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7" r:id="rId5"/>
    <p:sldId id="260" r:id="rId6"/>
    <p:sldId id="262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4" r:id="rId16"/>
    <p:sldId id="265" r:id="rId17"/>
    <p:sldId id="278" r:id="rId18"/>
    <p:sldId id="279" r:id="rId19"/>
    <p:sldId id="280" r:id="rId20"/>
    <p:sldId id="283" r:id="rId21"/>
    <p:sldId id="281" r:id="rId22"/>
    <p:sldId id="269" r:id="rId23"/>
    <p:sldId id="282" r:id="rId24"/>
    <p:sldId id="26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75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20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944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21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8177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30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18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13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5665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056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187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79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189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1ECAAC7-B289-41BC-8A0A-954102E6C673}" type="datetimeFigureOut">
              <a:rPr lang="ru-RU" smtClean="0"/>
              <a:pPr/>
              <a:t>12.10.2024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062E3AC-A6E1-47CB-A2B0-78012B0FA2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8044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6249" y="4119989"/>
            <a:ext cx="10738022" cy="2144886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2.1.1  Понятие </a:t>
            </a:r>
            <a:r>
              <a:rPr lang="ru-RU" sz="2800" b="1" i="1" dirty="0" smtClean="0"/>
              <a:t>«команды</a:t>
            </a:r>
            <a:r>
              <a:rPr lang="ru-RU" sz="2800" b="1" i="1" dirty="0" smtClean="0"/>
              <a:t>»</a:t>
            </a:r>
            <a:r>
              <a:rPr lang="ru-RU" sz="2800" b="1" i="1" dirty="0" smtClean="0"/>
              <a:t> </a:t>
            </a:r>
            <a:r>
              <a:rPr lang="ru-RU" sz="2800" b="1" i="1" dirty="0" smtClean="0"/>
              <a:t>, «командная </a:t>
            </a:r>
            <a:r>
              <a:rPr lang="ru-RU" sz="2800" b="1" i="1" dirty="0" smtClean="0"/>
              <a:t>работа»</a:t>
            </a:r>
            <a:br>
              <a:rPr lang="ru-RU" sz="2800" b="1" i="1" dirty="0" smtClean="0"/>
            </a:br>
            <a:r>
              <a:rPr lang="ru-RU" sz="2800" b="1" i="1" dirty="0" smtClean="0"/>
              <a:t>2.1.2</a:t>
            </a:r>
            <a:r>
              <a:rPr lang="ru-RU" sz="2800" b="1" i="1" dirty="0" smtClean="0"/>
              <a:t> </a:t>
            </a:r>
            <a:r>
              <a:rPr lang="ru-RU" sz="2800" b="1" i="1" dirty="0" smtClean="0"/>
              <a:t>Основные </a:t>
            </a:r>
            <a:r>
              <a:rPr lang="ru-RU" sz="2800" b="1" i="1" dirty="0" smtClean="0"/>
              <a:t>принципы </a:t>
            </a:r>
            <a:r>
              <a:rPr lang="ru-RU" sz="2800" b="1" i="1" dirty="0" err="1" smtClean="0"/>
              <a:t>командообразования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>2.1.3 </a:t>
            </a:r>
            <a:r>
              <a:rPr lang="ru-RU" sz="2800" b="1" i="1" dirty="0" smtClean="0"/>
              <a:t>Классификация ролей в команде</a:t>
            </a:r>
            <a:br>
              <a:rPr lang="ru-RU" sz="2800" b="1" i="1" dirty="0" smtClean="0"/>
            </a:br>
            <a:r>
              <a:rPr lang="ru-RU" sz="2800" b="1" i="1" dirty="0" smtClean="0"/>
              <a:t>2.1.4 </a:t>
            </a:r>
            <a:r>
              <a:rPr lang="ru-RU" sz="2800" b="1" i="1" dirty="0" smtClean="0"/>
              <a:t>Процесс </a:t>
            </a:r>
            <a:r>
              <a:rPr lang="ru-RU" sz="2800" b="1" i="1" dirty="0" err="1" smtClean="0"/>
              <a:t>командообразования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889986" y="1885416"/>
            <a:ext cx="100584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Лекция 4</a:t>
            </a:r>
            <a:br>
              <a:rPr lang="ru-RU" sz="4000" b="1" dirty="0" smtClean="0"/>
            </a:br>
            <a:r>
              <a:rPr lang="ru-RU" sz="4000" b="1" dirty="0" smtClean="0"/>
              <a:t>Тема 2.1 «Понятие команды и ее жизненный цикл»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xmlns="" val="1905962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fs00.infourok.ru/images/doc/282/287692/img9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3436" y="0"/>
            <a:ext cx="9405257" cy="6351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5345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900igr.net/up/datas/122186/03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8" t="24438" r="28062" b="9927"/>
          <a:stretch/>
        </p:blipFill>
        <p:spPr bwMode="auto">
          <a:xfrm>
            <a:off x="1989438" y="210065"/>
            <a:ext cx="8563232" cy="5968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5496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2.infourok.ru/uploads/ex/021d/000643ac-c67150e5/img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80" b="12905"/>
          <a:stretch>
            <a:fillRect/>
          </a:stretch>
        </p:blipFill>
        <p:spPr bwMode="auto">
          <a:xfrm>
            <a:off x="1705232" y="285318"/>
            <a:ext cx="8858521" cy="599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9829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41404" y="1322173"/>
            <a:ext cx="10676239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эффективное конструктивное межличностное взаимодействие;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профессионализм каждого сотрудника;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положительное мышление, а следовательно – ориентация на общий успех;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способность согласованно работать на общий результат;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нефиксированное, гибкое и мобильное распределение функций между членами команды.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88239" y="464064"/>
            <a:ext cx="63380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Основные признаки команды:</a:t>
            </a:r>
            <a:endParaRPr lang="ru-RU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23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loud.prezentacii.org/18/09/71948/images/screen2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31" t="7190" b="14265"/>
          <a:stretch/>
        </p:blipFill>
        <p:spPr bwMode="auto">
          <a:xfrm>
            <a:off x="877330" y="0"/>
            <a:ext cx="10317892" cy="6301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43616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7378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Основные принципы </a:t>
            </a:r>
            <a:r>
              <a:rPr lang="ru-RU" sz="4000" b="1" dirty="0" err="1" smtClean="0">
                <a:solidFill>
                  <a:schemeClr val="tx1"/>
                </a:solidFill>
              </a:rPr>
              <a:t>командообразования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540976"/>
          </a:xfrm>
        </p:spPr>
        <p:txBody>
          <a:bodyPr>
            <a:normAutofit lnSpcReduction="10000"/>
          </a:bodyPr>
          <a:lstStyle/>
          <a:p>
            <a:pPr indent="450000" algn="just" fontAlgn="base"/>
            <a:r>
              <a:rPr lang="ru-RU" sz="2400" dirty="0"/>
              <a:t>В зависимости от специфики деятельности команды принципы </a:t>
            </a:r>
            <a:r>
              <a:rPr lang="ru-RU" sz="2400" dirty="0" err="1"/>
              <a:t>командообразования</a:t>
            </a:r>
            <a:r>
              <a:rPr lang="ru-RU" sz="2400" dirty="0"/>
              <a:t> могут дополняться и варьироваться, однако к основным принципам можно отнести следующие: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Постановка целей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Коллективное выполнение заданий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Принятие ответственности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Определение формы стимулирования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Повышение квалификации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Уровень креативности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ru-RU" sz="2400" dirty="0"/>
              <a:t>Продуктивное функционирование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692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60283"/>
          </a:xfrm>
        </p:spPr>
        <p:txBody>
          <a:bodyPr/>
          <a:lstStyle/>
          <a:p>
            <a:pPr fontAlgn="base"/>
            <a:r>
              <a:rPr lang="ru-RU" b="1" dirty="0" smtClean="0">
                <a:solidFill>
                  <a:schemeClr val="accent2"/>
                </a:solidFill>
              </a:rPr>
              <a:t>Постановка целей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773" y="1845733"/>
            <a:ext cx="11343503" cy="4342795"/>
          </a:xfrm>
        </p:spPr>
        <p:txBody>
          <a:bodyPr>
            <a:noAutofit/>
          </a:bodyPr>
          <a:lstStyle/>
          <a:p>
            <a:pPr algn="just" fontAlgn="base"/>
            <a:r>
              <a:rPr lang="ru-RU" sz="2400" dirty="0" smtClean="0"/>
              <a:t>— </a:t>
            </a:r>
            <a:r>
              <a:rPr lang="ru-RU" sz="2400" dirty="0"/>
              <a:t>это один из основополагающих факторов. Особенность здесь заключается в том, что цель должна быть коллективной. Т.е., конечно, могут быть и индивидуальные цели, но в итоге они должны привести к достижению общей. Наиболее подходящими специалисты считают именно конкретные и жёсткие задачи, выполнение которых повлечёт повышение эффективности работы, облегчение общения, снижение количества конфликтных ситуаций.</a:t>
            </a:r>
          </a:p>
          <a:p>
            <a:pPr algn="just" fontAlgn="base"/>
            <a:r>
              <a:rPr lang="ru-RU" sz="2400" dirty="0"/>
              <a:t>Чёткие задачи будут способствовать сосредоточению членов команды на поиске эффективных способов их реализации и концентрации на результате. Кроме того, это благоприятно сказывается на общем микроклимате в команде, т.к. теряют всякое значение должности и статусы её членов, возникает доверие, каждый человек приобретает ценность для всех, так же как и его вклад в общее дело. Чем жёстче требования, тем сильнее их побудительная сила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508176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97354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2"/>
                </a:solidFill>
              </a:rPr>
              <a:t>Коллективное выполнение заданий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622" y="1737361"/>
            <a:ext cx="10849232" cy="4532810"/>
          </a:xfrm>
        </p:spPr>
        <p:txBody>
          <a:bodyPr>
            <a:noAutofit/>
          </a:bodyPr>
          <a:lstStyle/>
          <a:p>
            <a:pPr algn="just" fontAlgn="base"/>
            <a:r>
              <a:rPr lang="ru-RU" sz="2400" dirty="0" smtClean="0"/>
              <a:t>Выполнение </a:t>
            </a:r>
            <a:r>
              <a:rPr lang="ru-RU" sz="2400" dirty="0"/>
              <a:t>всех поставленных задач должно носить именно коллективный характер. Это является сутью </a:t>
            </a:r>
            <a:r>
              <a:rPr lang="ru-RU" sz="2400" dirty="0" err="1"/>
              <a:t>командообразования</a:t>
            </a:r>
            <a:r>
              <a:rPr lang="ru-RU" sz="2400" dirty="0"/>
              <a:t>, т.к. все отдельные части должны работать сообща, в тесном взаимодействии друг с другом. Совместная работа настраивает всех членов команды на определённый специфический лад, в котором они, вполне возможно, не работали до этого. Формируется доверие, люди лучше узнают друг друга, начинают «притираться», узнавать индивидуальные особенности.</a:t>
            </a:r>
          </a:p>
          <a:p>
            <a:pPr algn="just" fontAlgn="base"/>
            <a:r>
              <a:rPr lang="ru-RU" sz="2400" dirty="0"/>
              <a:t>Процесс коллективной работы, помимо всего прочего, создаёт сильнейший энергетический потенциал, и отдельные усилия каждого члена команды начинают давать результат, в несколько раз превышающий тот, который был бы в случае одиночной работы человека с теми же усилиями. К тому же, совместное обсуждение выполнения текущих заданий и хода работы приводит к нахождению всё новых путей достижения задуманного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668799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993" y="0"/>
            <a:ext cx="10058400" cy="1359243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2"/>
                </a:solidFill>
              </a:rPr>
              <a:t>Принятие ответственности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8476" y="1737360"/>
            <a:ext cx="10787448" cy="4565469"/>
          </a:xfrm>
        </p:spPr>
        <p:txBody>
          <a:bodyPr>
            <a:normAutofit/>
          </a:bodyPr>
          <a:lstStyle/>
          <a:p>
            <a:pPr algn="just" fontAlgn="base"/>
            <a:r>
              <a:rPr lang="ru-RU" sz="2400" dirty="0" smtClean="0"/>
              <a:t>Очень </a:t>
            </a:r>
            <a:r>
              <a:rPr lang="ru-RU" sz="2400" dirty="0"/>
              <a:t>важно, чтобы в процессе командной работы каждый отдельный человек со всей серьёзностью подходил к выполнению своих функций, брал на себя ответственность и понимал, что от его усилий зависит не только положение его личных дел, но и успех всей команды. С таким подходом вероятность успешного завершения любого предприятия существенно увеличивается, т.к. каждый член команды предпринимает максимум усилий и старается задействовать весь свой потенциал.</a:t>
            </a:r>
          </a:p>
          <a:p>
            <a:pPr algn="just" fontAlgn="base"/>
            <a:r>
              <a:rPr lang="ru-RU" sz="2400" dirty="0"/>
              <a:t>Помимо этого, сыграть свою роль может ещё и тот фактор, что никто не хочет оказаться в аутсайдерах, т.е. быть последним, самым худшим в команде. Человеку свойственно сравнивать себя с другими и в большинстве случаев люди стараются оказаться в числе лидеров. Тем более, если от этого зависит дальнейшее пребывание в команде или какие-то другие не менее важные вещи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3976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09711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2"/>
                </a:solidFill>
              </a:rPr>
              <a:t>Определение формы стимулирования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692" y="1737359"/>
            <a:ext cx="10738022" cy="4573633"/>
          </a:xfrm>
        </p:spPr>
        <p:txBody>
          <a:bodyPr>
            <a:normAutofit/>
          </a:bodyPr>
          <a:lstStyle/>
          <a:p>
            <a:pPr algn="just" fontAlgn="base"/>
            <a:r>
              <a:rPr lang="ru-RU" sz="2400" dirty="0" smtClean="0"/>
              <a:t>Важной </a:t>
            </a:r>
            <a:r>
              <a:rPr lang="ru-RU" sz="2400" dirty="0"/>
              <a:t>составляющей </a:t>
            </a:r>
            <a:r>
              <a:rPr lang="ru-RU" sz="2400" dirty="0" err="1"/>
              <a:t>командообразования</a:t>
            </a:r>
            <a:r>
              <a:rPr lang="ru-RU" sz="2400" dirty="0"/>
              <a:t> является то, какова будет форма стимулирования. Здесь очень важно учитывать особенности сферы деятельности команды в целом. Например, если деятельность команды имеет производственную направленность, то за основную форму стимулирования лучше всего будет принять материально-денежную компенсацию, сочетающуюся с общественным признанием и моральной удовлетворённостью. </a:t>
            </a:r>
            <a:endParaRPr lang="ru-RU" sz="2400" dirty="0" smtClean="0"/>
          </a:p>
          <a:p>
            <a:pPr algn="just" fontAlgn="base"/>
            <a:r>
              <a:rPr lang="ru-RU" sz="2400" dirty="0" smtClean="0"/>
              <a:t>Если </a:t>
            </a:r>
            <a:r>
              <a:rPr lang="ru-RU" sz="2400" dirty="0"/>
              <a:t>деятельность команды характеризуется интеллектуальной направленностью, то лучшей формой стимулирования будет использование стимулов карьеры, престижа, самоутверждения, т.к. материальная сторона здесь играет второстепенную роль. В случае если деятельность команды комбинированная, то и форма стимулирования должна сочетать в себе особенности двух предыдущих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51153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98500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2"/>
                </a:solidFill>
              </a:rPr>
              <a:t>Повышение квалификации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1405" y="1737359"/>
            <a:ext cx="10762736" cy="4361361"/>
          </a:xfrm>
        </p:spPr>
        <p:txBody>
          <a:bodyPr>
            <a:normAutofit/>
          </a:bodyPr>
          <a:lstStyle/>
          <a:p>
            <a:pPr algn="just" fontAlgn="base"/>
            <a:r>
              <a:rPr lang="ru-RU" sz="2400" dirty="0" smtClean="0"/>
              <a:t>Основной </a:t>
            </a:r>
            <a:r>
              <a:rPr lang="ru-RU" sz="2400" dirty="0"/>
              <a:t>задачей любого </a:t>
            </a:r>
            <a:r>
              <a:rPr lang="ru-RU" sz="2400" dirty="0" err="1"/>
              <a:t>командообразования</a:t>
            </a:r>
            <a:r>
              <a:rPr lang="ru-RU" sz="2400" dirty="0"/>
              <a:t> является профессиональный рост. И неважно, к какой сфере относится деятельность команды. Важно сделать так, чтобы повысились показатели, как отдельных членов команды, так и общие. </a:t>
            </a:r>
            <a:endParaRPr lang="ru-RU" sz="2400" dirty="0" smtClean="0"/>
          </a:p>
          <a:p>
            <a:pPr algn="just" fontAlgn="base"/>
            <a:r>
              <a:rPr lang="ru-RU" sz="2400" dirty="0" smtClean="0"/>
              <a:t>Только </a:t>
            </a:r>
            <a:r>
              <a:rPr lang="ru-RU" sz="2400" dirty="0"/>
              <a:t>активно развивающаяся команда способна достигнуть высоких целей, улучшить результаты и выйти на новый уровень. Кроме этого, важно сделать так, чтобы команда могла ощущать свой рост и оценивать свой прогресс. Для этого очень удобно использовать различные тесты и испытания, а результаты отражать в виде таблиц, графиков, баллов и т.д. Уверенность и убеждённость команды в своём прогрессе придаст ещё больше сил и энергии на пути к достижению намеченного результата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67936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09711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2"/>
                </a:solidFill>
              </a:rPr>
              <a:t>Уровень </a:t>
            </a:r>
            <a:r>
              <a:rPr lang="ru-RU" dirty="0" err="1" smtClean="0">
                <a:solidFill>
                  <a:schemeClr val="accent2"/>
                </a:solidFill>
              </a:rPr>
              <a:t>креативности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832" y="1845734"/>
            <a:ext cx="10614454" cy="4023360"/>
          </a:xfrm>
        </p:spPr>
        <p:txBody>
          <a:bodyPr>
            <a:normAutofit/>
          </a:bodyPr>
          <a:lstStyle/>
          <a:p>
            <a:pPr algn="just" fontAlgn="base"/>
            <a:r>
              <a:rPr lang="ru-RU" sz="2400" dirty="0" smtClean="0"/>
              <a:t>Принципом </a:t>
            </a:r>
            <a:r>
              <a:rPr lang="ru-RU" sz="2400" dirty="0"/>
              <a:t>креативности в ряде случаев пользуются как вспомогательным. Так, например, если деятельность членов команды носит более технологический характер, а стимулом для них является получение каких-либо материальных благ, то их креативность не будет занимать главенствующую позицию. </a:t>
            </a:r>
            <a:endParaRPr lang="ru-RU" sz="2400" dirty="0" smtClean="0"/>
          </a:p>
          <a:p>
            <a:pPr algn="just" fontAlgn="base"/>
            <a:r>
              <a:rPr lang="ru-RU" sz="2400" dirty="0" smtClean="0"/>
              <a:t>Если </a:t>
            </a:r>
            <a:r>
              <a:rPr lang="ru-RU" sz="2400" dirty="0"/>
              <a:t>же члены команды занимаются преимущественно интеллектуальным трудом, а основной их мотивацией являются </a:t>
            </a:r>
            <a:r>
              <a:rPr lang="ru-RU" sz="2400" dirty="0" err="1"/>
              <a:t>карьерно-престижные</a:t>
            </a:r>
            <a:r>
              <a:rPr lang="ru-RU" sz="2400" dirty="0"/>
              <a:t> факторы, то здесь креативность играет наиболее важную роль, т.к. их успехи напрямую зависят от их творческих способностей, принятия смелых решений, предложения новых идей и т.д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2083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35570"/>
          </a:xfrm>
        </p:spPr>
        <p:txBody>
          <a:bodyPr/>
          <a:lstStyle/>
          <a:p>
            <a:pPr fontAlgn="base"/>
            <a:r>
              <a:rPr lang="ru-RU" b="1" dirty="0" smtClean="0">
                <a:solidFill>
                  <a:schemeClr val="accent2"/>
                </a:solidFill>
              </a:rPr>
              <a:t>Продуктивное функционирование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481" y="1737359"/>
            <a:ext cx="11022227" cy="4573633"/>
          </a:xfrm>
        </p:spPr>
        <p:txBody>
          <a:bodyPr>
            <a:normAutofit fontScale="32500" lnSpcReduction="20000"/>
          </a:bodyPr>
          <a:lstStyle/>
          <a:p>
            <a:pPr algn="just" fontAlgn="base">
              <a:spcBef>
                <a:spcPts val="600"/>
              </a:spcBef>
            </a:pPr>
            <a:r>
              <a:rPr lang="ru-RU" sz="5200" dirty="0" smtClean="0"/>
              <a:t>Существует </a:t>
            </a:r>
            <a:r>
              <a:rPr lang="ru-RU" sz="5200" dirty="0"/>
              <a:t>одно основополагающее правило: продолжительность существования команды оказывает прямое воздействие на её эффективность, успешность и результативность, а также на сработанность и профессионализм её элементов.</a:t>
            </a:r>
          </a:p>
          <a:p>
            <a:pPr algn="just" fontAlgn="base">
              <a:spcBef>
                <a:spcPts val="600"/>
              </a:spcBef>
            </a:pPr>
            <a:r>
              <a:rPr lang="ru-RU" sz="5200" dirty="0"/>
              <a:t>Несмотря на это, в современном мире очень распространено такое явление, когда даже успешные команды, во-первых, создаются хаотически, а во-вторых, имеют стихийный характер. В большей степени это касается, конечно, производственных команд. Интеллектуальные команды, как правило, имеют более долгосрочные цели и существуют значительно дольше. Поэтому, нужно всегда брать в расчёт перспективу и строить процесс </a:t>
            </a:r>
            <a:r>
              <a:rPr lang="ru-RU" sz="5200" dirty="0" err="1"/>
              <a:t>командообразования</a:t>
            </a:r>
            <a:r>
              <a:rPr lang="ru-RU" sz="5200" dirty="0"/>
              <a:t>, исходя из её особенностей.</a:t>
            </a:r>
          </a:p>
          <a:p>
            <a:pPr algn="just" fontAlgn="base">
              <a:spcBef>
                <a:spcPts val="600"/>
              </a:spcBef>
            </a:pPr>
            <a:r>
              <a:rPr lang="ru-RU" sz="5200" dirty="0"/>
              <a:t>Подытоживая данный материал, нельзя не упомянуть ещё об одном важном факторе, который играет роль в процессе </a:t>
            </a:r>
            <a:r>
              <a:rPr lang="ru-RU" sz="5200" dirty="0" err="1"/>
              <a:t>командообразования</a:t>
            </a:r>
            <a:r>
              <a:rPr lang="ru-RU" sz="5200" dirty="0"/>
              <a:t> – это </a:t>
            </a:r>
            <a:r>
              <a:rPr lang="ru-RU" sz="5200" b="1" dirty="0"/>
              <a:t>форма управления</a:t>
            </a:r>
            <a:r>
              <a:rPr lang="ru-RU" sz="5200" dirty="0"/>
              <a:t> в команде. От этого фактора зачастую зависит эффективность команды и слаженность её отдельных составляющих. На самом деле форм управления очень много и все они зависят от специфики деятельности команды, поставленных целей, уровня профессионализма её членов, характера их отношений и других показателей.</a:t>
            </a:r>
          </a:p>
          <a:p>
            <a:pPr algn="just" fontAlgn="base">
              <a:spcBef>
                <a:spcPts val="600"/>
              </a:spcBef>
            </a:pPr>
            <a:r>
              <a:rPr lang="ru-RU" sz="5200" dirty="0"/>
              <a:t>Но основных форм управления существует три. </a:t>
            </a:r>
            <a:r>
              <a:rPr lang="ru-RU" sz="5200" b="1" dirty="0"/>
              <a:t>Первая</a:t>
            </a:r>
            <a:r>
              <a:rPr lang="ru-RU" sz="5200" dirty="0"/>
              <a:t> </a:t>
            </a:r>
            <a:r>
              <a:rPr lang="ru-RU" sz="5200" b="1" dirty="0"/>
              <a:t>форма – </a:t>
            </a:r>
            <a:r>
              <a:rPr lang="ru-RU" sz="5200" dirty="0"/>
              <a:t>когда командой управляет один человек – лидер. </a:t>
            </a:r>
            <a:r>
              <a:rPr lang="ru-RU" sz="5200" b="1" dirty="0"/>
              <a:t>Вторая форма </a:t>
            </a:r>
            <a:r>
              <a:rPr lang="ru-RU" sz="5200" dirty="0"/>
              <a:t>– когда каждый член команды выполняет свою функцию и отслеживает свой сектор работы, а все решения принимаются руководителем, но с учётом мнения всех членов. </a:t>
            </a:r>
            <a:r>
              <a:rPr lang="ru-RU" sz="5200" b="1" dirty="0"/>
              <a:t>Третья форма – </a:t>
            </a:r>
            <a:r>
              <a:rPr lang="ru-RU" sz="5200" dirty="0"/>
              <a:t>когда имеется «костяк», состоящий из авторитетных специалистов, после обсуждения положения дел с которыми на общем совете принимаются главные решения. Определять форму правления следует тщательно, причём в этом процессе могут принимать участие все члены. А грамотное её определение позволяет многократно повысить эффективность   и продуктивность команды</a:t>
            </a:r>
            <a:r>
              <a:rPr lang="ru-RU" sz="5200" dirty="0" smtClean="0"/>
              <a:t>.</a:t>
            </a:r>
            <a:endParaRPr lang="ru-RU" sz="5200" dirty="0"/>
          </a:p>
        </p:txBody>
      </p:sp>
    </p:spTree>
    <p:extLst>
      <p:ext uri="{BB962C8B-B14F-4D97-AF65-F5344CB8AC3E}">
        <p14:creationId xmlns:p14="http://schemas.microsoft.com/office/powerpoint/2010/main" xmlns="" val="327007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f.ppt-online.org/files/slide/v/VeWDPSTzyxbwaoAgMR6q8B3Y0l1OntdvJZFU49/slide-6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4" b="6072"/>
          <a:stretch/>
        </p:blipFill>
        <p:spPr bwMode="auto">
          <a:xfrm>
            <a:off x="1069522" y="0"/>
            <a:ext cx="10082894" cy="6359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00123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f.ppt-online.org/files1/slide/e/EtZxUiKvQ5dHkDshPFj4raw8flRno9uWVq37pAe6M/slide-5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56" b="14403"/>
          <a:stretch/>
        </p:blipFill>
        <p:spPr bwMode="auto">
          <a:xfrm>
            <a:off x="800101" y="106136"/>
            <a:ext cx="10205356" cy="6229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87394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r-portal.ru/files/mini/belbin-1280x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512674" cy="643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5131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mc21.ru/wp-content/uploads/2020/04/roli-v-komande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0" b="1178"/>
          <a:stretch/>
        </p:blipFill>
        <p:spPr bwMode="auto">
          <a:xfrm>
            <a:off x="1445079" y="1"/>
            <a:ext cx="9638056" cy="639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6285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995" y="221290"/>
            <a:ext cx="11738919" cy="90317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Классификация ролей в </a:t>
            </a:r>
            <a:r>
              <a:rPr lang="ru-RU" b="1" dirty="0" smtClean="0">
                <a:solidFill>
                  <a:srgbClr val="0070C0"/>
                </a:solidFill>
              </a:rPr>
              <a:t>команде по </a:t>
            </a:r>
            <a:r>
              <a:rPr lang="ru-RU" b="1" dirty="0" smtClean="0">
                <a:solidFill>
                  <a:srgbClr val="0070C0"/>
                </a:solidFill>
              </a:rPr>
              <a:t>Р. </a:t>
            </a:r>
            <a:r>
              <a:rPr lang="ru-RU" b="1" dirty="0" err="1" smtClean="0">
                <a:solidFill>
                  <a:srgbClr val="0070C0"/>
                </a:solidFill>
              </a:rPr>
              <a:t>Дафту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http://fondedin.ru/uploads/posts/2015-08/1439390882_slayd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5"/>
          <a:stretch/>
        </p:blipFill>
        <p:spPr bwMode="auto">
          <a:xfrm>
            <a:off x="1979509" y="1101737"/>
            <a:ext cx="8123465" cy="495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3719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59138"/>
          </a:xfrm>
        </p:spPr>
        <p:txBody>
          <a:bodyPr/>
          <a:lstStyle/>
          <a:p>
            <a:r>
              <a:rPr lang="ru-RU" b="1" dirty="0" smtClean="0"/>
              <a:t>Процесс создания команды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4908" y="1845734"/>
            <a:ext cx="10873946" cy="402336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1. </a:t>
            </a:r>
            <a:r>
              <a:rPr lang="ru-RU" sz="2600" b="1" dirty="0" smtClean="0"/>
              <a:t>Естественный путь </a:t>
            </a:r>
            <a:r>
              <a:rPr lang="ru-RU" sz="2600" dirty="0" smtClean="0"/>
              <a:t>– процесс последовательного прохождения группой нескольких стадий:   ориентация, борьба, продуктивность, в ходе которого естественным путем  осознанно определяются задачи для руководителя и себя на каждой стадии.</a:t>
            </a:r>
          </a:p>
          <a:p>
            <a:r>
              <a:rPr lang="ru-RU" sz="2600" dirty="0" smtClean="0"/>
              <a:t>2. </a:t>
            </a:r>
            <a:r>
              <a:rPr lang="ru-RU" sz="2600" b="1" dirty="0" smtClean="0"/>
              <a:t>Целенаправленный путь </a:t>
            </a:r>
            <a:r>
              <a:rPr lang="ru-RU" sz="2600" dirty="0" smtClean="0"/>
              <a:t>– деятельность руководителя по целенаправленному процессу создания команды через прохождение  следующих стадий:  формирование, конфликт, установление норм, реализация, роспуск.</a:t>
            </a:r>
            <a:endParaRPr lang="ru-RU" sz="2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омандообразование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0443" y="0"/>
            <a:ext cx="8480424" cy="636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849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.ppt-online.org/files1/slide/f/FbKVoJgOBxchvNe6PWdD3mpnw4fA0zSGyi5IkZtYR/slide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65" t="3508" b="15040"/>
          <a:stretch>
            <a:fillRect/>
          </a:stretch>
        </p:blipFill>
        <p:spPr bwMode="auto">
          <a:xfrm>
            <a:off x="1235676" y="-23847"/>
            <a:ext cx="9465275" cy="638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1230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74931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Жизненный цикл команды </a:t>
            </a:r>
            <a:endParaRPr lang="ru-RU" sz="4400" b="1" dirty="0"/>
          </a:p>
        </p:txBody>
      </p:sp>
      <p:pic>
        <p:nvPicPr>
          <p:cNvPr id="8210" name="Picture 18" descr="https://konspekta.net/studopediaru/baza18/409427025170.files/image024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9864" y="1812471"/>
            <a:ext cx="7862208" cy="453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2709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64078" y="1397227"/>
            <a:ext cx="10058400" cy="4022725"/>
          </a:xfrm>
        </p:spPr>
        <p:txBody>
          <a:bodyPr>
            <a:normAutofit/>
          </a:bodyPr>
          <a:lstStyle/>
          <a:p>
            <a:pPr algn="ctr"/>
            <a:endParaRPr lang="ru-RU" sz="6000" b="1" dirty="0" smtClean="0">
              <a:solidFill>
                <a:schemeClr val="accent2"/>
              </a:solidFill>
            </a:endParaRPr>
          </a:p>
          <a:p>
            <a:pPr algn="r"/>
            <a:r>
              <a:rPr lang="ru-RU" sz="6000" b="1" i="1" dirty="0" smtClean="0">
                <a:solidFill>
                  <a:schemeClr val="accent2"/>
                </a:solidFill>
              </a:rPr>
              <a:t>Спасибо за внимание!</a:t>
            </a:r>
            <a:endParaRPr lang="ru-RU" sz="60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98273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368</TotalTime>
  <Words>1017</Words>
  <Application>Microsoft Office PowerPoint</Application>
  <PresentationFormat>Произвольный</PresentationFormat>
  <Paragraphs>47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Ретро</vt:lpstr>
      <vt:lpstr>2.1.1  Понятие «команды» , «командная работа» 2.1.2 Основные принципы командообразования 2.1.3 Классификация ролей в команде 2.1.4 Процесс командообразования </vt:lpstr>
      <vt:lpstr>Слайд 2</vt:lpstr>
      <vt:lpstr>Слайд 3</vt:lpstr>
      <vt:lpstr>Слайд 4</vt:lpstr>
      <vt:lpstr>Слайд 5</vt:lpstr>
      <vt:lpstr>Слайд 6</vt:lpstr>
      <vt:lpstr>Основные принципы командообразования</vt:lpstr>
      <vt:lpstr>Постановка целей</vt:lpstr>
      <vt:lpstr>Коллективное выполнение заданий</vt:lpstr>
      <vt:lpstr>Принятие ответственности</vt:lpstr>
      <vt:lpstr>Определение формы стимулирования</vt:lpstr>
      <vt:lpstr>Повышение квалификации</vt:lpstr>
      <vt:lpstr>Уровень креативности</vt:lpstr>
      <vt:lpstr>Продуктивное функционирование</vt:lpstr>
      <vt:lpstr>Слайд 15</vt:lpstr>
      <vt:lpstr>Слайд 16</vt:lpstr>
      <vt:lpstr>Слайд 17</vt:lpstr>
      <vt:lpstr>Слайд 18</vt:lpstr>
      <vt:lpstr>Классификация ролей в команде по Р. Дафту</vt:lpstr>
      <vt:lpstr>Процесс создания команды</vt:lpstr>
      <vt:lpstr>Слайд 21</vt:lpstr>
      <vt:lpstr>Слайд 22</vt:lpstr>
      <vt:lpstr>Жизненный цикл команды 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Командообразование и принципы успешной командной деятельности</dc:title>
  <dc:creator>Пользователь Windows</dc:creator>
  <cp:lastModifiedBy>Anna Anisimova</cp:lastModifiedBy>
  <cp:revision>21</cp:revision>
  <dcterms:created xsi:type="dcterms:W3CDTF">2020-12-01T21:21:24Z</dcterms:created>
  <dcterms:modified xsi:type="dcterms:W3CDTF">2024-10-11T17:20:17Z</dcterms:modified>
</cp:coreProperties>
</file>