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316" r:id="rId3"/>
    <p:sldId id="298" r:id="rId4"/>
    <p:sldId id="300" r:id="rId5"/>
    <p:sldId id="301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310" r:id="rId14"/>
    <p:sldId id="311" r:id="rId15"/>
    <p:sldId id="312" r:id="rId16"/>
    <p:sldId id="313" r:id="rId17"/>
    <p:sldId id="314" r:id="rId18"/>
    <p:sldId id="315" r:id="rId19"/>
    <p:sldId id="269" r:id="rId20"/>
    <p:sldId id="270" r:id="rId21"/>
    <p:sldId id="271" r:id="rId22"/>
    <p:sldId id="272" r:id="rId23"/>
    <p:sldId id="273" r:id="rId24"/>
    <p:sldId id="284" r:id="rId25"/>
    <p:sldId id="274" r:id="rId26"/>
    <p:sldId id="275" r:id="rId27"/>
    <p:sldId id="276" r:id="rId28"/>
    <p:sldId id="285" r:id="rId29"/>
    <p:sldId id="277" r:id="rId30"/>
    <p:sldId id="286" r:id="rId31"/>
    <p:sldId id="278" r:id="rId32"/>
    <p:sldId id="279" r:id="rId33"/>
    <p:sldId id="296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3" autoAdjust="0"/>
    <p:restoredTop sz="94660"/>
  </p:normalViewPr>
  <p:slideViewPr>
    <p:cSldViewPr>
      <p:cViewPr varScale="1">
        <p:scale>
          <a:sx n="88" d="100"/>
          <a:sy n="88" d="100"/>
        </p:scale>
        <p:origin x="-58" y="-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E51E56-9D6D-438E-B244-A2B0D5090040}" type="datetimeFigureOut">
              <a:rPr lang="ru-RU" smtClean="0"/>
              <a:t>16.01.2025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7C73F1-367D-40D8-A619-30A963CA9B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967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0B0DD-14C6-4A07-B696-04CF9199401A}" type="datetime1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85B26-6C6C-4CD4-B912-1B483201507D}" type="datetime1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07ABF-4FE6-4C21-946D-76352B289785}" type="datetime1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42D35-C243-45C3-9E74-0E972EAD9012}" type="datetime1">
              <a:rPr lang="en-US" smtClean="0"/>
              <a:t>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AC2BD-EFFD-4BC6-865B-08D91E0AE981}" type="datetime1">
              <a:rPr lang="en-US" smtClean="0"/>
              <a:t>1/16/2025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8D78F-FA4E-4DDC-9553-410FA3AA6240}" type="datetime1">
              <a:rPr lang="en-US" smtClean="0"/>
              <a:t>1/16/2025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B7534-BF7D-4D9E-BCB0-AB13F7B8A46D}" type="datetime1">
              <a:rPr lang="en-US" smtClean="0"/>
              <a:t>1/16/2025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AFB11-97D2-482B-9093-2429588AAD58}" type="datetime1">
              <a:rPr lang="en-US" smtClean="0"/>
              <a:t>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7A7FF-BF66-45E8-AE1A-67CF875F08C4}" type="datetime1">
              <a:rPr lang="en-US" smtClean="0"/>
              <a:t>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23FA9-B6D3-42E2-985E-62CCD982689A}" type="datetime1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64021-4CAF-457B-8CA8-2348BAE5533F}" type="datetime1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E7092-DB01-404C-8456-82BA2FEF20E4}" type="datetime1">
              <a:rPr lang="en-US" smtClean="0"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urait.ru/bcode/555567" TargetMode="External"/><Relationship Id="rId2" Type="http://schemas.openxmlformats.org/officeDocument/2006/relationships/hyperlink" Target="https://urait.ru/bcode/543981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urait.ru/bcode/544710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/>
          <a:p>
            <a:r>
              <a:rPr lang="ru-RU" dirty="0" smtClean="0"/>
              <a:t>Кадровая политика как социальное явление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9600" y="3200400"/>
            <a:ext cx="8001000" cy="2514600"/>
          </a:xfrm>
        </p:spPr>
        <p:txBody>
          <a:bodyPr>
            <a:normAutofit fontScale="85000" lnSpcReduction="20000"/>
          </a:bodyPr>
          <a:lstStyle/>
          <a:p>
            <a:pPr marL="514350" lvl="0" indent="-514350"/>
            <a:r>
              <a:rPr lang="ru-RU" dirty="0" smtClean="0"/>
              <a:t>План</a:t>
            </a:r>
          </a:p>
          <a:p>
            <a:pPr marL="514350" lvl="0" indent="-514350" algn="l">
              <a:buFont typeface="+mj-lt"/>
              <a:buAutoNum type="arabicPeriod"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Основы государственной кадровой политики. </a:t>
            </a:r>
          </a:p>
          <a:p>
            <a:pPr marL="514350" lvl="0" indent="-514350" algn="l">
              <a:buFont typeface="+mj-lt"/>
              <a:buAutoNum type="arabicPeriod"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Субъекты и объекты кадровой политики.  </a:t>
            </a:r>
          </a:p>
          <a:p>
            <a:pPr marL="514350" lvl="0" indent="-514350" algn="l">
              <a:buFont typeface="+mj-lt"/>
              <a:buAutoNum type="arabicPeriod"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Социальные аспекты кадровой политики</a:t>
            </a:r>
          </a:p>
          <a:p>
            <a:pPr marL="514350" lvl="0" indent="-514350" algn="l">
              <a:buFont typeface="+mj-lt"/>
              <a:buAutoNum type="arabicPeriod"/>
            </a:pPr>
            <a:r>
              <a:rPr lang="ru-RU" dirty="0" smtClean="0"/>
              <a:t>Типы кадровой политики.</a:t>
            </a:r>
          </a:p>
          <a:p>
            <a:pPr marL="514350" lvl="0" indent="-514350" algn="l">
              <a:buFont typeface="+mj-lt"/>
              <a:buAutoNum type="arabicPeriod"/>
            </a:pPr>
            <a:r>
              <a:rPr lang="ru-RU" dirty="0" smtClean="0"/>
              <a:t>Уровни кадровой политики.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Литература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/>
              <a:t>Кадровая политика и кадровый аудит организации : учебник для вузов / Л. В. </a:t>
            </a:r>
            <a:r>
              <a:rPr lang="ru-RU" dirty="0" err="1"/>
              <a:t>Фотина</a:t>
            </a:r>
            <a:r>
              <a:rPr lang="ru-RU" dirty="0"/>
              <a:t> [и др.] ; под общей редакцией Л. В. </a:t>
            </a:r>
            <a:r>
              <a:rPr lang="ru-RU" dirty="0" err="1"/>
              <a:t>Фотиной</a:t>
            </a:r>
            <a:r>
              <a:rPr lang="ru-RU" dirty="0"/>
              <a:t>. — Москва : Издательство </a:t>
            </a:r>
            <a:r>
              <a:rPr lang="ru-RU" dirty="0" err="1"/>
              <a:t>Юрайт</a:t>
            </a:r>
            <a:r>
              <a:rPr lang="ru-RU" dirty="0"/>
              <a:t>, 2024. — 478 с. — (Высшее образование). — ISBN 978-5-534-14732-2. — Текст : электронный // Образовательная платформа </a:t>
            </a:r>
            <a:r>
              <a:rPr lang="ru-RU" dirty="0" err="1"/>
              <a:t>Юрайт</a:t>
            </a:r>
            <a:r>
              <a:rPr lang="ru-RU" dirty="0"/>
              <a:t> [сайт]. — URL: </a:t>
            </a:r>
            <a:r>
              <a:rPr lang="ru-RU" dirty="0">
                <a:hlinkClick r:id="rId2"/>
              </a:rPr>
              <a:t>https://urait.ru/bcode/543981</a:t>
            </a:r>
            <a:r>
              <a:rPr lang="ru-RU" dirty="0"/>
              <a:t>  </a:t>
            </a:r>
            <a:r>
              <a:rPr lang="ru-RU" dirty="0" smtClean="0">
                <a:solidFill>
                  <a:srgbClr val="FF0000"/>
                </a:solidFill>
              </a:rPr>
              <a:t>С.15-45, 471-478</a:t>
            </a:r>
            <a:r>
              <a:rPr lang="ru-RU" dirty="0" smtClean="0"/>
              <a:t>.</a:t>
            </a:r>
            <a:endParaRPr lang="ru-RU" dirty="0"/>
          </a:p>
          <a:p>
            <a:pPr marL="514350" indent="-514350">
              <a:buFont typeface="+mj-lt"/>
              <a:buAutoNum type="arabicPeriod"/>
            </a:pPr>
            <a:r>
              <a:rPr lang="ru-RU" dirty="0" err="1" smtClean="0"/>
              <a:t>Одегов</a:t>
            </a:r>
            <a:r>
              <a:rPr lang="ru-RU" dirty="0"/>
              <a:t>, Ю. Г.  Кадровая политика и кадровое планирование : учебник и практикум для вузов / Ю. Г. </a:t>
            </a:r>
            <a:r>
              <a:rPr lang="ru-RU" dirty="0" err="1"/>
              <a:t>Одегов</a:t>
            </a:r>
            <a:r>
              <a:rPr lang="ru-RU" dirty="0"/>
              <a:t>, В. В. Павлова, Л. С. Бабынина. — 4-е изд., </a:t>
            </a:r>
            <a:r>
              <a:rPr lang="ru-RU" dirty="0" err="1"/>
              <a:t>перераб</a:t>
            </a:r>
            <a:r>
              <a:rPr lang="ru-RU" dirty="0"/>
              <a:t>. и доп. — Москва : Издательство </a:t>
            </a:r>
            <a:r>
              <a:rPr lang="ru-RU" dirty="0" err="1"/>
              <a:t>Юрайт</a:t>
            </a:r>
            <a:r>
              <a:rPr lang="ru-RU" dirty="0"/>
              <a:t>, 2024. — 707 с. — (Высшее образование). — ISBN 978-5-534-18970-4. — Текст : электронный // Образовательная платформа </a:t>
            </a:r>
            <a:r>
              <a:rPr lang="ru-RU" dirty="0" err="1"/>
              <a:t>Юрайт</a:t>
            </a:r>
            <a:r>
              <a:rPr lang="ru-RU" dirty="0"/>
              <a:t> [сайт]. — URL: </a:t>
            </a:r>
            <a:r>
              <a:rPr lang="ru-RU" dirty="0">
                <a:hlinkClick r:id="rId3"/>
              </a:rPr>
              <a:t>https://</a:t>
            </a:r>
            <a:r>
              <a:rPr lang="ru-RU" dirty="0" smtClean="0">
                <a:hlinkClick r:id="rId3"/>
              </a:rPr>
              <a:t>urait.ru/bcode/555567</a:t>
            </a:r>
            <a:r>
              <a:rPr lang="ru-RU" dirty="0" smtClean="0"/>
              <a:t> </a:t>
            </a:r>
            <a:endParaRPr lang="ru-RU" dirty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Кадровая </a:t>
            </a:r>
            <a:r>
              <a:rPr lang="ru-RU" dirty="0"/>
              <a:t>политика на государственной службе : учебник для вузов / Л. В. </a:t>
            </a:r>
            <a:r>
              <a:rPr lang="ru-RU" dirty="0" err="1"/>
              <a:t>Фотина</a:t>
            </a:r>
            <a:r>
              <a:rPr lang="ru-RU" dirty="0"/>
              <a:t> [и др.] ; под общей редакцией Л. В. </a:t>
            </a:r>
            <a:r>
              <a:rPr lang="ru-RU" dirty="0" err="1"/>
              <a:t>Фотиной</a:t>
            </a:r>
            <a:r>
              <a:rPr lang="ru-RU" dirty="0"/>
              <a:t>. — Москва : Издательство </a:t>
            </a:r>
            <a:r>
              <a:rPr lang="ru-RU" dirty="0" err="1"/>
              <a:t>Юрайт</a:t>
            </a:r>
            <a:r>
              <a:rPr lang="ru-RU" dirty="0"/>
              <a:t>, 2024. — 362 с. — (Высшее образование). — ISBN 978-5-534-15359-0. — Текст : электронный // Образовательная платформа </a:t>
            </a:r>
            <a:r>
              <a:rPr lang="ru-RU" dirty="0" err="1"/>
              <a:t>Юрайт</a:t>
            </a:r>
            <a:r>
              <a:rPr lang="ru-RU" dirty="0"/>
              <a:t> [сайт]. — URL: </a:t>
            </a:r>
            <a:r>
              <a:rPr lang="ru-RU" dirty="0">
                <a:hlinkClick r:id="rId4"/>
              </a:rPr>
              <a:t>https://</a:t>
            </a:r>
            <a:r>
              <a:rPr lang="ru-RU" dirty="0" smtClean="0">
                <a:hlinkClick r:id="rId4"/>
              </a:rPr>
              <a:t>urait.ru/bcode/544710</a:t>
            </a:r>
            <a:r>
              <a:rPr lang="ru-RU" dirty="0" smtClean="0"/>
              <a:t> 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00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</a:t>
            </a:r>
            <a:r>
              <a:rPr lang="ru-RU" dirty="0" smtClean="0"/>
              <a:t>понятия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026" name="Picture 2" descr="D:\YLD\Учеба КрИЖТ\ОКПиКП\2024\лекция 1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4" y="1219200"/>
            <a:ext cx="9077158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397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dirty="0" smtClean="0"/>
              <a:t>1 Основы государственной кадровой политики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b="1" dirty="0"/>
              <a:t>Политика — </a:t>
            </a:r>
            <a:r>
              <a:rPr lang="ru-RU" dirty="0"/>
              <a:t>это совокупность социальных практик и </a:t>
            </a:r>
            <a:r>
              <a:rPr lang="ru-RU" dirty="0" smtClean="0"/>
              <a:t>дискурсов*, </a:t>
            </a:r>
            <a:r>
              <a:rPr lang="ru-RU" dirty="0"/>
              <a:t>в которых реализуются формы и методы управления обществом, общественными группами и их отношениями, связанные с осуществлением власти.</a:t>
            </a:r>
          </a:p>
          <a:p>
            <a:pPr>
              <a:buNone/>
            </a:pPr>
            <a:r>
              <a:rPr lang="ru-RU" b="1" dirty="0" smtClean="0"/>
              <a:t>Кадровая </a:t>
            </a:r>
            <a:r>
              <a:rPr lang="ru-RU" b="1" dirty="0"/>
              <a:t>политика – </a:t>
            </a:r>
            <a:r>
              <a:rPr lang="ru-RU" dirty="0"/>
              <a:t>это генеральное направление кадровой работы, совокупность принципов, методов, форм, организационного механизма по выработке целей и задач, направленных на сохранение, укрепление и развитие кадрового потенциала, на создание </a:t>
            </a:r>
            <a:r>
              <a:rPr lang="ru-RU" dirty="0" smtClean="0"/>
              <a:t>высококвалифицированного </a:t>
            </a:r>
            <a:r>
              <a:rPr lang="ru-RU" dirty="0"/>
              <a:t>сплоченного коллектива, способного своевременно реагировать на постоянно меняющиеся требования рынка с учетом стратегии развития организации и стратегии управления ее персоналом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b="1" dirty="0" smtClean="0"/>
              <a:t>Государственная кадровая политика</a:t>
            </a:r>
            <a:r>
              <a:rPr lang="ru-RU" dirty="0" smtClean="0"/>
              <a:t> (ГКП) заключается в определении стратегии работы с кадрами на общегосударственном уровне, целью которой является формирование, развитие и рациональное использование трудовых ресурсов страны.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2200" dirty="0" smtClean="0"/>
              <a:t>*Дискурс </a:t>
            </a:r>
            <a:r>
              <a:rPr lang="ru-RU" sz="2200" dirty="0"/>
              <a:t>– это способ говорения, обусловленный социальными институтами и социальными отношениями.</a:t>
            </a:r>
          </a:p>
        </p:txBody>
      </p:sp>
    </p:spTree>
    <p:extLst>
      <p:ext uri="{BB962C8B-B14F-4D97-AF65-F5344CB8AC3E}">
        <p14:creationId xmlns:p14="http://schemas.microsoft.com/office/powerpoint/2010/main" val="2162128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Компоненты структуры ГКП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- официально признанные цели, задачи и принципы деятельности государства по регулированию кадровых процессов и отношений;</a:t>
            </a:r>
          </a:p>
          <a:p>
            <a:pPr>
              <a:buNone/>
            </a:pPr>
            <a:r>
              <a:rPr lang="ru-RU" dirty="0" smtClean="0"/>
              <a:t>- главные критерии оценки кадров;</a:t>
            </a:r>
          </a:p>
          <a:p>
            <a:pPr>
              <a:buNone/>
            </a:pPr>
            <a:r>
              <a:rPr lang="ru-RU" dirty="0" smtClean="0"/>
              <a:t>- направления и формы совершенствования подготовки, переподготовки и повышения квалификации персонала;</a:t>
            </a:r>
          </a:p>
          <a:p>
            <a:pPr>
              <a:buNone/>
            </a:pPr>
            <a:r>
              <a:rPr lang="ru-RU" dirty="0" smtClean="0"/>
              <a:t>- формы и способы рационального использования кадрового потенциала страны.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1236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Механизм реализации ГКП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- это система кадровой деятельности, опирающаяся на концепцию ГКП, которая включает законодательные нормы, методические средства, организационные и информационные ресурсы, необходимые для осуществления кадровой политики.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3732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Блоки обеспечения кадровой работы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- нормативно-правовой;</a:t>
            </a:r>
          </a:p>
          <a:p>
            <a:pPr>
              <a:buNone/>
            </a:pPr>
            <a:r>
              <a:rPr lang="ru-RU" dirty="0" smtClean="0"/>
              <a:t>- организационный;</a:t>
            </a:r>
          </a:p>
          <a:p>
            <a:pPr>
              <a:buNone/>
            </a:pPr>
            <a:r>
              <a:rPr lang="ru-RU" dirty="0" smtClean="0"/>
              <a:t>- научно-информационный;</a:t>
            </a:r>
          </a:p>
          <a:p>
            <a:pPr>
              <a:buNone/>
            </a:pPr>
            <a:r>
              <a:rPr lang="ru-RU" dirty="0" smtClean="0"/>
              <a:t>- учебно-методический.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5284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 содержанию кадровая политика охватывает проблемы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ru-RU" dirty="0" smtClean="0"/>
              <a:t>целенаправленное, планомерное и сбалансированное формирование и подготовка квалифицированных работников, непрерывное повышение их профессионального мастерства, всестороннее образование и постоянное воспитание кадров;</a:t>
            </a:r>
          </a:p>
          <a:p>
            <a:pPr lvl="0"/>
            <a:r>
              <a:rPr lang="ru-RU" dirty="0" smtClean="0"/>
              <a:t>распределение и перераспределение работников по сферам занятости, регионам страны и видам профессиональной деятельности;</a:t>
            </a:r>
          </a:p>
          <a:p>
            <a:pPr lvl="0"/>
            <a:r>
              <a:rPr lang="ru-RU" dirty="0" smtClean="0"/>
              <a:t>рациональное использование кадров, моральное и материальное стимулирование их деятельности, развитие специальных способностей, формирование удовлетворенности трудом;</a:t>
            </a:r>
          </a:p>
          <a:p>
            <a:r>
              <a:rPr lang="ru-RU" dirty="0" smtClean="0"/>
              <a:t>организация кадровой и социальной работы, контроль за деятельностью кадров формирование и развитие комплексной системы управления человеческими ресурсами.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2526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Главные цели ГКП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- обеспечение высокого профессионального уровня управленческого и исполнительного труда;</a:t>
            </a:r>
          </a:p>
          <a:p>
            <a:pPr>
              <a:buNone/>
            </a:pPr>
            <a:r>
              <a:rPr lang="ru-RU" dirty="0" smtClean="0"/>
              <a:t>- эффективное использование интеллектуального потенциала трудовых ресурсов страны;</a:t>
            </a:r>
          </a:p>
          <a:p>
            <a:pPr>
              <a:buNone/>
            </a:pPr>
            <a:r>
              <a:rPr lang="ru-RU" dirty="0" smtClean="0"/>
              <a:t>- создание благоприятных условий для развития и проявления способностей работников, системы стимулирования профессионального роста и служебного продвижения.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67079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Приоритетные стратегические направления достижения целей ГКП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обеспечение высококвалифицированными, компетентными кадрами государственной службы Российской Федерации;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формирование системы обеспечения рыночной экономики соответствующими кадрами специалистов массовых профессий, предпринимателей, менеджеров, фермеров и др.;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реформу средней и высшей школы, специального профессионального образования, в том числе послевузовского, с учетом социальных и экономических преобразований, требований современного этапа научно-технического прогресса и организации труда;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обеспечение рациональной трудовой занятости населения, предотвращение массовой безработицы, особенно среди молодежи, уволенных в запас военнослужащих и специалистов ВПК;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создание новой нормативно-правовой и информационной базы кадровой работы в целях научного обеспечения государственного регулирования кадровых процессов.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8057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В целом концепция государственной кадровой политики направлена на укрепление демократического правового государства и социально ориентированной рыночной экономики, на обеспечение конституционного права граждан на свободу выбора места, рода и времени своей трудовой деятельности.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36455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dirty="0" smtClean="0"/>
              <a:t>2 Субъекты и объекты кадровой политики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/>
              <a:t>Субъект ГКП </a:t>
            </a:r>
            <a:r>
              <a:rPr lang="ru-RU" dirty="0" smtClean="0"/>
              <a:t>- </a:t>
            </a:r>
            <a:r>
              <a:rPr lang="ru-RU" dirty="0"/>
              <a:t>это активный участник кадровых процессов, наделенный правами и ответственностью, т.е. компетенцией вырабатывать и осуществлять государственную кадровую политику.</a:t>
            </a:r>
          </a:p>
          <a:p>
            <a:pPr marL="0" indent="0">
              <a:buNone/>
            </a:pPr>
            <a:r>
              <a:rPr lang="ru-RU" dirty="0"/>
              <a:t> Согласно Конституции РФ </a:t>
            </a:r>
            <a:r>
              <a:rPr lang="ru-RU" b="1" dirty="0" err="1"/>
              <a:t>первосубъектом</a:t>
            </a:r>
            <a:r>
              <a:rPr lang="ru-RU" b="1" dirty="0"/>
              <a:t> ГКП</a:t>
            </a:r>
            <a:r>
              <a:rPr lang="ru-RU" dirty="0"/>
              <a:t> является многонациональный народ России, выступающий первоисточником государственной власти. </a:t>
            </a:r>
          </a:p>
        </p:txBody>
      </p:sp>
    </p:spTree>
    <p:extLst>
      <p:ext uri="{BB962C8B-B14F-4D97-AF65-F5344CB8AC3E}">
        <p14:creationId xmlns:p14="http://schemas.microsoft.com/office/powerpoint/2010/main" val="936199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/>
              <a:t>Государство</a:t>
            </a:r>
            <a:r>
              <a:rPr lang="ru-RU" dirty="0" smtClean="0"/>
              <a:t> выступает главным субъектом кадровой политики, формирующим ее стратегию, основные принципы и цели. </a:t>
            </a:r>
          </a:p>
          <a:p>
            <a:pPr>
              <a:buNone/>
            </a:pPr>
            <a:r>
              <a:rPr lang="ru-RU" dirty="0" smtClean="0"/>
              <a:t>Статус субъектов ГКП имеют также</a:t>
            </a:r>
            <a:r>
              <a:rPr lang="ru-RU" b="1" dirty="0" smtClean="0"/>
              <a:t> органы власти республик, краев и областей</a:t>
            </a:r>
            <a:r>
              <a:rPr lang="ru-RU" dirty="0" smtClean="0"/>
              <a:t>, на которые возложены полномочия по реализации целей и принципов федеральной кадровой политики в регионе в процессе выработки и реализации региональной кадровой политики, отражающей специфические условия субъекта Федерации.</a:t>
            </a:r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98847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Объекты ГКП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- это трудовые ресурсы страны, отдельные группы и категории населения, кадровые процессы и отношения, на которые направлена деятельность субъектов кадровой политики.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3308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Основные направления кадровой политики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 smtClean="0"/>
              <a:t>Демографическая политика.</a:t>
            </a:r>
          </a:p>
          <a:p>
            <a:pPr lvl="0"/>
            <a:r>
              <a:rPr lang="ru-RU" dirty="0" smtClean="0"/>
              <a:t>Политика в области образования.</a:t>
            </a:r>
          </a:p>
          <a:p>
            <a:pPr lvl="0"/>
            <a:r>
              <a:rPr lang="ru-RU" dirty="0" smtClean="0"/>
              <a:t>Политика в области занятости.</a:t>
            </a:r>
          </a:p>
          <a:p>
            <a:pPr lvl="0"/>
            <a:r>
              <a:rPr lang="ru-RU" dirty="0" smtClean="0"/>
              <a:t>Политика в области труда и заработной платы.</a:t>
            </a:r>
          </a:p>
          <a:p>
            <a:pPr lvl="0"/>
            <a:r>
              <a:rPr lang="ru-RU" dirty="0" smtClean="0"/>
              <a:t>Социальная политика.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84506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dirty="0" smtClean="0"/>
              <a:t>3 Социальные аспекты кадровой политики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Как объект управления человеческие ресурсы являются одновременно производителями и потребителями материальных и духовных благ. </a:t>
            </a:r>
          </a:p>
          <a:p>
            <a:pPr>
              <a:buNone/>
            </a:pPr>
            <a:r>
              <a:rPr lang="ru-RU" dirty="0" smtClean="0"/>
              <a:t>Особенность управления человеческими ресурсами состоит в необходимости всестороннего учета интересов личности, организации, региона и всего общества, обеспечения их органического сочетания.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86992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Направления управления человеческими ресурсами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формирование качественного кадрового потенциала и удовлетворение потребностей общественного производства в квалифицированных кадрах;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обеспечение эффективной занятости трудоспособного населения и его оптимальное распределение между отраслями и регионами страны; 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рациональное использование персонала предприятий, организаций и учреждений.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46448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Социальные функции ГКП 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- повышение эффективности государственного управления и общественного производства;</a:t>
            </a:r>
          </a:p>
          <a:p>
            <a:pPr>
              <a:buNone/>
            </a:pPr>
            <a:r>
              <a:rPr lang="ru-RU" dirty="0" smtClean="0"/>
              <a:t>- укрепление государственной целостности и социально-политической стабильности общества;</a:t>
            </a:r>
          </a:p>
          <a:p>
            <a:pPr>
              <a:buNone/>
            </a:pPr>
            <a:r>
              <a:rPr lang="ru-RU" dirty="0" smtClean="0"/>
              <a:t>- вовлечение трудовых ресурсов в государственное управление и местное самоуправление в интересах государства, общества и человека.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3221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1 Типы кадровой политики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b="1" dirty="0" smtClean="0"/>
              <a:t>Политика организации </a:t>
            </a:r>
            <a:r>
              <a:rPr lang="ru-RU" dirty="0" smtClean="0"/>
              <a:t>- система правил, в соответствии с которой действуют люди, входящие в организацию.</a:t>
            </a:r>
          </a:p>
          <a:p>
            <a:pPr>
              <a:buFontTx/>
              <a:buChar char="-"/>
            </a:pPr>
            <a:endParaRPr lang="ru-RU" dirty="0" smtClean="0"/>
          </a:p>
          <a:p>
            <a:pPr>
              <a:buNone/>
            </a:pPr>
            <a:r>
              <a:rPr lang="ru-RU" b="1" dirty="0" smtClean="0"/>
              <a:t>Цель кадровой политики</a:t>
            </a:r>
            <a:r>
              <a:rPr lang="ru-RU" dirty="0" smtClean="0"/>
              <a:t> </a:t>
            </a:r>
            <a:r>
              <a:rPr lang="ru-RU" b="1" dirty="0" smtClean="0"/>
              <a:t>организации</a:t>
            </a:r>
            <a:r>
              <a:rPr lang="ru-RU" dirty="0" smtClean="0"/>
              <a:t> — обеспечение оптимального баланса процессов обновления и сохранения численного и качественного состава кадров в соответствие с потребностями самой организации, требованиями действующего законодательства и состоянием рынка труда.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Все мероприятия по работе с кадрами — отбор, составление штатного расписания, аттестация, обучение, продвижение — могут заранее планироваться и согласовываться со стратегическими целями и текущими задачами организации.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Типы кадровой политики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>
              <a:buNone/>
            </a:pPr>
            <a:r>
              <a:rPr lang="ru-RU" dirty="0" smtClean="0"/>
              <a:t>1) По уровню осознанности правил и норм, лежащих в основе кадровых мероприятий:</a:t>
            </a:r>
          </a:p>
          <a:p>
            <a:pPr lvl="0"/>
            <a:r>
              <a:rPr lang="ru-RU" dirty="0" smtClean="0"/>
              <a:t>пассивная;</a:t>
            </a:r>
          </a:p>
          <a:p>
            <a:pPr lvl="0"/>
            <a:r>
              <a:rPr lang="ru-RU" dirty="0" smtClean="0"/>
              <a:t>реактивная;</a:t>
            </a:r>
          </a:p>
          <a:p>
            <a:pPr lvl="0"/>
            <a:r>
              <a:rPr lang="ru-RU" dirty="0" smtClean="0"/>
              <a:t>превентивная;</a:t>
            </a:r>
          </a:p>
          <a:p>
            <a:pPr lvl="0"/>
            <a:r>
              <a:rPr lang="ru-RU" dirty="0" smtClean="0"/>
              <a:t>активная.</a:t>
            </a:r>
          </a:p>
          <a:p>
            <a:pPr>
              <a:buNone/>
            </a:pPr>
            <a:r>
              <a:rPr lang="ru-RU" dirty="0" smtClean="0"/>
              <a:t>2) По степени открытости организации к внешней среде:</a:t>
            </a:r>
          </a:p>
          <a:p>
            <a:r>
              <a:rPr lang="ru-RU" dirty="0" smtClean="0"/>
              <a:t>открытая;</a:t>
            </a:r>
          </a:p>
          <a:p>
            <a:r>
              <a:rPr lang="ru-RU" dirty="0" smtClean="0"/>
              <a:t>закрытая.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Пассивная</a:t>
            </a:r>
            <a:r>
              <a:rPr lang="ru-RU" dirty="0" smtClean="0"/>
              <a:t> - отсутствие прогноза кадровых потребностей, средств оценки труда и персонала, диагностики кадровой ситуации в целом.</a:t>
            </a:r>
          </a:p>
          <a:p>
            <a:pPr>
              <a:buNone/>
            </a:pPr>
            <a:r>
              <a:rPr lang="ru-RU" b="1" dirty="0" smtClean="0"/>
              <a:t>Реактивная</a:t>
            </a:r>
            <a:r>
              <a:rPr lang="ru-RU" dirty="0" smtClean="0"/>
              <a:t> - контроль за симптомами негативного состояния в работе с персоналом, анализ их причин и отслеживание конфликтных ситуаций.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Превентивная</a:t>
            </a:r>
            <a:r>
              <a:rPr lang="ru-RU" dirty="0" smtClean="0"/>
              <a:t> - руководство фирмы (предприятия) имеет обоснованные прогнозы развития ситуации. Программа развития организации основывается на краткосрочном и среднесрочном прогнозах потребности в кадрах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/>
              <a:t>Активная</a:t>
            </a:r>
            <a:r>
              <a:rPr lang="ru-RU" dirty="0" smtClean="0"/>
              <a:t> - руководство имеет не только прогноз, но и средства воздействия на ситуацию, а кадровая служба способна разработать целевые кадровые программы, а также осуществлять регулярный мониторинг ситуации и корректировать исполнение программ в соответствии с параметрами внешней и внутренней среды. </a:t>
            </a:r>
          </a:p>
          <a:p>
            <a:pPr>
              <a:buNone/>
            </a:pPr>
            <a:r>
              <a:rPr lang="ru-RU" dirty="0" smtClean="0"/>
              <a:t>Бывает рациональная и авантюристическая.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/>
              <a:t>Рациональная кадровая политика</a:t>
            </a:r>
            <a:r>
              <a:rPr lang="ru-RU" dirty="0" smtClean="0"/>
              <a:t> предполагает:</a:t>
            </a:r>
          </a:p>
          <a:p>
            <a:pPr>
              <a:buNone/>
            </a:pPr>
            <a:r>
              <a:rPr lang="ru-RU" dirty="0" smtClean="0"/>
              <a:t>1) возможность реализации внутри организации мобильной стратегии управления персоналом с учетом осуществления нескольких проектов или направлений деятельности.</a:t>
            </a:r>
          </a:p>
          <a:p>
            <a:pPr>
              <a:buNone/>
            </a:pPr>
            <a:r>
              <a:rPr lang="ru-RU" dirty="0" smtClean="0"/>
              <a:t>2) гибкие формы включения специалистов для решения тех задач, характерных для определенной стадии реализации проекта, которые именно эти специалисты могут решать максимально эффективно.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При </a:t>
            </a:r>
            <a:r>
              <a:rPr lang="ru-RU" b="1" dirty="0" smtClean="0"/>
              <a:t>авантюристической кадровой политике</a:t>
            </a:r>
            <a:r>
              <a:rPr lang="ru-RU" dirty="0" smtClean="0"/>
              <a:t> руководство предприятия не имеет качественного диагноза, обоснованного прогноза развития ситуации, но стремится влиять на нее.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Открытая кадровая политика</a:t>
            </a:r>
            <a:r>
              <a:rPr lang="ru-RU" dirty="0" smtClean="0"/>
              <a:t> - организация прозрачна для потенциальных сотрудников на любом структурном уровне (для новых организаций, ведущих агрессивную политику завоевания рынка).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b="1" dirty="0" smtClean="0"/>
              <a:t>Закрытая кадровая политика</a:t>
            </a:r>
            <a:r>
              <a:rPr lang="ru-RU" dirty="0" smtClean="0"/>
              <a:t> характеризуется тем, что организация ориентируется на включение в свой состав нового персонала только с низшего должностного уровня, а замещение вакансий высших должностных позиций происходит только из числа сотрудников организации </a:t>
            </a:r>
            <a:r>
              <a:rPr lang="ru-RU" sz="2200" dirty="0" smtClean="0"/>
              <a:t>(для компаний, ориентированных на создание определенной корпоративной атмосферы, формирование особого духа причастности или работающих в условиях дефицита кадровых ресурсов</a:t>
            </a:r>
            <a:r>
              <a:rPr lang="ru-RU" dirty="0" smtClean="0"/>
              <a:t>).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5 Уровни кадровой политики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None/>
            </a:pPr>
            <a:r>
              <a:rPr lang="ru-RU" dirty="0" smtClean="0"/>
              <a:t>На каждом уровне задачи управления персоналом существенно отличаются.</a:t>
            </a:r>
            <a:endParaRPr lang="ru-RU" b="1" dirty="0" smtClean="0">
              <a:solidFill>
                <a:srgbClr val="FF0000"/>
              </a:solidFill>
            </a:endParaRPr>
          </a:p>
          <a:p>
            <a:pPr marL="514350" indent="-51435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Критерии классификация уровней кадровой политики.</a:t>
            </a:r>
          </a:p>
          <a:p>
            <a:pPr marL="514350" indent="-514350">
              <a:buAutoNum type="arabicParenR"/>
            </a:pPr>
            <a:r>
              <a:rPr lang="ru-RU" b="1" dirty="0" smtClean="0"/>
              <a:t>с</a:t>
            </a:r>
            <a:r>
              <a:rPr lang="ru-RU" dirty="0" smtClean="0"/>
              <a:t> </a:t>
            </a:r>
            <a:r>
              <a:rPr lang="ru-RU" b="1" dirty="0" smtClean="0"/>
              <a:t>точки зрения государственной организации власти</a:t>
            </a:r>
            <a:r>
              <a:rPr lang="ru-RU" dirty="0" smtClean="0"/>
              <a:t>: регулирование макропроцессов в области трудовых ресурсов, занятости населения, политики в области найма, отбора и продвижения государственных и муниципальных служащих.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(продолжение)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None/>
            </a:pPr>
            <a:r>
              <a:rPr lang="ru-RU" b="1" dirty="0" smtClean="0"/>
              <a:t>Цели и задачи </a:t>
            </a:r>
            <a:r>
              <a:rPr lang="ru-RU" dirty="0" smtClean="0"/>
              <a:t>кадровой политики на данном уровне определяются исходя: </a:t>
            </a:r>
          </a:p>
          <a:p>
            <a:pPr marL="514350" indent="-514350"/>
            <a:r>
              <a:rPr lang="ru-RU" dirty="0" smtClean="0"/>
              <a:t>из основных положений Конституции РФ, </a:t>
            </a:r>
          </a:p>
          <a:p>
            <a:pPr marL="514350" indent="-514350"/>
            <a:r>
              <a:rPr lang="ru-RU" dirty="0" smtClean="0"/>
              <a:t>Федерального закона «О государственной гражданской службе в РФ», </a:t>
            </a:r>
          </a:p>
          <a:p>
            <a:pPr marL="514350" indent="-514350"/>
            <a:r>
              <a:rPr lang="ru-RU" dirty="0" smtClean="0"/>
              <a:t>из совокупности целей и решаемых задач по обеспечению эффективного функционирования государственной службы и входящих в нее органов государственного управления.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(продолжение)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2) </a:t>
            </a:r>
            <a:r>
              <a:rPr lang="ru-RU" b="1" dirty="0" smtClean="0"/>
              <a:t>с точки зрения различных форм собственности</a:t>
            </a:r>
            <a:r>
              <a:rPr lang="ru-RU" dirty="0" smtClean="0"/>
              <a:t>. </a:t>
            </a:r>
          </a:p>
          <a:p>
            <a:pPr>
              <a:buNone/>
            </a:pPr>
            <a:r>
              <a:rPr lang="ru-RU" b="1" dirty="0" smtClean="0"/>
              <a:t>Цели и задачи </a:t>
            </a:r>
            <a:r>
              <a:rPr lang="ru-RU" dirty="0" smtClean="0"/>
              <a:t>определяются научными принципами подбора, расстановки и развития персонала промышленного производства, персонала коммерческого предпринимательства, персонала аграрного предпринимательства, персонала предпринимательства в сферах науки, образования, культуры.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(продолжение)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5953" y="1295400"/>
            <a:ext cx="8229600" cy="144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/>
              <a:t>3) </a:t>
            </a:r>
            <a:r>
              <a:rPr lang="ru-RU" sz="2800" b="1" dirty="0" smtClean="0"/>
              <a:t>с точки зрения </a:t>
            </a:r>
            <a:r>
              <a:rPr lang="ru-RU" sz="2800" dirty="0" smtClean="0"/>
              <a:t>трех уровней управления персоналом </a:t>
            </a:r>
            <a:r>
              <a:rPr lang="ru-RU" sz="2800" b="1" dirty="0" smtClean="0"/>
              <a:t>организации</a:t>
            </a:r>
            <a:r>
              <a:rPr lang="ru-RU" sz="2800" dirty="0" smtClean="0"/>
              <a:t> в зависимости от того, кто является субъектом и объектом управления:</a:t>
            </a:r>
            <a:endParaRPr lang="ru-RU" sz="28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0689" y="2971800"/>
            <a:ext cx="8600128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Какие будут вопросы </a:t>
            </a:r>
            <a:r>
              <a:rPr lang="ru-RU" smtClean="0"/>
              <a:t>по данной теме?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355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1406</Words>
  <Application>Microsoft Office PowerPoint</Application>
  <PresentationFormat>Экран (4:3)</PresentationFormat>
  <Paragraphs>128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Office Theme</vt:lpstr>
      <vt:lpstr>Кадровая политика как социальное явление</vt:lpstr>
      <vt:lpstr>Литература</vt:lpstr>
      <vt:lpstr>Структура понятия</vt:lpstr>
      <vt:lpstr>1 Основы государственной кадровой политики</vt:lpstr>
      <vt:lpstr>Компоненты структуры ГКП</vt:lpstr>
      <vt:lpstr>Механизм реализации ГКП </vt:lpstr>
      <vt:lpstr>Блоки обеспечения кадровой работы</vt:lpstr>
      <vt:lpstr>По содержанию кадровая политика охватывает проблемы</vt:lpstr>
      <vt:lpstr>Главные цели ГКП</vt:lpstr>
      <vt:lpstr>Приоритетные стратегические направления достижения целей ГКП </vt:lpstr>
      <vt:lpstr>Презентация PowerPoint</vt:lpstr>
      <vt:lpstr>2 Субъекты и объекты кадровой политики</vt:lpstr>
      <vt:lpstr>Презентация PowerPoint</vt:lpstr>
      <vt:lpstr>Объекты ГКП </vt:lpstr>
      <vt:lpstr>Основные направления кадровой политики</vt:lpstr>
      <vt:lpstr>3 Социальные аспекты кадровой политики</vt:lpstr>
      <vt:lpstr>Направления управления человеческими ресурсами</vt:lpstr>
      <vt:lpstr>Социальные функции ГКП </vt:lpstr>
      <vt:lpstr>1 Типы кадровой политики</vt:lpstr>
      <vt:lpstr>Презентация PowerPoint</vt:lpstr>
      <vt:lpstr>Типы кадровой политики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5 Уровни кадровой политики</vt:lpstr>
      <vt:lpstr>(продолжение)</vt:lpstr>
      <vt:lpstr>(продолжение)</vt:lpstr>
      <vt:lpstr>(продолжение)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Государственная кадровая политика</dc:title>
  <dc:creator>Luba</dc:creator>
  <cp:lastModifiedBy>Admin</cp:lastModifiedBy>
  <cp:revision>20</cp:revision>
  <dcterms:created xsi:type="dcterms:W3CDTF">2006-08-16T00:00:00Z</dcterms:created>
  <dcterms:modified xsi:type="dcterms:W3CDTF">2025-01-16T11:45:16Z</dcterms:modified>
</cp:coreProperties>
</file>