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89" r:id="rId4"/>
    <p:sldId id="258" r:id="rId5"/>
    <p:sldId id="259" r:id="rId6"/>
    <p:sldId id="260" r:id="rId7"/>
    <p:sldId id="262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3" r:id="rId19"/>
    <p:sldId id="274" r:id="rId20"/>
    <p:sldId id="272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86" y="-59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FBFFB3-FE03-4983-A48B-C1EA0785B838}" type="datetimeFigureOut">
              <a:rPr lang="ru-RU" smtClean="0"/>
              <a:t>07.01.2025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0985C3-2679-441D-BA3C-1FF15F3AE7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8667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04821-1A58-4CD8-9638-2000187DDDCF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CEBDB-D310-4931-B9EB-ED62F7FB2D99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400DF-9BA2-422B-8A03-31C691E7802E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08FD8-5433-4058-9A99-5B820221DA39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F5FE7-F8D1-4F0A-8DD1-626FEFCC80A6}" type="datetime1">
              <a:rPr lang="ru-RU" smtClean="0"/>
              <a:t>07.01.2025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ADCD51-90C9-4372-AC2B-0C10398459EF}" type="datetime1">
              <a:rPr lang="ru-RU" smtClean="0"/>
              <a:t>07.01.2025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7E353-C6FB-4AAC-89C6-06B1CC7B7E3E}" type="datetime1">
              <a:rPr lang="ru-RU" smtClean="0"/>
              <a:t>07.01.2025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BC135-619A-4383-B72D-FAF6BDACE23A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56DB0-FFD4-456B-9747-B0A7F729B01D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C9B92-75E1-41CD-BDD6-2FEAF8FEC9B0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E560F-C4E1-4424-89D7-D28DE25F1871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432BC-F4C7-4659-B4EF-7DCC43303427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Функции современной HR-службы организации. HR-маркетинг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3886200"/>
            <a:ext cx="7488832" cy="2279104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План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dirty="0" smtClean="0"/>
              <a:t>Трансформация </a:t>
            </a:r>
            <a:r>
              <a:rPr lang="ru-RU" dirty="0"/>
              <a:t>роли HR-службы.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dirty="0" smtClean="0"/>
              <a:t>Ключевые </a:t>
            </a:r>
            <a:r>
              <a:rPr lang="ru-RU" dirty="0"/>
              <a:t>HR-тренды в условиях цифровизации экономики.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dirty="0" smtClean="0"/>
              <a:t>HR-маркетинг </a:t>
            </a:r>
            <a:r>
              <a:rPr lang="ru-RU" dirty="0"/>
              <a:t>как инструмент для решения бизнес-задач компании.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dirty="0" smtClean="0"/>
              <a:t>HR-аналитика</a:t>
            </a:r>
            <a:r>
              <a:rPr lang="ru-RU" dirty="0"/>
              <a:t>: алгоритм действий.</a:t>
            </a:r>
          </a:p>
          <a:p>
            <a:pPr marL="514350" indent="-514350" algn="l">
              <a:buFont typeface="+mj-lt"/>
              <a:buAutoNum type="arabicPeriod"/>
            </a:pPr>
            <a:r>
              <a:rPr lang="ru-RU" dirty="0" smtClean="0"/>
              <a:t>HR-маркетинг</a:t>
            </a:r>
            <a:r>
              <a:rPr lang="ru-RU" dirty="0"/>
              <a:t>: приоритетные направления деятельности.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104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1 Трансформация роли </a:t>
            </a:r>
            <a:r>
              <a:rPr lang="en-US" dirty="0"/>
              <a:t>HR-</a:t>
            </a:r>
            <a:r>
              <a:rPr lang="ru-RU" dirty="0"/>
              <a:t>службы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447675">
              <a:buNone/>
            </a:pPr>
            <a:r>
              <a:rPr lang="ru-RU" b="1" dirty="0"/>
              <a:t>HR (</a:t>
            </a:r>
            <a:r>
              <a:rPr lang="ru-RU" b="1" dirty="0" err="1"/>
              <a:t>human</a:t>
            </a:r>
            <a:r>
              <a:rPr lang="ru-RU" b="1" dirty="0"/>
              <a:t> </a:t>
            </a:r>
            <a:r>
              <a:rPr lang="ru-RU" b="1" dirty="0" err="1" smtClean="0"/>
              <a:t>resources</a:t>
            </a:r>
            <a:r>
              <a:rPr lang="ru-RU" b="1" dirty="0"/>
              <a:t>)</a:t>
            </a:r>
            <a:r>
              <a:rPr lang="ru-RU" b="1" dirty="0" smtClean="0"/>
              <a:t> </a:t>
            </a:r>
            <a:r>
              <a:rPr lang="ru-RU" dirty="0"/>
              <a:t>— </a:t>
            </a:r>
            <a:r>
              <a:rPr lang="ru-RU" dirty="0" smtClean="0"/>
              <a:t>человеческие ресурсы. </a:t>
            </a:r>
          </a:p>
          <a:p>
            <a:pPr marL="0" indent="447675">
              <a:buNone/>
            </a:pPr>
            <a:r>
              <a:rPr lang="ru-RU" dirty="0" smtClean="0"/>
              <a:t>Задача </a:t>
            </a:r>
            <a:r>
              <a:rPr lang="ru-RU" dirty="0"/>
              <a:t>HR-службы — выстраивать в компании определенный тип взаимоотношений, позволяющий ей работать как единое целое, исходя из стратегических приоритетов, бизнес-целей руководства организации, и определяющий востребованную работодателем </a:t>
            </a:r>
            <a:r>
              <a:rPr lang="ru-RU" dirty="0" smtClean="0"/>
              <a:t>модель </a:t>
            </a:r>
            <a:r>
              <a:rPr lang="ru-RU" dirty="0"/>
              <a:t>делового поведения сотрудников организации.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914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08720"/>
            <a:ext cx="8989417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1846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HR-специалист должен знать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нормативную </a:t>
            </a:r>
            <a:r>
              <a:rPr lang="ru-RU" dirty="0"/>
              <a:t>правовую базу, регламентирующую деятельность организации по управлению персоналом, </a:t>
            </a:r>
            <a:endParaRPr lang="ru-RU" dirty="0" smtClean="0"/>
          </a:p>
          <a:p>
            <a:r>
              <a:rPr lang="ru-RU" dirty="0" smtClean="0"/>
              <a:t>основы рыночной </a:t>
            </a:r>
            <a:r>
              <a:rPr lang="ru-RU" dirty="0"/>
              <a:t>экономики, </a:t>
            </a:r>
            <a:endParaRPr lang="ru-RU" dirty="0" smtClean="0"/>
          </a:p>
          <a:p>
            <a:r>
              <a:rPr lang="ru-RU" dirty="0" smtClean="0"/>
              <a:t>специфику </a:t>
            </a:r>
            <a:r>
              <a:rPr lang="ru-RU" dirty="0"/>
              <a:t>конъюнктуры рынка труда, </a:t>
            </a:r>
            <a:r>
              <a:rPr lang="ru-RU" dirty="0" smtClean="0"/>
              <a:t>корпоративного </a:t>
            </a:r>
            <a:r>
              <a:rPr lang="ru-RU" dirty="0"/>
              <a:t>обучения и образовательных услуг, </a:t>
            </a:r>
            <a:endParaRPr lang="ru-RU" dirty="0" smtClean="0"/>
          </a:p>
          <a:p>
            <a:r>
              <a:rPr lang="ru-RU" dirty="0" smtClean="0"/>
              <a:t>основы </a:t>
            </a:r>
            <a:r>
              <a:rPr lang="ru-RU" dirty="0"/>
              <a:t>маркетинга, </a:t>
            </a:r>
            <a:endParaRPr lang="ru-RU" dirty="0" smtClean="0"/>
          </a:p>
          <a:p>
            <a:r>
              <a:rPr lang="ru-RU" dirty="0" smtClean="0"/>
              <a:t>современные </a:t>
            </a:r>
            <a:r>
              <a:rPr lang="ru-RU" dirty="0"/>
              <a:t>концептуальные подходы и инструменты управления персоналом, </a:t>
            </a:r>
            <a:endParaRPr lang="ru-RU" dirty="0" smtClean="0"/>
          </a:p>
          <a:p>
            <a:r>
              <a:rPr lang="ru-RU" dirty="0" smtClean="0"/>
              <a:t>основы </a:t>
            </a:r>
            <a:r>
              <a:rPr lang="ru-RU" dirty="0"/>
              <a:t>мотивационного менеджмента и системы </a:t>
            </a:r>
            <a:r>
              <a:rPr lang="ru-RU" dirty="0" smtClean="0"/>
              <a:t>оценки </a:t>
            </a:r>
            <a:r>
              <a:rPr lang="ru-RU" dirty="0"/>
              <a:t>персонала, </a:t>
            </a:r>
            <a:endParaRPr lang="ru-RU" dirty="0" smtClean="0"/>
          </a:p>
          <a:p>
            <a:r>
              <a:rPr lang="ru-RU" dirty="0" smtClean="0"/>
              <a:t>основы </a:t>
            </a:r>
            <a:r>
              <a:rPr lang="ru-RU" dirty="0"/>
              <a:t>общей и социальной психологии, социологии организаций и этики делового общения.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445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/>
              <a:t>Современный функционал HR-директора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447675">
              <a:buNone/>
              <a:tabLst>
                <a:tab pos="717550" algn="l"/>
              </a:tabLst>
            </a:pPr>
            <a:r>
              <a:rPr lang="ru-RU" dirty="0" smtClean="0"/>
              <a:t>•</a:t>
            </a:r>
            <a:r>
              <a:rPr lang="ru-RU" dirty="0"/>
              <a:t>	формирование кадровой политики компании и разработка основных направлений корпоративного развития в соответствии со стратегическими целями организации и стратегией ее развития;</a:t>
            </a:r>
          </a:p>
          <a:p>
            <a:pPr marL="0" indent="447675">
              <a:buNone/>
              <a:tabLst>
                <a:tab pos="717550" algn="l"/>
              </a:tabLst>
            </a:pPr>
            <a:r>
              <a:rPr lang="ru-RU" dirty="0"/>
              <a:t>•	стратегическое планирование и бюджетирование инвестиций в персонал;</a:t>
            </a:r>
          </a:p>
          <a:p>
            <a:pPr marL="0" indent="447675">
              <a:buNone/>
              <a:tabLst>
                <a:tab pos="717550" algn="l"/>
              </a:tabLst>
            </a:pPr>
            <a:r>
              <a:rPr lang="ru-RU" dirty="0"/>
              <a:t>•	координация ключевых направлений деятельности HR-службы;</a:t>
            </a:r>
          </a:p>
          <a:p>
            <a:pPr marL="0" indent="447675">
              <a:buNone/>
              <a:tabLst>
                <a:tab pos="717550" algn="l"/>
              </a:tabLst>
            </a:pPr>
            <a:r>
              <a:rPr lang="ru-RU" dirty="0"/>
              <a:t>•	организация кадрового аудита;</a:t>
            </a:r>
          </a:p>
          <a:p>
            <a:pPr marL="0" indent="447675">
              <a:buNone/>
              <a:tabLst>
                <a:tab pos="717550" algn="l"/>
              </a:tabLst>
            </a:pPr>
            <a:r>
              <a:rPr lang="ru-RU" dirty="0"/>
              <a:t>•	аналитика тенденций на рынке труда по различным метрикам (зарплатные предложения, социальный пакет и т. д.);</a:t>
            </a:r>
          </a:p>
          <a:p>
            <a:pPr marL="0" indent="447675">
              <a:buNone/>
              <a:tabLst>
                <a:tab pos="717550" algn="l"/>
              </a:tabLst>
            </a:pPr>
            <a:r>
              <a:rPr lang="ru-RU" dirty="0"/>
              <a:t>•	оптимизация организационной структуры компании и </a:t>
            </a:r>
            <a:r>
              <a:rPr lang="ru-RU" dirty="0" smtClean="0"/>
              <a:t>штатного </a:t>
            </a:r>
            <a:r>
              <a:rPr lang="ru-RU" dirty="0"/>
              <a:t>расписания;</a:t>
            </a:r>
          </a:p>
          <a:p>
            <a:pPr marL="0" indent="447675">
              <a:buNone/>
              <a:tabLst>
                <a:tab pos="717550" algn="l"/>
              </a:tabLst>
            </a:pPr>
            <a:r>
              <a:rPr lang="ru-RU" dirty="0"/>
              <a:t>•	контроль исполнения трудового законодательства;</a:t>
            </a:r>
          </a:p>
          <a:p>
            <a:pPr marL="0" indent="447675">
              <a:buNone/>
              <a:tabLst>
                <a:tab pos="717550" algn="l"/>
              </a:tabLst>
            </a:pPr>
            <a:r>
              <a:rPr lang="ru-RU" dirty="0"/>
              <a:t>•	подбор сотрудников на ключевые должностные позиции;</a:t>
            </a:r>
          </a:p>
          <a:p>
            <a:pPr marL="0" indent="447675">
              <a:buNone/>
              <a:tabLst>
                <a:tab pos="717550" algn="l"/>
              </a:tabLst>
            </a:pPr>
            <a:r>
              <a:rPr lang="ru-RU" dirty="0"/>
              <a:t>•	управление брендом организации-работодателя.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523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Блоки HR-работы по распределению </a:t>
            </a:r>
            <a:r>
              <a:rPr lang="ru-RU" sz="3600" dirty="0"/>
              <a:t>функций между HR-специалистами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447675">
              <a:buNone/>
              <a:tabLst>
                <a:tab pos="627063" algn="l"/>
              </a:tabLst>
            </a:pPr>
            <a:r>
              <a:rPr lang="ru-RU" dirty="0" smtClean="0"/>
              <a:t>•</a:t>
            </a:r>
            <a:r>
              <a:rPr lang="ru-RU" dirty="0"/>
              <a:t>	разработка системы подбора персонала;</a:t>
            </a:r>
          </a:p>
          <a:p>
            <a:pPr marL="0" indent="447675">
              <a:buNone/>
              <a:tabLst>
                <a:tab pos="627063" algn="l"/>
              </a:tabLst>
            </a:pPr>
            <a:r>
              <a:rPr lang="ru-RU" dirty="0"/>
              <a:t>•	проведение адаптационных мероприятий и вводного </a:t>
            </a:r>
            <a:r>
              <a:rPr lang="ru-RU" dirty="0" smtClean="0"/>
              <a:t>инструктажа</a:t>
            </a:r>
            <a:r>
              <a:rPr lang="ru-RU" dirty="0"/>
              <a:t>;</a:t>
            </a:r>
          </a:p>
          <a:p>
            <a:pPr marL="0" indent="447675">
              <a:buNone/>
              <a:tabLst>
                <a:tab pos="627063" algn="l"/>
              </a:tabLst>
            </a:pPr>
            <a:r>
              <a:rPr lang="ru-RU" dirty="0"/>
              <a:t>•	организация обучения, профессионального развития и </a:t>
            </a:r>
            <a:r>
              <a:rPr lang="ru-RU" dirty="0" smtClean="0"/>
              <a:t>системы </a:t>
            </a:r>
            <a:r>
              <a:rPr lang="ru-RU" dirty="0"/>
              <a:t>наставничества;</a:t>
            </a:r>
          </a:p>
          <a:p>
            <a:pPr marL="0" indent="447675">
              <a:buNone/>
              <a:tabLst>
                <a:tab pos="627063" algn="l"/>
              </a:tabLst>
            </a:pPr>
            <a:r>
              <a:rPr lang="ru-RU" dirty="0"/>
              <a:t>•	формирование кадрового резерва компании;</a:t>
            </a:r>
          </a:p>
          <a:p>
            <a:pPr marL="0" indent="447675">
              <a:buNone/>
              <a:tabLst>
                <a:tab pos="627063" algn="l"/>
              </a:tabLst>
            </a:pPr>
            <a:r>
              <a:rPr lang="ru-RU" dirty="0"/>
              <a:t>•	оценка персонала по модели ключевых компетенций персонала;</a:t>
            </a:r>
          </a:p>
          <a:p>
            <a:pPr marL="0" indent="447675">
              <a:buNone/>
              <a:tabLst>
                <a:tab pos="627063" algn="l"/>
              </a:tabLst>
            </a:pPr>
            <a:r>
              <a:rPr lang="ru-RU" dirty="0"/>
              <a:t>•	разработка системы льгот и компенсаций, мотивационное управление персоналом;</a:t>
            </a:r>
          </a:p>
          <a:p>
            <a:pPr marL="0" indent="447675">
              <a:buNone/>
              <a:tabLst>
                <a:tab pos="627063" algn="l"/>
              </a:tabLst>
            </a:pPr>
            <a:r>
              <a:rPr lang="ru-RU" dirty="0"/>
              <a:t>•	разработка и реализация мероприятий по охране труда и </a:t>
            </a:r>
            <a:r>
              <a:rPr lang="ru-RU" dirty="0" smtClean="0"/>
              <a:t>соблюдению </a:t>
            </a:r>
            <a:r>
              <a:rPr lang="ru-RU" dirty="0"/>
              <a:t>техники безопасности;</a:t>
            </a:r>
          </a:p>
          <a:p>
            <a:pPr marL="0" indent="447675">
              <a:buNone/>
              <a:tabLst>
                <a:tab pos="627063" algn="l"/>
              </a:tabLst>
            </a:pPr>
            <a:r>
              <a:rPr lang="ru-RU" dirty="0"/>
              <a:t>•	правовая экспертиза, юридическая поддержка сотрудников </a:t>
            </a:r>
            <a:r>
              <a:rPr lang="ru-RU" dirty="0" smtClean="0"/>
              <a:t>организации </a:t>
            </a:r>
            <a:r>
              <a:rPr lang="ru-RU" dirty="0"/>
              <a:t>и взаимодействие с контролирующими органами.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780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Трансформация роли </a:t>
            </a:r>
            <a:r>
              <a:rPr lang="en-US" sz="3200" dirty="0" smtClean="0"/>
              <a:t>HR</a:t>
            </a:r>
            <a:r>
              <a:rPr lang="ru-RU" sz="3200" dirty="0" smtClean="0"/>
              <a:t>-службы в развитии бизнеса компании и эффективной реализации бизнес-процессов</a:t>
            </a:r>
            <a:endParaRPr lang="ru-RU" sz="32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844824"/>
            <a:ext cx="5759931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194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Функции кадровой службы (кадровое делопроизводство)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оформление </a:t>
            </a:r>
            <a:r>
              <a:rPr lang="ru-RU" dirty="0"/>
              <a:t>отпусков, больничных, трудовых книжек; </a:t>
            </a:r>
            <a:endParaRPr lang="ru-RU" dirty="0" smtClean="0"/>
          </a:p>
          <a:p>
            <a:r>
              <a:rPr lang="ru-RU" dirty="0" smtClean="0"/>
              <a:t>выдача </a:t>
            </a:r>
            <a:r>
              <a:rPr lang="ru-RU" dirty="0"/>
              <a:t>справок; </a:t>
            </a:r>
            <a:endParaRPr lang="ru-RU" dirty="0" smtClean="0"/>
          </a:p>
          <a:p>
            <a:r>
              <a:rPr lang="ru-RU" dirty="0" smtClean="0"/>
              <a:t>организация </a:t>
            </a:r>
            <a:r>
              <a:rPr lang="ru-RU" dirty="0"/>
              <a:t>курсов повышения </a:t>
            </a:r>
            <a:r>
              <a:rPr lang="ru-RU" dirty="0" smtClean="0"/>
              <a:t>квалификации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учет </a:t>
            </a:r>
            <a:r>
              <a:rPr lang="ru-RU" dirty="0"/>
              <a:t>трудового стажа; </a:t>
            </a:r>
            <a:endParaRPr lang="ru-RU" dirty="0" smtClean="0"/>
          </a:p>
          <a:p>
            <a:r>
              <a:rPr lang="ru-RU" dirty="0" smtClean="0"/>
              <a:t>сбор </a:t>
            </a:r>
            <a:r>
              <a:rPr lang="ru-RU" dirty="0"/>
              <a:t>и анализ персональных данных; </a:t>
            </a:r>
            <a:endParaRPr lang="ru-RU" dirty="0" smtClean="0"/>
          </a:p>
          <a:p>
            <a:r>
              <a:rPr lang="ru-RU" dirty="0" smtClean="0"/>
              <a:t>подготовка </a:t>
            </a:r>
            <a:r>
              <a:rPr lang="ru-RU" dirty="0"/>
              <a:t>приказов и единых форм отчетности; оформление </a:t>
            </a:r>
            <a:r>
              <a:rPr lang="ru-RU" dirty="0" smtClean="0"/>
              <a:t>пенсий</a:t>
            </a:r>
            <a:r>
              <a:rPr lang="ru-RU" dirty="0"/>
              <a:t>; </a:t>
            </a:r>
            <a:endParaRPr lang="ru-RU" dirty="0" smtClean="0"/>
          </a:p>
          <a:p>
            <a:r>
              <a:rPr lang="ru-RU" dirty="0" smtClean="0"/>
              <a:t>ведение </a:t>
            </a:r>
            <a:r>
              <a:rPr lang="ru-RU" dirty="0"/>
              <a:t>воинского учета.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5543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Служба </a:t>
            </a:r>
            <a:r>
              <a:rPr lang="ru-RU" dirty="0"/>
              <a:t>управления персоналом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Компании акцентируют </a:t>
            </a:r>
            <a:r>
              <a:rPr lang="ru-RU" dirty="0"/>
              <a:t>внимание на максимизации активности и результативности </a:t>
            </a:r>
            <a:r>
              <a:rPr lang="ru-RU" dirty="0" smtClean="0"/>
              <a:t>работы </a:t>
            </a:r>
            <a:r>
              <a:rPr lang="ru-RU" dirty="0"/>
              <a:t>персонала с помощью реализации различных HR-технологий: </a:t>
            </a:r>
            <a:endParaRPr lang="ru-RU" dirty="0" smtClean="0"/>
          </a:p>
          <a:p>
            <a:r>
              <a:rPr lang="ru-RU" dirty="0" smtClean="0"/>
              <a:t>подбор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адаптационные </a:t>
            </a:r>
            <a:r>
              <a:rPr lang="ru-RU" dirty="0"/>
              <a:t>мероприятия, </a:t>
            </a:r>
            <a:endParaRPr lang="ru-RU" dirty="0" smtClean="0"/>
          </a:p>
          <a:p>
            <a:r>
              <a:rPr lang="ru-RU" dirty="0" smtClean="0"/>
              <a:t>оценка</a:t>
            </a:r>
            <a:r>
              <a:rPr lang="ru-RU" dirty="0"/>
              <a:t>, профессиональное развитие и обучение сотрудников, </a:t>
            </a:r>
            <a:endParaRPr lang="ru-RU" dirty="0" smtClean="0"/>
          </a:p>
          <a:p>
            <a:r>
              <a:rPr lang="ru-RU" dirty="0" smtClean="0"/>
              <a:t>формирование </a:t>
            </a:r>
            <a:r>
              <a:rPr lang="ru-RU" dirty="0"/>
              <a:t>кадрового </a:t>
            </a:r>
            <a:r>
              <a:rPr lang="ru-RU" dirty="0" smtClean="0"/>
              <a:t>резерва </a:t>
            </a:r>
            <a:r>
              <a:rPr lang="ru-RU" dirty="0"/>
              <a:t>организации, </a:t>
            </a:r>
            <a:endParaRPr lang="ru-RU" dirty="0" smtClean="0"/>
          </a:p>
          <a:p>
            <a:r>
              <a:rPr lang="ru-RU" dirty="0" smtClean="0"/>
              <a:t>проведение </a:t>
            </a:r>
            <a:r>
              <a:rPr lang="ru-RU" dirty="0"/>
              <a:t>стажировок, </a:t>
            </a:r>
            <a:endParaRPr lang="ru-RU" dirty="0" smtClean="0"/>
          </a:p>
          <a:p>
            <a:r>
              <a:rPr lang="ru-RU" dirty="0" smtClean="0"/>
              <a:t>ротация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формирование </a:t>
            </a:r>
            <a:r>
              <a:rPr lang="ru-RU" dirty="0"/>
              <a:t>и поддержание корпоративной культуры, </a:t>
            </a:r>
            <a:endParaRPr lang="ru-RU" dirty="0" smtClean="0"/>
          </a:p>
          <a:p>
            <a:r>
              <a:rPr lang="ru-RU" dirty="0" smtClean="0"/>
              <a:t>оплата </a:t>
            </a:r>
            <a:r>
              <a:rPr lang="ru-RU" dirty="0"/>
              <a:t>труда и мотивация сотрудников организации.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6657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HR-служба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занимается стратегической </a:t>
            </a:r>
            <a:r>
              <a:rPr lang="ru-RU" dirty="0"/>
              <a:t>деятельностью, направленной на разработку и реализацию актуальных HR-инициатив, HR-технологий и HR-программ: </a:t>
            </a:r>
            <a:endParaRPr lang="ru-RU" dirty="0" smtClean="0"/>
          </a:p>
          <a:p>
            <a:r>
              <a:rPr lang="ru-RU" dirty="0" smtClean="0"/>
              <a:t>управление </a:t>
            </a:r>
            <a:r>
              <a:rPr lang="ru-RU" dirty="0"/>
              <a:t>лояльностью сотрудников, </a:t>
            </a:r>
            <a:endParaRPr lang="ru-RU" dirty="0" smtClean="0"/>
          </a:p>
          <a:p>
            <a:r>
              <a:rPr lang="ru-RU" dirty="0" smtClean="0"/>
              <a:t>создание </a:t>
            </a:r>
            <a:r>
              <a:rPr lang="ru-RU" dirty="0"/>
              <a:t>корпоративных учебных центров и корпоративных университетов, </a:t>
            </a:r>
            <a:endParaRPr lang="ru-RU" dirty="0" smtClean="0"/>
          </a:p>
          <a:p>
            <a:r>
              <a:rPr lang="ru-RU" dirty="0" smtClean="0"/>
              <a:t>управление корпоративными </a:t>
            </a:r>
            <a:r>
              <a:rPr lang="ru-RU" dirty="0"/>
              <a:t>знаниями, </a:t>
            </a:r>
            <a:endParaRPr lang="ru-RU" dirty="0" smtClean="0"/>
          </a:p>
          <a:p>
            <a:r>
              <a:rPr lang="ru-RU" dirty="0" smtClean="0"/>
              <a:t>построение </a:t>
            </a:r>
            <a:r>
              <a:rPr lang="ru-RU" dirty="0"/>
              <a:t>корпоративной культуры успеха, </a:t>
            </a:r>
            <a:endParaRPr lang="ru-RU" dirty="0" smtClean="0"/>
          </a:p>
          <a:p>
            <a:r>
              <a:rPr lang="ru-RU" dirty="0" smtClean="0"/>
              <a:t>формирование </a:t>
            </a:r>
            <a:r>
              <a:rPr lang="ru-RU" dirty="0"/>
              <a:t>управленческих и проектных команд.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741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HR-департамент </a:t>
            </a:r>
            <a:r>
              <a:rPr lang="ru-RU" sz="3600" dirty="0"/>
              <a:t>по организационному развитию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 smtClean="0"/>
              <a:t>нацелен </a:t>
            </a:r>
            <a:r>
              <a:rPr lang="ru-RU" dirty="0"/>
              <a:t>на интеллектуальное </a:t>
            </a:r>
            <a:r>
              <a:rPr lang="ru-RU" dirty="0" smtClean="0"/>
              <a:t>лидерство: </a:t>
            </a:r>
          </a:p>
          <a:p>
            <a:r>
              <a:rPr lang="ru-RU" dirty="0"/>
              <a:t>осуществляет стратегическое управление </a:t>
            </a:r>
            <a:r>
              <a:rPr lang="ru-RU" dirty="0" smtClean="0"/>
              <a:t>интеллектуальным капиталом компании, </a:t>
            </a:r>
            <a:endParaRPr lang="ru-RU" dirty="0"/>
          </a:p>
          <a:p>
            <a:r>
              <a:rPr lang="ru-RU" dirty="0" smtClean="0"/>
              <a:t>осуществляет </a:t>
            </a:r>
            <a:r>
              <a:rPr lang="ru-RU" dirty="0"/>
              <a:t>стратегическое бизнес-партнерство с топ-менеджментом по разработке </a:t>
            </a:r>
            <a:r>
              <a:rPr lang="ru-RU" dirty="0" smtClean="0"/>
              <a:t>корпоративной </a:t>
            </a:r>
            <a:r>
              <a:rPr lang="ru-RU" dirty="0"/>
              <a:t>стратегии развития компании, реализации бизнес-плана, обеспечению результативности и стабильности деятельности </a:t>
            </a:r>
            <a:r>
              <a:rPr lang="ru-RU" dirty="0" smtClean="0"/>
              <a:t>компании </a:t>
            </a:r>
            <a:r>
              <a:rPr lang="ru-RU" dirty="0"/>
              <a:t>в условиях волатильности рынка, </a:t>
            </a:r>
            <a:r>
              <a:rPr lang="ru-RU" dirty="0" smtClean="0"/>
              <a:t>повышению </a:t>
            </a:r>
            <a:r>
              <a:rPr lang="ru-RU" dirty="0"/>
              <a:t>ее </a:t>
            </a:r>
            <a:r>
              <a:rPr lang="ru-RU" dirty="0" smtClean="0"/>
              <a:t>конкурентоспособности </a:t>
            </a:r>
            <a:r>
              <a:rPr lang="ru-RU" dirty="0"/>
              <a:t>в целевом рыночном сегменте и на рынке труда.</a:t>
            </a:r>
          </a:p>
          <a:p>
            <a:r>
              <a:rPr lang="ru-RU" dirty="0" smtClean="0"/>
              <a:t>занимается </a:t>
            </a:r>
            <a:r>
              <a:rPr lang="ru-RU" dirty="0"/>
              <a:t>организацией работы стратегического и проектного офисов, </a:t>
            </a:r>
            <a:endParaRPr lang="ru-RU" dirty="0" smtClean="0"/>
          </a:p>
          <a:p>
            <a:r>
              <a:rPr lang="ru-RU" dirty="0"/>
              <a:t>занимается </a:t>
            </a:r>
            <a:r>
              <a:rPr lang="ru-RU" dirty="0" smtClean="0"/>
              <a:t>проведением </a:t>
            </a:r>
            <a:r>
              <a:rPr lang="ru-RU" dirty="0"/>
              <a:t>стратегических сессий, тренингов, мастер- классов, </a:t>
            </a:r>
            <a:r>
              <a:rPr lang="ru-RU" dirty="0" smtClean="0"/>
              <a:t>сценарным </a:t>
            </a:r>
            <a:r>
              <a:rPr lang="ru-RU" dirty="0"/>
              <a:t>планированием перспективных </a:t>
            </a:r>
            <a:r>
              <a:rPr lang="ru-RU" dirty="0" smtClean="0"/>
              <a:t>направлений </a:t>
            </a:r>
            <a:r>
              <a:rPr lang="ru-RU" dirty="0"/>
              <a:t>деятельности структурных подразделений компании и изменением организационной структуры управления </a:t>
            </a:r>
            <a:r>
              <a:rPr lang="ru-RU" dirty="0" smtClean="0"/>
              <a:t>организацией </a:t>
            </a:r>
            <a:r>
              <a:rPr lang="ru-RU" dirty="0"/>
              <a:t>в условиях турбулентной рыночной среды. 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7464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Управление корпоративным знанием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— это стратегия накопления интеллектуального капитала компании в соответствии со </a:t>
            </a:r>
            <a:r>
              <a:rPr lang="ru-RU" dirty="0" smtClean="0"/>
              <a:t>стратегическими </a:t>
            </a:r>
            <a:r>
              <a:rPr lang="ru-RU" dirty="0"/>
              <a:t>целями и приоритетами компании в условиях турбулентной </a:t>
            </a:r>
            <a:r>
              <a:rPr lang="ru-RU" dirty="0" smtClean="0"/>
              <a:t>рыночной </a:t>
            </a:r>
            <a:r>
              <a:rPr lang="ru-RU" dirty="0"/>
              <a:t>среды.</a:t>
            </a:r>
          </a:p>
          <a:p>
            <a:pPr marL="0" indent="0">
              <a:buNone/>
            </a:pPr>
            <a:r>
              <a:rPr lang="ru-RU" dirty="0"/>
              <a:t>Управление корпоративным знанием осуществляется системно:</a:t>
            </a:r>
          </a:p>
          <a:p>
            <a:r>
              <a:rPr lang="ru-RU" dirty="0" smtClean="0"/>
              <a:t>проектируется </a:t>
            </a:r>
            <a:r>
              <a:rPr lang="ru-RU" dirty="0"/>
              <a:t>инфраструктура корпоративного знания;</a:t>
            </a:r>
          </a:p>
          <a:p>
            <a:r>
              <a:rPr lang="ru-RU" dirty="0" smtClean="0"/>
              <a:t>организуется </a:t>
            </a:r>
            <a:r>
              <a:rPr lang="ru-RU" dirty="0" err="1"/>
              <a:t>микрообучение</a:t>
            </a:r>
            <a:r>
              <a:rPr lang="ru-RU" dirty="0"/>
              <a:t> персонала как стратегического бизнес-партнера организации;</a:t>
            </a:r>
          </a:p>
          <a:p>
            <a:r>
              <a:rPr lang="ru-RU" dirty="0" smtClean="0"/>
              <a:t>используются </a:t>
            </a:r>
            <a:r>
              <a:rPr lang="ru-RU" dirty="0"/>
              <a:t>все коммуникационные каналы и </a:t>
            </a:r>
            <a:r>
              <a:rPr lang="ru-RU" dirty="0" err="1" smtClean="0"/>
              <a:t>бенчмаркинговые</a:t>
            </a:r>
            <a:r>
              <a:rPr lang="ru-RU" dirty="0" smtClean="0"/>
              <a:t> </a:t>
            </a:r>
            <a:r>
              <a:rPr lang="ru-RU" dirty="0"/>
              <a:t>данные;</a:t>
            </a:r>
          </a:p>
          <a:p>
            <a:r>
              <a:rPr lang="ru-RU" dirty="0" smtClean="0"/>
              <a:t>осуществляется </a:t>
            </a:r>
            <a:r>
              <a:rPr lang="ru-RU" dirty="0"/>
              <a:t>финансирование стратегических инициатив и корпоративных перспективных проектов.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49383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Интеллектуальный </a:t>
            </a:r>
            <a:r>
              <a:rPr lang="ru-RU" sz="3600" dirty="0"/>
              <a:t>капитал организации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- ключевой стратегический бизнес-актив </a:t>
            </a:r>
            <a:r>
              <a:rPr lang="ru-RU" dirty="0"/>
              <a:t>компании </a:t>
            </a:r>
            <a:r>
              <a:rPr lang="ru-RU" dirty="0" smtClean="0"/>
              <a:t>в </a:t>
            </a:r>
            <a:r>
              <a:rPr lang="ru-RU" dirty="0"/>
              <a:t>экономике </a:t>
            </a:r>
            <a:r>
              <a:rPr lang="ru-RU" dirty="0" smtClean="0"/>
              <a:t>знаний, обеспечивающим ей долгосрочную </a:t>
            </a:r>
            <a:r>
              <a:rPr lang="ru-RU" dirty="0"/>
              <a:t>конкурентоспособность </a:t>
            </a:r>
            <a:r>
              <a:rPr lang="ru-RU" dirty="0" smtClean="0"/>
              <a:t>и </a:t>
            </a:r>
            <a:r>
              <a:rPr lang="ru-RU" dirty="0"/>
              <a:t>высокую деловую активность. </a:t>
            </a:r>
            <a:endParaRPr lang="ru-RU" dirty="0" smtClean="0"/>
          </a:p>
          <a:p>
            <a:pPr marL="0" indent="447675">
              <a:buNone/>
              <a:tabLst>
                <a:tab pos="717550" algn="l"/>
              </a:tabLst>
            </a:pPr>
            <a:r>
              <a:rPr lang="ru-RU" dirty="0" smtClean="0"/>
              <a:t>К </a:t>
            </a:r>
            <a:r>
              <a:rPr lang="ru-RU" dirty="0"/>
              <a:t>интеллектуальному капиталу </a:t>
            </a:r>
            <a:r>
              <a:rPr lang="ru-RU" dirty="0" smtClean="0"/>
              <a:t>организации </a:t>
            </a:r>
            <a:r>
              <a:rPr lang="ru-RU" dirty="0"/>
              <a:t>относятся: </a:t>
            </a:r>
            <a:endParaRPr lang="ru-RU" dirty="0" smtClean="0"/>
          </a:p>
          <a:p>
            <a:pPr marL="0" indent="447675">
              <a:tabLst>
                <a:tab pos="717550" algn="l"/>
              </a:tabLst>
            </a:pPr>
            <a:r>
              <a:rPr lang="ru-RU" dirty="0" smtClean="0"/>
              <a:t>патенты</a:t>
            </a:r>
            <a:r>
              <a:rPr lang="ru-RU" dirty="0"/>
              <a:t>, </a:t>
            </a:r>
            <a:endParaRPr lang="ru-RU" dirty="0" smtClean="0"/>
          </a:p>
          <a:p>
            <a:pPr marL="0" indent="447675">
              <a:tabLst>
                <a:tab pos="717550" algn="l"/>
              </a:tabLst>
            </a:pPr>
            <a:r>
              <a:rPr lang="ru-RU" dirty="0" smtClean="0"/>
              <a:t>авторские </a:t>
            </a:r>
            <a:r>
              <a:rPr lang="ru-RU" dirty="0"/>
              <a:t>права, </a:t>
            </a:r>
            <a:endParaRPr lang="ru-RU" dirty="0" smtClean="0"/>
          </a:p>
          <a:p>
            <a:pPr marL="0" indent="447675">
              <a:tabLst>
                <a:tab pos="717550" algn="l"/>
              </a:tabLst>
            </a:pPr>
            <a:r>
              <a:rPr lang="ru-RU" dirty="0" smtClean="0"/>
              <a:t>технологии</a:t>
            </a:r>
            <a:r>
              <a:rPr lang="ru-RU" dirty="0"/>
              <a:t>, </a:t>
            </a:r>
            <a:endParaRPr lang="ru-RU" dirty="0" smtClean="0"/>
          </a:p>
          <a:p>
            <a:pPr marL="0" indent="447675">
              <a:tabLst>
                <a:tab pos="717550" algn="l"/>
              </a:tabLst>
            </a:pPr>
            <a:r>
              <a:rPr lang="ru-RU" dirty="0" smtClean="0"/>
              <a:t>деловая </a:t>
            </a:r>
            <a:r>
              <a:rPr lang="ru-RU" dirty="0"/>
              <a:t>репутация </a:t>
            </a:r>
            <a:r>
              <a:rPr lang="ru-RU" dirty="0" smtClean="0"/>
              <a:t>компании. </a:t>
            </a:r>
            <a:endParaRPr lang="ru-RU" dirty="0"/>
          </a:p>
          <a:p>
            <a:pPr marL="0" indent="447675">
              <a:buNone/>
              <a:tabLst>
                <a:tab pos="717550" algn="l"/>
              </a:tabLst>
            </a:pPr>
            <a:r>
              <a:rPr lang="ru-RU" dirty="0"/>
              <a:t>В будущем интеллектуальный капитал компании будет иметь </a:t>
            </a:r>
            <a:r>
              <a:rPr lang="ru-RU" dirty="0" smtClean="0"/>
              <a:t>большую </a:t>
            </a:r>
            <a:r>
              <a:rPr lang="ru-RU" dirty="0"/>
              <a:t>значимость, чем финансовый капитал и </a:t>
            </a:r>
            <a:r>
              <a:rPr lang="ru-RU" dirty="0" smtClean="0"/>
              <a:t>материально-технические </a:t>
            </a:r>
            <a:r>
              <a:rPr lang="ru-RU" dirty="0"/>
              <a:t>ресурсы организации. </a:t>
            </a:r>
            <a:endParaRPr lang="ru-RU" dirty="0" smtClean="0"/>
          </a:p>
          <a:p>
            <a:pPr marL="806450" indent="0">
              <a:buNone/>
              <a:tabLst>
                <a:tab pos="717550" algn="l"/>
              </a:tabLst>
            </a:pPr>
            <a:r>
              <a:rPr lang="ru-RU" i="1" dirty="0" smtClean="0"/>
              <a:t>Качественная </a:t>
            </a:r>
            <a:r>
              <a:rPr lang="ru-RU" i="1" dirty="0"/>
              <a:t>HR-аналитика предоставляет компании возможность увеличить выручку на 20 </a:t>
            </a:r>
            <a:r>
              <a:rPr lang="ru-RU" i="1" dirty="0" smtClean="0"/>
              <a:t>%, </a:t>
            </a:r>
            <a:r>
              <a:rPr lang="ru-RU" i="1" dirty="0"/>
              <a:t>а прозрачные HR-процессы снижают текучесть персонала на 32 %. 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8257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/>
              <a:t>Умный HR (SMART HR) сегодня решает самые трудные задачи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indent="179388">
              <a:buNone/>
              <a:tabLst>
                <a:tab pos="447675" algn="l"/>
              </a:tabLst>
            </a:pPr>
            <a:r>
              <a:rPr lang="ru-RU" dirty="0" smtClean="0"/>
              <a:t>—</a:t>
            </a:r>
            <a:r>
              <a:rPr lang="ru-RU" dirty="0"/>
              <a:t>	привлечение и удержание ценных сотрудников </a:t>
            </a:r>
            <a:r>
              <a:rPr lang="ru-RU" dirty="0" smtClean="0"/>
              <a:t>компании;</a:t>
            </a:r>
            <a:endParaRPr lang="ru-RU" dirty="0"/>
          </a:p>
          <a:p>
            <a:pPr marL="0" indent="179388">
              <a:buNone/>
              <a:tabLst>
                <a:tab pos="447675" algn="l"/>
              </a:tabLst>
            </a:pPr>
            <a:r>
              <a:rPr lang="ru-RU" dirty="0"/>
              <a:t>—	интеллектуальный цифровой </a:t>
            </a:r>
            <a:r>
              <a:rPr lang="ru-RU" dirty="0" err="1"/>
              <a:t>рекрутинг</a:t>
            </a:r>
            <a:r>
              <a:rPr lang="ru-RU" dirty="0"/>
              <a:t>;</a:t>
            </a:r>
          </a:p>
          <a:p>
            <a:pPr marL="0" indent="179388">
              <a:buNone/>
              <a:tabLst>
                <a:tab pos="447675" algn="l"/>
              </a:tabLst>
            </a:pPr>
            <a:r>
              <a:rPr lang="ru-RU" dirty="0"/>
              <a:t>—	коммуникационный аудит;</a:t>
            </a:r>
          </a:p>
          <a:p>
            <a:pPr marL="0" indent="179388">
              <a:buNone/>
              <a:tabLst>
                <a:tab pos="447675" algn="l"/>
              </a:tabLst>
            </a:pPr>
            <a:r>
              <a:rPr lang="ru-RU" dirty="0"/>
              <a:t>—	управление талантами (</a:t>
            </a:r>
            <a:r>
              <a:rPr lang="ru-RU" dirty="0" err="1"/>
              <a:t>Talent</a:t>
            </a:r>
            <a:r>
              <a:rPr lang="ru-RU" dirty="0"/>
              <a:t> </a:t>
            </a:r>
            <a:r>
              <a:rPr lang="ru-RU" dirty="0" err="1"/>
              <a:t>Management</a:t>
            </a:r>
            <a:r>
              <a:rPr lang="ru-RU" dirty="0"/>
              <a:t>);</a:t>
            </a:r>
          </a:p>
          <a:p>
            <a:pPr marL="0" indent="179388">
              <a:buNone/>
              <a:tabLst>
                <a:tab pos="447675" algn="l"/>
              </a:tabLst>
            </a:pPr>
            <a:r>
              <a:rPr lang="ru-RU" dirty="0"/>
              <a:t>—	SMART </a:t>
            </a:r>
            <a:r>
              <a:rPr lang="ru-RU" dirty="0" err="1"/>
              <a:t>Management</a:t>
            </a:r>
            <a:r>
              <a:rPr lang="ru-RU" dirty="0"/>
              <a:t> </a:t>
            </a:r>
            <a:r>
              <a:rPr lang="ru-RU" dirty="0" err="1"/>
              <a:t>Assessment</a:t>
            </a:r>
            <a:r>
              <a:rPr lang="ru-RU" dirty="0"/>
              <a:t>;</a:t>
            </a:r>
          </a:p>
          <a:p>
            <a:pPr marL="0" indent="179388">
              <a:buNone/>
              <a:tabLst>
                <a:tab pos="447675" algn="l"/>
              </a:tabLst>
            </a:pPr>
            <a:r>
              <a:rPr lang="ru-RU" dirty="0"/>
              <a:t>—	работа с удаленными сотрудниками и </a:t>
            </a:r>
            <a:r>
              <a:rPr lang="ru-RU" dirty="0" err="1"/>
              <a:t>фрилансерами</a:t>
            </a:r>
            <a:r>
              <a:rPr lang="ru-RU" dirty="0"/>
              <a:t>;</a:t>
            </a:r>
          </a:p>
          <a:p>
            <a:pPr marL="0" indent="179388">
              <a:buNone/>
              <a:tabLst>
                <a:tab pos="447675" algn="l"/>
              </a:tabLst>
            </a:pPr>
            <a:r>
              <a:rPr lang="ru-RU" dirty="0"/>
              <a:t>—	создание и развитие высокоэффективных управленческих и проектных команд;</a:t>
            </a:r>
          </a:p>
          <a:p>
            <a:pPr marL="0" indent="179388">
              <a:buNone/>
              <a:tabLst>
                <a:tab pos="447675" algn="l"/>
              </a:tabLst>
            </a:pPr>
            <a:r>
              <a:rPr lang="ru-RU" dirty="0"/>
              <a:t>—	разработка программ лояльности и «карты </a:t>
            </a:r>
            <a:r>
              <a:rPr lang="ru-RU" dirty="0" smtClean="0"/>
              <a:t>профессионального </a:t>
            </a:r>
            <a:r>
              <a:rPr lang="ru-RU" dirty="0"/>
              <a:t>опыта» сотрудников компании;</a:t>
            </a:r>
          </a:p>
          <a:p>
            <a:pPr marL="0" indent="179388">
              <a:buNone/>
              <a:tabLst>
                <a:tab pos="447675" algn="l"/>
              </a:tabLst>
            </a:pPr>
            <a:r>
              <a:rPr lang="ru-RU" dirty="0"/>
              <a:t>—	HR-</a:t>
            </a:r>
            <a:r>
              <a:rPr lang="ru-RU" dirty="0" err="1"/>
              <a:t>брендинг</a:t>
            </a:r>
            <a:r>
              <a:rPr lang="ru-RU" dirty="0"/>
              <a:t> и разработка ценностного предложения </a:t>
            </a:r>
            <a:r>
              <a:rPr lang="ru-RU" dirty="0" smtClean="0"/>
              <a:t>организации-работодателя </a:t>
            </a:r>
            <a:r>
              <a:rPr lang="ru-RU" dirty="0"/>
              <a:t>на рынке труда;</a:t>
            </a:r>
          </a:p>
          <a:p>
            <a:pPr marL="0" indent="179388">
              <a:buNone/>
              <a:tabLst>
                <a:tab pos="447675" algn="l"/>
              </a:tabLst>
            </a:pPr>
            <a:r>
              <a:rPr lang="ru-RU" dirty="0"/>
              <a:t>—	проведение корпоративных тренингов и стратегических </a:t>
            </a:r>
            <a:r>
              <a:rPr lang="ru-RU" dirty="0" smtClean="0"/>
              <a:t>сессий</a:t>
            </a:r>
            <a:r>
              <a:rPr lang="ru-RU" dirty="0"/>
              <a:t>;</a:t>
            </a:r>
          </a:p>
          <a:p>
            <a:pPr marL="0" indent="179388">
              <a:buNone/>
              <a:tabLst>
                <a:tab pos="447675" algn="l"/>
              </a:tabLst>
            </a:pPr>
            <a:r>
              <a:rPr lang="ru-RU" dirty="0"/>
              <a:t>—	</a:t>
            </a:r>
            <a:r>
              <a:rPr lang="ru-RU" dirty="0" err="1"/>
              <a:t>микрообучение</a:t>
            </a:r>
            <a:r>
              <a:rPr lang="ru-RU" dirty="0"/>
              <a:t> и внедрение обучающих чат-ботов, а также персонализированных образовательных треков;</a:t>
            </a:r>
          </a:p>
          <a:p>
            <a:pPr marL="0" indent="179388">
              <a:buNone/>
              <a:tabLst>
                <a:tab pos="447675" algn="l"/>
              </a:tabLst>
            </a:pPr>
            <a:r>
              <a:rPr lang="ru-RU" dirty="0"/>
              <a:t>—	тотальная автоматизация кадрового делопроизводства и </a:t>
            </a:r>
            <a:r>
              <a:rPr lang="ru-RU" dirty="0" smtClean="0"/>
              <a:t>администрирования</a:t>
            </a:r>
            <a:r>
              <a:rPr lang="ru-RU" dirty="0"/>
              <a:t>;</a:t>
            </a:r>
          </a:p>
          <a:p>
            <a:pPr marL="0" indent="179388">
              <a:buNone/>
              <a:tabLst>
                <a:tab pos="447675" algn="l"/>
              </a:tabLst>
            </a:pPr>
            <a:r>
              <a:rPr lang="ru-RU" dirty="0"/>
              <a:t>—	HR-</a:t>
            </a:r>
            <a:r>
              <a:rPr lang="ru-RU" dirty="0" err="1"/>
              <a:t>бенчмаркинг</a:t>
            </a:r>
            <a:r>
              <a:rPr lang="ru-RU" dirty="0"/>
              <a:t>;</a:t>
            </a:r>
          </a:p>
          <a:p>
            <a:pPr marL="0" indent="179388">
              <a:buNone/>
              <a:tabLst>
                <a:tab pos="447675" algn="l"/>
              </a:tabLst>
            </a:pPr>
            <a:r>
              <a:rPr lang="ru-RU" dirty="0"/>
              <a:t>—	HR-маркетинг;</a:t>
            </a:r>
          </a:p>
          <a:p>
            <a:pPr marL="0" indent="179388">
              <a:buNone/>
              <a:tabLst>
                <a:tab pos="447675" algn="l"/>
              </a:tabLst>
            </a:pPr>
            <a:r>
              <a:rPr lang="ru-RU" dirty="0"/>
              <a:t>—	HR-аналитика;</a:t>
            </a:r>
          </a:p>
          <a:p>
            <a:pPr marL="0" indent="179388">
              <a:buNone/>
              <a:tabLst>
                <a:tab pos="447675" algn="l"/>
              </a:tabLst>
            </a:pPr>
            <a:r>
              <a:rPr lang="ru-RU" dirty="0"/>
              <a:t>—	облачные HR-решения.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4260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Роль HR-службы как стратегического бизнес-партнера руководства компании (по модели Д. Ульриха)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539552" y="6237312"/>
            <a:ext cx="8229600" cy="536923"/>
          </a:xfrm>
        </p:spPr>
        <p:txBody>
          <a:bodyPr>
            <a:normAutofit fontScale="32500" lnSpcReduction="20000"/>
          </a:bodyPr>
          <a:lstStyle/>
          <a:p>
            <a:pPr marL="0" indent="0">
              <a:buNone/>
            </a:pPr>
            <a:r>
              <a:rPr lang="ru-RU" dirty="0"/>
              <a:t>Модель Д. Ульриха предоставляет HR-специалистам возможность акцентировать внимание на стратегическом HR-планировании </a:t>
            </a:r>
            <a:r>
              <a:rPr lang="ru-RU" dirty="0" smtClean="0"/>
              <a:t>деятельности </a:t>
            </a:r>
            <a:r>
              <a:rPr lang="ru-RU" dirty="0"/>
              <a:t>организации, операционной работе, а также на </a:t>
            </a:r>
            <a:r>
              <a:rPr lang="ru-RU" dirty="0" smtClean="0"/>
              <a:t>бизнес-процессах </a:t>
            </a:r>
            <a:r>
              <a:rPr lang="ru-RU" dirty="0"/>
              <a:t>и интересах сотрудников </a:t>
            </a:r>
            <a:r>
              <a:rPr lang="ru-RU" dirty="0" smtClean="0"/>
              <a:t>компании.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2" y="1844824"/>
            <a:ext cx="8218487" cy="418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10230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2 Ключевые HR-тренды в </a:t>
            </a:r>
            <a:r>
              <a:rPr lang="ru-RU" sz="3600" dirty="0"/>
              <a:t>условиях цифровизации </a:t>
            </a:r>
            <a:r>
              <a:rPr lang="ru-RU" sz="3600" dirty="0" smtClean="0"/>
              <a:t>экономики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txBody>
          <a:bodyPr>
            <a:normAutofit fontScale="77500" lnSpcReduction="20000"/>
          </a:bodyPr>
          <a:lstStyle/>
          <a:p>
            <a:pPr marL="0" indent="358775">
              <a:buNone/>
            </a:pPr>
            <a:r>
              <a:rPr lang="ru-RU" dirty="0"/>
              <a:t>Виды навыков (</a:t>
            </a:r>
            <a:r>
              <a:rPr lang="ru-RU" dirty="0" err="1"/>
              <a:t>skills</a:t>
            </a:r>
            <a:r>
              <a:rPr lang="ru-RU" dirty="0" smtClean="0"/>
              <a:t>):</a:t>
            </a:r>
            <a:endParaRPr lang="ru-RU" dirty="0"/>
          </a:p>
          <a:p>
            <a:pPr marL="0" indent="358775">
              <a:buNone/>
            </a:pPr>
            <a:r>
              <a:rPr lang="ru-RU" b="1" dirty="0" err="1" smtClean="0"/>
              <a:t>Hard</a:t>
            </a:r>
            <a:r>
              <a:rPr lang="ru-RU" b="1" dirty="0" smtClean="0"/>
              <a:t> </a:t>
            </a:r>
            <a:r>
              <a:rPr lang="ru-RU" b="1" dirty="0" err="1"/>
              <a:t>skills</a:t>
            </a:r>
            <a:r>
              <a:rPr lang="ru-RU" b="1" dirty="0"/>
              <a:t> </a:t>
            </a:r>
            <a:r>
              <a:rPr lang="ru-RU" dirty="0"/>
              <a:t>― «жесткие» или профессиональные навыки. Это навыки, без которых не получится развиваться в конкретной области.</a:t>
            </a:r>
          </a:p>
          <a:p>
            <a:pPr marL="0" indent="358775">
              <a:buNone/>
            </a:pPr>
            <a:r>
              <a:rPr lang="ru-RU" b="1" dirty="0" err="1" smtClean="0"/>
              <a:t>Soft</a:t>
            </a:r>
            <a:r>
              <a:rPr lang="ru-RU" b="1" dirty="0" smtClean="0"/>
              <a:t> </a:t>
            </a:r>
            <a:r>
              <a:rPr lang="ru-RU" b="1" dirty="0" err="1"/>
              <a:t>skills</a:t>
            </a:r>
            <a:r>
              <a:rPr lang="ru-RU" b="1" dirty="0"/>
              <a:t> </a:t>
            </a:r>
            <a:r>
              <a:rPr lang="ru-RU" dirty="0"/>
              <a:t>― «мягкие» навыки. Они не закрепляются за одной областью, а позволяют быть конкурентоспособным на рынке труда в принципе.</a:t>
            </a:r>
          </a:p>
          <a:p>
            <a:pPr marL="0" indent="358775">
              <a:buNone/>
            </a:pPr>
            <a:r>
              <a:rPr lang="ru-RU" b="1" dirty="0" err="1" smtClean="0"/>
              <a:t>Meta</a:t>
            </a:r>
            <a:r>
              <a:rPr lang="ru-RU" b="1" dirty="0" smtClean="0"/>
              <a:t> </a:t>
            </a:r>
            <a:r>
              <a:rPr lang="ru-RU" b="1" dirty="0" err="1"/>
              <a:t>skills</a:t>
            </a:r>
            <a:r>
              <a:rPr lang="ru-RU" b="1" dirty="0"/>
              <a:t> </a:t>
            </a:r>
            <a:r>
              <a:rPr lang="ru-RU" dirty="0"/>
              <a:t>― базовые качества личности, на основе которых складываются остальные навыки.</a:t>
            </a:r>
          </a:p>
          <a:p>
            <a:pPr marL="0" indent="358775">
              <a:buNone/>
            </a:pPr>
            <a:r>
              <a:rPr lang="ru-RU" dirty="0" smtClean="0"/>
              <a:t>Также </a:t>
            </a:r>
            <a:r>
              <a:rPr lang="ru-RU" dirty="0"/>
              <a:t>выделяют </a:t>
            </a:r>
            <a:r>
              <a:rPr lang="ru-RU" b="1" dirty="0" err="1"/>
              <a:t>transferable</a:t>
            </a:r>
            <a:r>
              <a:rPr lang="ru-RU" b="1" dirty="0"/>
              <a:t> </a:t>
            </a:r>
            <a:r>
              <a:rPr lang="ru-RU" b="1" dirty="0" err="1"/>
              <a:t>skills</a:t>
            </a:r>
            <a:r>
              <a:rPr lang="ru-RU" b="1" dirty="0"/>
              <a:t> </a:t>
            </a:r>
            <a:r>
              <a:rPr lang="ru-RU" dirty="0"/>
              <a:t>― «переносимые» навыки. Это навыки, которые можно перенести из одной профессиональной сферы в другую.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47355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Autofit/>
          </a:bodyPr>
          <a:lstStyle/>
          <a:p>
            <a:r>
              <a:rPr lang="ru-RU" sz="3600" dirty="0" smtClean="0"/>
              <a:t>Основные трудовые функции профессионального стандарта </a:t>
            </a:r>
            <a:r>
              <a:rPr lang="ru-RU" sz="3600" dirty="0"/>
              <a:t>«Специалист по </a:t>
            </a:r>
            <a:r>
              <a:rPr lang="ru-RU" sz="3600" dirty="0" smtClean="0"/>
              <a:t>УП» 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>
            <a:normAutofit fontScale="55000" lnSpcReduction="20000"/>
          </a:bodyPr>
          <a:lstStyle/>
          <a:p>
            <a:pPr marL="0" indent="179388">
              <a:buNone/>
              <a:tabLst>
                <a:tab pos="447675" algn="l"/>
              </a:tabLst>
            </a:pPr>
            <a:r>
              <a:rPr lang="ru-RU" dirty="0" smtClean="0"/>
              <a:t>—</a:t>
            </a:r>
            <a:r>
              <a:rPr lang="ru-RU" dirty="0"/>
              <a:t>	ведение организационной и распорядительной документации по персоналу;</a:t>
            </a:r>
          </a:p>
          <a:p>
            <a:pPr marL="0" indent="179388">
              <a:buNone/>
              <a:tabLst>
                <a:tab pos="447675" algn="l"/>
              </a:tabLst>
            </a:pPr>
            <a:r>
              <a:rPr lang="ru-RU" dirty="0"/>
              <a:t>—	администрирование процессов и документооборота по учету и движению кадров, представлению документов по персоналу в </a:t>
            </a:r>
            <a:r>
              <a:rPr lang="ru-RU" dirty="0" smtClean="0"/>
              <a:t>государственные </a:t>
            </a:r>
            <a:r>
              <a:rPr lang="ru-RU" dirty="0"/>
              <a:t>органы;</a:t>
            </a:r>
          </a:p>
          <a:p>
            <a:pPr marL="0" indent="179388">
              <a:buNone/>
              <a:tabLst>
                <a:tab pos="447675" algn="l"/>
              </a:tabLst>
            </a:pPr>
            <a:r>
              <a:rPr lang="ru-RU" dirty="0"/>
              <a:t>—	поиск, привлечение, подбор и отбор персонала;</a:t>
            </a:r>
          </a:p>
          <a:p>
            <a:pPr marL="0" indent="179388">
              <a:buNone/>
              <a:tabLst>
                <a:tab pos="447675" algn="l"/>
              </a:tabLst>
            </a:pPr>
            <a:r>
              <a:rPr lang="ru-RU" dirty="0"/>
              <a:t>—	деятельность по оценке, аттестации, развитию, обучению, адаптации, стажировке персонала;</a:t>
            </a:r>
          </a:p>
          <a:p>
            <a:pPr marL="0" indent="179388">
              <a:buNone/>
              <a:tabLst>
                <a:tab pos="447675" algn="l"/>
              </a:tabLst>
            </a:pPr>
            <a:r>
              <a:rPr lang="ru-RU" dirty="0"/>
              <a:t>—	организация и проведение оценки персонала;</a:t>
            </a:r>
          </a:p>
          <a:p>
            <a:pPr marL="0" indent="179388">
              <a:buNone/>
              <a:tabLst>
                <a:tab pos="447675" algn="l"/>
              </a:tabLst>
            </a:pPr>
            <a:r>
              <a:rPr lang="ru-RU" dirty="0"/>
              <a:t>—	деятельность по организации труда и оплаты персонала;</a:t>
            </a:r>
          </a:p>
          <a:p>
            <a:pPr marL="0" indent="179388">
              <a:buNone/>
              <a:tabLst>
                <a:tab pos="447675" algn="l"/>
              </a:tabLst>
            </a:pPr>
            <a:r>
              <a:rPr lang="ru-RU" dirty="0"/>
              <a:t>—	разработка системы операционного управления персоналом и работы структурного подразделения;</a:t>
            </a:r>
          </a:p>
          <a:p>
            <a:pPr marL="0" indent="179388">
              <a:buNone/>
              <a:tabLst>
                <a:tab pos="447675" algn="l"/>
              </a:tabLst>
            </a:pPr>
            <a:r>
              <a:rPr lang="ru-RU" dirty="0"/>
              <a:t>—	организация и проведение мероприятий по развитию и </a:t>
            </a:r>
            <a:r>
              <a:rPr lang="ru-RU" dirty="0" smtClean="0"/>
              <a:t>построению </a:t>
            </a:r>
            <a:r>
              <a:rPr lang="ru-RU" dirty="0"/>
              <a:t>профессиональной карьеры персонала;</a:t>
            </a:r>
          </a:p>
          <a:p>
            <a:pPr marL="0" indent="179388">
              <a:buNone/>
              <a:tabLst>
                <a:tab pos="447675" algn="l"/>
              </a:tabLst>
            </a:pPr>
            <a:r>
              <a:rPr lang="ru-RU" dirty="0"/>
              <a:t>—	разработка и реализация корпоративной социальной </a:t>
            </a:r>
            <a:r>
              <a:rPr lang="ru-RU" dirty="0" smtClean="0"/>
              <a:t>политики </a:t>
            </a:r>
            <a:r>
              <a:rPr lang="ru-RU" dirty="0"/>
              <a:t>организации, системы стратегического управления персоналом компании.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0583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Цифровые компетенции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85000" lnSpcReduction="20000"/>
          </a:bodyPr>
          <a:lstStyle/>
          <a:p>
            <a:pPr marL="0" indent="358775">
              <a:buNone/>
              <a:tabLst>
                <a:tab pos="627063" algn="l"/>
              </a:tabLst>
            </a:pPr>
            <a:r>
              <a:rPr lang="ru-RU" dirty="0" smtClean="0"/>
              <a:t>•</a:t>
            </a:r>
            <a:r>
              <a:rPr lang="ru-RU" dirty="0"/>
              <a:t>	умение создавать и редактировать цифровой контент;</a:t>
            </a:r>
          </a:p>
          <a:p>
            <a:pPr marL="0" indent="358775">
              <a:buNone/>
              <a:tabLst>
                <a:tab pos="627063" algn="l"/>
              </a:tabLst>
            </a:pPr>
            <a:r>
              <a:rPr lang="ru-RU" dirty="0"/>
              <a:t>•	обеспечение защиты персональных данных и </a:t>
            </a:r>
            <a:r>
              <a:rPr lang="ru-RU" dirty="0" smtClean="0"/>
              <a:t>конфиденциальности </a:t>
            </a:r>
            <a:r>
              <a:rPr lang="ru-RU" dirty="0"/>
              <a:t>в цифровой среде;</a:t>
            </a:r>
          </a:p>
          <a:p>
            <a:pPr marL="0" indent="358775">
              <a:buNone/>
              <a:tabLst>
                <a:tab pos="627063" algn="l"/>
              </a:tabLst>
            </a:pPr>
            <a:r>
              <a:rPr lang="ru-RU" dirty="0"/>
              <a:t>•	информационная и </a:t>
            </a:r>
            <a:r>
              <a:rPr lang="ru-RU" dirty="0" err="1"/>
              <a:t>медийная</a:t>
            </a:r>
            <a:r>
              <a:rPr lang="ru-RU" dirty="0"/>
              <a:t> грамотность;</a:t>
            </a:r>
          </a:p>
          <a:p>
            <a:pPr marL="0" indent="358775">
              <a:buNone/>
              <a:tabLst>
                <a:tab pos="627063" algn="l"/>
              </a:tabLst>
            </a:pPr>
            <a:r>
              <a:rPr lang="ru-RU" dirty="0"/>
              <a:t>•	использование цифровых технологий и инструментов;</a:t>
            </a:r>
          </a:p>
          <a:p>
            <a:pPr marL="0" indent="358775">
              <a:buNone/>
              <a:tabLst>
                <a:tab pos="627063" algn="l"/>
              </a:tabLst>
            </a:pPr>
            <a:r>
              <a:rPr lang="ru-RU" dirty="0"/>
              <a:t>•	управление своей цифровой идентичностью;</a:t>
            </a:r>
          </a:p>
          <a:p>
            <a:pPr marL="0" indent="358775">
              <a:buNone/>
              <a:tabLst>
                <a:tab pos="627063" algn="l"/>
              </a:tabLst>
            </a:pPr>
            <a:r>
              <a:rPr lang="ru-RU" dirty="0"/>
              <a:t>•	умение определять технические проблемы, возникающие при работе с цифровыми устройствами;</a:t>
            </a:r>
          </a:p>
          <a:p>
            <a:pPr marL="0" indent="358775">
              <a:buNone/>
              <a:tabLst>
                <a:tab pos="627063" algn="l"/>
              </a:tabLst>
            </a:pPr>
            <a:r>
              <a:rPr lang="ru-RU" dirty="0"/>
              <a:t>•	поиск возможностей для саморазвития в цифровой </a:t>
            </a:r>
            <a:r>
              <a:rPr lang="ru-RU" dirty="0" smtClean="0"/>
              <a:t>среде.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50603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Экономика знаний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предполагает </a:t>
            </a:r>
            <a:r>
              <a:rPr lang="ru-RU" dirty="0"/>
              <a:t>трансформацию от </a:t>
            </a:r>
            <a:r>
              <a:rPr lang="ru-RU" dirty="0" smtClean="0"/>
              <a:t>компаний</a:t>
            </a:r>
            <a:r>
              <a:rPr lang="ru-RU" dirty="0"/>
              <a:t>, основанных на «рациональной организации», к компаниям, опирающимся на знания и </a:t>
            </a:r>
            <a:r>
              <a:rPr lang="ru-RU" dirty="0" smtClean="0"/>
              <a:t>информацию; </a:t>
            </a:r>
          </a:p>
          <a:p>
            <a:r>
              <a:rPr lang="ru-RU" dirty="0" smtClean="0"/>
              <a:t>традиционные </a:t>
            </a:r>
            <a:r>
              <a:rPr lang="ru-RU" dirty="0"/>
              <a:t>иерархические структуры управления организацией дополняются различными горизонтальными связями и </a:t>
            </a:r>
            <a:r>
              <a:rPr lang="ru-RU" dirty="0" smtClean="0"/>
              <a:t>взаимоотношениями </a:t>
            </a:r>
            <a:r>
              <a:rPr lang="ru-RU" dirty="0"/>
              <a:t>на всех иерархических уровнях, образуя </a:t>
            </a:r>
            <a:r>
              <a:rPr lang="ru-RU" b="1" dirty="0" err="1" smtClean="0"/>
              <a:t>квазииерархические</a:t>
            </a:r>
            <a:r>
              <a:rPr lang="ru-RU" b="1" dirty="0" smtClean="0"/>
              <a:t> </a:t>
            </a:r>
            <a:r>
              <a:rPr lang="ru-RU" b="1" dirty="0"/>
              <a:t>организационные структуры</a:t>
            </a:r>
            <a:r>
              <a:rPr lang="ru-RU" dirty="0"/>
              <a:t>, сетевые компании, </a:t>
            </a:r>
            <a:r>
              <a:rPr lang="ru-RU" dirty="0" smtClean="0"/>
              <a:t>стратегические </a:t>
            </a:r>
            <a:r>
              <a:rPr lang="ru-RU" dirty="0"/>
              <a:t>альянсы с конкурентами, потребителями, поставщиками, </a:t>
            </a:r>
            <a:r>
              <a:rPr lang="ru-RU" dirty="0" err="1"/>
              <a:t>стейкхолдерами</a:t>
            </a:r>
            <a:r>
              <a:rPr lang="ru-RU" dirty="0"/>
              <a:t>, инвесторами, в основе которых — </a:t>
            </a:r>
            <a:r>
              <a:rPr lang="ru-RU" dirty="0" smtClean="0"/>
              <a:t>интеллектуальное </a:t>
            </a:r>
            <a:r>
              <a:rPr lang="ru-RU" dirty="0"/>
              <a:t>сотрудничество в условиях динамичной рыночной среды.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8664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00192" y="1600200"/>
            <a:ext cx="2386608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Оптимальный баланс ключевых навыков сотрудников современных организаций в условиях глобальных вызовов турбулентной бизнес-среды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5837445" cy="6597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94867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r>
              <a:rPr lang="ru-RU" sz="3600" dirty="0"/>
              <a:t>Приоритетные направления деятельности HR-службы</a:t>
            </a:r>
            <a:br>
              <a:rPr lang="ru-RU" sz="3600" dirty="0"/>
            </a:br>
            <a:r>
              <a:rPr lang="ru-RU" sz="3600" dirty="0"/>
              <a:t>в современной </a:t>
            </a:r>
            <a:r>
              <a:rPr lang="ru-RU" sz="3600" dirty="0" smtClean="0"/>
              <a:t>организации</a:t>
            </a:r>
            <a:endParaRPr lang="ru-RU" sz="36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248472"/>
          </a:xfrm>
        </p:spPr>
        <p:txBody>
          <a:bodyPr>
            <a:normAutofit fontScale="55000" lnSpcReduction="20000"/>
          </a:bodyPr>
          <a:lstStyle/>
          <a:p>
            <a:pPr marL="0" indent="358775">
              <a:buNone/>
              <a:tabLst>
                <a:tab pos="538163" algn="l"/>
              </a:tabLst>
            </a:pPr>
            <a:r>
              <a:rPr lang="ru-RU" dirty="0"/>
              <a:t>•	</a:t>
            </a:r>
            <a:r>
              <a:rPr lang="ru-RU" dirty="0" smtClean="0"/>
              <a:t>HR-аналитика;</a:t>
            </a:r>
            <a:endParaRPr lang="ru-RU" dirty="0"/>
          </a:p>
          <a:p>
            <a:pPr marL="0" indent="358775">
              <a:buNone/>
              <a:tabLst>
                <a:tab pos="538163" algn="l"/>
              </a:tabLst>
            </a:pPr>
            <a:r>
              <a:rPr lang="ru-RU" dirty="0"/>
              <a:t>•	KPI-</a:t>
            </a:r>
            <a:r>
              <a:rPr lang="ru-RU" dirty="0" err="1"/>
              <a:t>таргетирование</a:t>
            </a:r>
            <a:r>
              <a:rPr lang="ru-RU" dirty="0"/>
              <a:t>: разработка KPI деятельности сотрудников </a:t>
            </a:r>
            <a:r>
              <a:rPr lang="ru-RU" dirty="0" smtClean="0"/>
              <a:t>организации</a:t>
            </a:r>
            <a:r>
              <a:rPr lang="ru-RU" dirty="0"/>
              <a:t>, ее структурных подразделений, управленческих и проектных </a:t>
            </a:r>
            <a:r>
              <a:rPr lang="ru-RU" dirty="0" smtClean="0"/>
              <a:t>команд;</a:t>
            </a:r>
            <a:endParaRPr lang="ru-RU" dirty="0"/>
          </a:p>
          <a:p>
            <a:pPr marL="0" indent="358775">
              <a:buNone/>
              <a:tabLst>
                <a:tab pos="538163" algn="l"/>
              </a:tabLst>
            </a:pPr>
            <a:r>
              <a:rPr lang="ru-RU" dirty="0"/>
              <a:t>•	Управление корпоративными </a:t>
            </a:r>
            <a:r>
              <a:rPr lang="ru-RU" dirty="0" smtClean="0"/>
              <a:t>знаниями;</a:t>
            </a:r>
            <a:endParaRPr lang="ru-RU" dirty="0"/>
          </a:p>
          <a:p>
            <a:pPr marL="0" indent="358775">
              <a:buNone/>
              <a:tabLst>
                <a:tab pos="538163" algn="l"/>
              </a:tabLst>
            </a:pPr>
            <a:r>
              <a:rPr lang="ru-RU" dirty="0"/>
              <a:t>•	Организационное </a:t>
            </a:r>
            <a:r>
              <a:rPr lang="ru-RU" dirty="0" smtClean="0"/>
              <a:t>проектирование;</a:t>
            </a:r>
            <a:endParaRPr lang="ru-RU" dirty="0"/>
          </a:p>
          <a:p>
            <a:pPr marL="0" indent="358775">
              <a:buNone/>
              <a:tabLst>
                <a:tab pos="538163" algn="l"/>
              </a:tabLst>
            </a:pPr>
            <a:r>
              <a:rPr lang="ru-RU" dirty="0"/>
              <a:t>•	Разработка и реализация оптимальных HR-стратегий, направленных на обеспечение результативности и стабильности работы сотрудников </a:t>
            </a:r>
            <a:r>
              <a:rPr lang="ru-RU" dirty="0" smtClean="0"/>
              <a:t>организации;</a:t>
            </a:r>
            <a:endParaRPr lang="ru-RU" dirty="0"/>
          </a:p>
          <a:p>
            <a:pPr marL="0" indent="358775">
              <a:buNone/>
              <a:tabLst>
                <a:tab pos="538163" algn="l"/>
              </a:tabLst>
            </a:pPr>
            <a:r>
              <a:rPr lang="ru-RU" dirty="0"/>
              <a:t>•	Усиление HR-бренда организации-работодателя на рынке </a:t>
            </a:r>
            <a:r>
              <a:rPr lang="ru-RU" dirty="0" smtClean="0"/>
              <a:t>труда;</a:t>
            </a:r>
            <a:endParaRPr lang="ru-RU" dirty="0"/>
          </a:p>
          <a:p>
            <a:pPr marL="0" indent="358775">
              <a:buNone/>
              <a:tabLst>
                <a:tab pos="538163" algn="l"/>
              </a:tabLst>
            </a:pPr>
            <a:r>
              <a:rPr lang="ru-RU" dirty="0"/>
              <a:t>•	Проектирование программы мотивационного управления </a:t>
            </a:r>
            <a:r>
              <a:rPr lang="ru-RU" dirty="0" smtClean="0"/>
              <a:t>персоналом;</a:t>
            </a:r>
            <a:endParaRPr lang="ru-RU" dirty="0"/>
          </a:p>
          <a:p>
            <a:pPr marL="0" indent="358775">
              <a:buNone/>
              <a:tabLst>
                <a:tab pos="538163" algn="l"/>
              </a:tabLst>
            </a:pPr>
            <a:r>
              <a:rPr lang="ru-RU" dirty="0"/>
              <a:t>•	Управление вовлеченностью персонала в бизнес-процессы </a:t>
            </a:r>
            <a:r>
              <a:rPr lang="ru-RU" dirty="0" smtClean="0"/>
              <a:t>компании;</a:t>
            </a:r>
            <a:endParaRPr lang="ru-RU" dirty="0"/>
          </a:p>
          <a:p>
            <a:pPr marL="0" indent="358775">
              <a:buNone/>
              <a:tabLst>
                <a:tab pos="538163" algn="l"/>
              </a:tabLst>
            </a:pPr>
            <a:r>
              <a:rPr lang="ru-RU" dirty="0"/>
              <a:t>•	</a:t>
            </a:r>
            <a:r>
              <a:rPr lang="ru-RU" dirty="0" err="1"/>
              <a:t>Ассесмент</a:t>
            </a:r>
            <a:r>
              <a:rPr lang="ru-RU" dirty="0"/>
              <a:t> персонала </a:t>
            </a:r>
            <a:r>
              <a:rPr lang="ru-RU" dirty="0" smtClean="0"/>
              <a:t>организации;</a:t>
            </a:r>
            <a:endParaRPr lang="ru-RU" dirty="0"/>
          </a:p>
          <a:p>
            <a:pPr marL="0" indent="358775">
              <a:buNone/>
              <a:tabLst>
                <a:tab pos="538163" algn="l"/>
              </a:tabLst>
            </a:pPr>
            <a:r>
              <a:rPr lang="ru-RU" dirty="0"/>
              <a:t>•	Коммуникационный </a:t>
            </a:r>
            <a:r>
              <a:rPr lang="ru-RU" dirty="0" smtClean="0"/>
              <a:t>аудит;</a:t>
            </a:r>
            <a:endParaRPr lang="ru-RU" dirty="0"/>
          </a:p>
          <a:p>
            <a:pPr marL="0" indent="358775">
              <a:buNone/>
              <a:tabLst>
                <a:tab pos="538163" algn="l"/>
              </a:tabLst>
            </a:pPr>
            <a:r>
              <a:rPr lang="ru-RU" dirty="0"/>
              <a:t>•	Разработка и проведение модульных программ обучения персонала в соответствии с глобальными вызовами </a:t>
            </a:r>
            <a:r>
              <a:rPr lang="ru-RU" dirty="0" smtClean="0"/>
              <a:t>рынка.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63931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3 HR-маркетинг </a:t>
            </a:r>
            <a:r>
              <a:rPr lang="ru-RU" dirty="0"/>
              <a:t>как инструмент для решения бизнес-задач компании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25355"/>
          </a:xfrm>
        </p:spPr>
        <p:txBody>
          <a:bodyPr>
            <a:normAutofit fontScale="92500" lnSpcReduction="20000"/>
          </a:bodyPr>
          <a:lstStyle/>
          <a:p>
            <a:pPr marL="0" indent="447675">
              <a:buNone/>
            </a:pPr>
            <a:r>
              <a:rPr lang="ru-RU" b="1" dirty="0"/>
              <a:t>HR-маркетинг </a:t>
            </a:r>
            <a:r>
              <a:rPr lang="ru-RU" dirty="0"/>
              <a:t>— это деятельность, направленная на изучение </a:t>
            </a:r>
            <a:r>
              <a:rPr lang="ru-RU" dirty="0" smtClean="0"/>
              <a:t>потребительских </a:t>
            </a:r>
            <a:r>
              <a:rPr lang="ru-RU" dirty="0"/>
              <a:t>запросов сотрудников компании и предложение им </a:t>
            </a:r>
            <a:r>
              <a:rPr lang="ru-RU" dirty="0" smtClean="0"/>
              <a:t>востребованных </a:t>
            </a:r>
            <a:r>
              <a:rPr lang="ru-RU" dirty="0"/>
              <a:t>HR-услуг с целью формирования позитивного сильного HR-бренда организации-работодателя на рынке труда, привлечения и удержания ценных сотрудников, достижения стратегических целей компании и ее устойчивых конкурентных преимуществ через </a:t>
            </a:r>
            <a:r>
              <a:rPr lang="ru-RU" dirty="0" err="1" smtClean="0"/>
              <a:t>клиентоцентричное</a:t>
            </a:r>
            <a:r>
              <a:rPr lang="ru-RU" dirty="0" smtClean="0"/>
              <a:t> </a:t>
            </a:r>
            <a:r>
              <a:rPr lang="ru-RU" dirty="0"/>
              <a:t>отношение к персоналу организации. 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082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Педагогический дизайн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— </a:t>
            </a:r>
            <a:r>
              <a:rPr lang="ru-RU" dirty="0"/>
              <a:t>системный подход к построению обучающего процесса, элементами которого являются </a:t>
            </a:r>
            <a:r>
              <a:rPr lang="ru-RU" dirty="0" smtClean="0"/>
              <a:t>содержание </a:t>
            </a:r>
            <a:r>
              <a:rPr lang="ru-RU" dirty="0"/>
              <a:t>курса, стиль и </a:t>
            </a:r>
            <a:r>
              <a:rPr lang="ru-RU" dirty="0" smtClean="0"/>
              <a:t>последовательность </a:t>
            </a:r>
            <a:r>
              <a:rPr lang="ru-RU" dirty="0"/>
              <a:t>изложения материала, способы его представления, сбор </a:t>
            </a:r>
            <a:r>
              <a:rPr lang="ru-RU" dirty="0" smtClean="0"/>
              <a:t>информации </a:t>
            </a:r>
            <a:r>
              <a:rPr lang="ru-RU" dirty="0"/>
              <a:t>и анализ результативности реализации обучающих программ</a:t>
            </a:r>
            <a:r>
              <a:rPr lang="ru-RU" dirty="0" smtClean="0"/>
              <a:t>.</a:t>
            </a:r>
          </a:p>
          <a:p>
            <a:pPr marL="0" indent="179388">
              <a:buNone/>
            </a:pPr>
            <a:r>
              <a:rPr lang="ru-RU" b="1" dirty="0"/>
              <a:t>Педагогический дизайнер </a:t>
            </a:r>
            <a:r>
              <a:rPr lang="ru-RU" dirty="0"/>
              <a:t>при составлении обучающих </a:t>
            </a:r>
            <a:r>
              <a:rPr lang="ru-RU" dirty="0" smtClean="0"/>
              <a:t>программ </a:t>
            </a:r>
            <a:r>
              <a:rPr lang="ru-RU" dirty="0"/>
              <a:t>фокусируется на индивидуальных метриках </a:t>
            </a:r>
            <a:r>
              <a:rPr lang="ru-RU" dirty="0" smtClean="0"/>
              <a:t>сотрудника: уровень </a:t>
            </a:r>
            <a:r>
              <a:rPr lang="ru-RU" dirty="0"/>
              <a:t>его образования и квалификации, наличие </a:t>
            </a:r>
            <a:r>
              <a:rPr lang="ru-RU" dirty="0" smtClean="0"/>
              <a:t>профессионального </a:t>
            </a:r>
            <a:r>
              <a:rPr lang="ru-RU" dirty="0"/>
              <a:t>опыта и знаний специфики деятельности, способности и особенности когнитивных процессов. </a:t>
            </a:r>
            <a:endParaRPr lang="ru-RU" dirty="0" smtClean="0"/>
          </a:p>
          <a:p>
            <a:pPr marL="0" indent="179388">
              <a:buNone/>
            </a:pPr>
            <a:r>
              <a:rPr lang="ru-RU" dirty="0" smtClean="0"/>
              <a:t>Обучающие </a:t>
            </a:r>
            <a:r>
              <a:rPr lang="ru-RU" dirty="0"/>
              <a:t>программы </a:t>
            </a:r>
            <a:r>
              <a:rPr lang="ru-RU" dirty="0" smtClean="0"/>
              <a:t>выстраиваются </a:t>
            </a:r>
            <a:r>
              <a:rPr lang="ru-RU" dirty="0"/>
              <a:t>на основе персонализированных образовательных </a:t>
            </a:r>
            <a:r>
              <a:rPr lang="ru-RU" dirty="0" smtClean="0"/>
              <a:t>траекторий </a:t>
            </a:r>
            <a:r>
              <a:rPr lang="ru-RU" dirty="0"/>
              <a:t>сотрудника и включают обязательные консультации </a:t>
            </a:r>
            <a:r>
              <a:rPr lang="ru-RU" dirty="0" smtClean="0"/>
              <a:t>HR-специалистов </a:t>
            </a:r>
            <a:r>
              <a:rPr lang="ru-RU" dirty="0"/>
              <a:t>на всех этапах реализации образовательных треков.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3992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r>
              <a:rPr lang="ru-RU" sz="3600" dirty="0" smtClean="0"/>
              <a:t>Этапы динамической модели ADDIE (модель педагогического дизайна, США, 1970 </a:t>
            </a:r>
            <a:r>
              <a:rPr lang="ru-RU" sz="3600" dirty="0" err="1" smtClean="0"/>
              <a:t>г.г</a:t>
            </a:r>
            <a:r>
              <a:rPr lang="ru-RU" sz="3600" dirty="0" smtClean="0"/>
              <a:t>.)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marL="0" indent="358775">
              <a:buNone/>
              <a:tabLst>
                <a:tab pos="806450" algn="l"/>
              </a:tabLst>
            </a:pPr>
            <a:r>
              <a:rPr lang="ru-RU" dirty="0" smtClean="0"/>
              <a:t>—</a:t>
            </a:r>
            <a:r>
              <a:rPr lang="ru-RU" dirty="0"/>
              <a:t>	анализ бизнес-ситуации и перечень необходимых </a:t>
            </a:r>
            <a:r>
              <a:rPr lang="ru-RU" dirty="0" smtClean="0"/>
              <a:t>компетенций </a:t>
            </a:r>
            <a:r>
              <a:rPr lang="ru-RU" dirty="0"/>
              <a:t>для эффективной работы сотрудника (</a:t>
            </a:r>
            <a:r>
              <a:rPr lang="ru-RU" dirty="0" err="1"/>
              <a:t>analysis</a:t>
            </a:r>
            <a:r>
              <a:rPr lang="ru-RU" dirty="0"/>
              <a:t>);</a:t>
            </a:r>
          </a:p>
          <a:p>
            <a:pPr marL="0" indent="358775">
              <a:buNone/>
              <a:tabLst>
                <a:tab pos="806450" algn="l"/>
              </a:tabLst>
            </a:pPr>
            <a:r>
              <a:rPr lang="ru-RU" dirty="0"/>
              <a:t>—	педагогический дизайн образовательного трека (</a:t>
            </a:r>
            <a:r>
              <a:rPr lang="ru-RU" dirty="0" err="1"/>
              <a:t>design</a:t>
            </a:r>
            <a:r>
              <a:rPr lang="ru-RU" dirty="0"/>
              <a:t>);</a:t>
            </a:r>
          </a:p>
          <a:p>
            <a:pPr marL="0" indent="358775">
              <a:buNone/>
              <a:tabLst>
                <a:tab pos="806450" algn="l"/>
              </a:tabLst>
            </a:pPr>
            <a:r>
              <a:rPr lang="ru-RU" dirty="0"/>
              <a:t>—	проектирование и разработка обучающих программ в </a:t>
            </a:r>
            <a:r>
              <a:rPr lang="ru-RU" dirty="0" smtClean="0"/>
              <a:t>различных </a:t>
            </a:r>
            <a:r>
              <a:rPr lang="ru-RU" dirty="0"/>
              <a:t>форматах — очном, дистанционном, смешанном (</a:t>
            </a:r>
            <a:r>
              <a:rPr lang="ru-RU" dirty="0" err="1"/>
              <a:t>development</a:t>
            </a:r>
            <a:r>
              <a:rPr lang="ru-RU" dirty="0"/>
              <a:t>);</a:t>
            </a:r>
          </a:p>
          <a:p>
            <a:pPr marL="0" indent="358775">
              <a:buNone/>
              <a:tabLst>
                <a:tab pos="806450" algn="l"/>
              </a:tabLst>
            </a:pPr>
            <a:r>
              <a:rPr lang="ru-RU" dirty="0"/>
              <a:t>—	реализация обучающих программ (</a:t>
            </a:r>
            <a:r>
              <a:rPr lang="ru-RU" dirty="0" err="1"/>
              <a:t>implement</a:t>
            </a:r>
            <a:r>
              <a:rPr lang="ru-RU" dirty="0"/>
              <a:t>);</a:t>
            </a:r>
          </a:p>
          <a:p>
            <a:pPr marL="0" indent="358775">
              <a:buNone/>
              <a:tabLst>
                <a:tab pos="806450" algn="l"/>
              </a:tabLst>
            </a:pPr>
            <a:r>
              <a:rPr lang="ru-RU" dirty="0"/>
              <a:t>—	оценка результативности обучения, взаимодействие с </a:t>
            </a:r>
            <a:r>
              <a:rPr lang="ru-RU" dirty="0" smtClean="0"/>
              <a:t>заказчиками </a:t>
            </a:r>
            <a:r>
              <a:rPr lang="ru-RU" dirty="0"/>
              <a:t>обучающих программ и, в случае необходимости, </a:t>
            </a:r>
            <a:r>
              <a:rPr lang="ru-RU" dirty="0" smtClean="0"/>
              <a:t>коррекционные </a:t>
            </a:r>
            <a:r>
              <a:rPr lang="ru-RU" dirty="0"/>
              <a:t>процедуры контента обучающих программ (</a:t>
            </a:r>
            <a:r>
              <a:rPr lang="ru-RU" dirty="0" err="1"/>
              <a:t>evaluation</a:t>
            </a:r>
            <a:r>
              <a:rPr lang="ru-RU" dirty="0"/>
              <a:t>).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9866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4 </a:t>
            </a:r>
            <a:r>
              <a:rPr lang="en-US" sz="3600" dirty="0" smtClean="0"/>
              <a:t>HR-</a:t>
            </a:r>
            <a:r>
              <a:rPr lang="ru-RU" sz="3600" dirty="0"/>
              <a:t>аналитика: алгоритм действий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55000" lnSpcReduction="20000"/>
          </a:bodyPr>
          <a:lstStyle/>
          <a:p>
            <a:pPr marL="0" indent="358775">
              <a:buNone/>
            </a:pPr>
            <a:r>
              <a:rPr lang="ru-RU" dirty="0" smtClean="0"/>
              <a:t>Организационная модель, ориентированная </a:t>
            </a:r>
            <a:r>
              <a:rPr lang="ru-RU" dirty="0"/>
              <a:t>на достижение высокого уровня эффективности деятельности всех сотрудников организации, </a:t>
            </a:r>
            <a:r>
              <a:rPr lang="ru-RU" dirty="0" smtClean="0"/>
              <a:t>предполагает</a:t>
            </a:r>
            <a:r>
              <a:rPr lang="ru-RU" dirty="0"/>
              <a:t>:</a:t>
            </a:r>
          </a:p>
          <a:p>
            <a:pPr marL="0" indent="358775">
              <a:buNone/>
              <a:tabLst>
                <a:tab pos="717550" algn="l"/>
              </a:tabLst>
            </a:pPr>
            <a:r>
              <a:rPr lang="ru-RU" dirty="0"/>
              <a:t>—	ориентацию HR-специалистов на потребительские запросы персонала и оперативность в предоставлении </a:t>
            </a:r>
            <a:r>
              <a:rPr lang="ru-RU" dirty="0" err="1"/>
              <a:t>спросовых</a:t>
            </a:r>
            <a:r>
              <a:rPr lang="ru-RU" dirty="0"/>
              <a:t> HR-услуг;</a:t>
            </a:r>
          </a:p>
          <a:p>
            <a:pPr marL="0" indent="358775">
              <a:buNone/>
              <a:tabLst>
                <a:tab pos="717550" algn="l"/>
              </a:tabLst>
            </a:pPr>
            <a:r>
              <a:rPr lang="ru-RU" dirty="0"/>
              <a:t>—	восприимчивость к инновационным подходам в современной HR-практике;</a:t>
            </a:r>
          </a:p>
          <a:p>
            <a:pPr marL="0" indent="358775">
              <a:buNone/>
              <a:tabLst>
                <a:tab pos="717550" algn="l"/>
              </a:tabLst>
            </a:pPr>
            <a:r>
              <a:rPr lang="ru-RU" dirty="0"/>
              <a:t>—	готовность HR-специалистов к профессиональной </a:t>
            </a:r>
            <a:r>
              <a:rPr lang="ru-RU" dirty="0" smtClean="0"/>
              <a:t>инициативе</a:t>
            </a:r>
            <a:r>
              <a:rPr lang="ru-RU" dirty="0"/>
              <a:t>, </a:t>
            </a:r>
            <a:r>
              <a:rPr lang="ru-RU" dirty="0" err="1"/>
              <a:t>клиентоцентричности</a:t>
            </a:r>
            <a:r>
              <a:rPr lang="ru-RU" dirty="0"/>
              <a:t>, социальной ответственности;</a:t>
            </a:r>
          </a:p>
          <a:p>
            <a:pPr marL="0" indent="358775">
              <a:buNone/>
              <a:tabLst>
                <a:tab pos="717550" algn="l"/>
              </a:tabLst>
            </a:pPr>
            <a:r>
              <a:rPr lang="ru-RU" dirty="0"/>
              <a:t>—	стратегический анализ различных факторов, влияющих на </a:t>
            </a:r>
            <a:r>
              <a:rPr lang="ru-RU" dirty="0" smtClean="0"/>
              <a:t>эффективность </a:t>
            </a:r>
            <a:r>
              <a:rPr lang="ru-RU" dirty="0"/>
              <a:t>деятельности сотрудников организации</a:t>
            </a:r>
            <a:r>
              <a:rPr lang="ru-RU" dirty="0" smtClean="0"/>
              <a:t>.</a:t>
            </a:r>
          </a:p>
          <a:p>
            <a:pPr marL="0" indent="358775">
              <a:buNone/>
              <a:tabLst>
                <a:tab pos="717550" algn="l"/>
              </a:tabLst>
            </a:pPr>
            <a:r>
              <a:rPr lang="ru-RU" b="1" dirty="0"/>
              <a:t>Мониторинг</a:t>
            </a:r>
            <a:r>
              <a:rPr lang="ru-RU" dirty="0"/>
              <a:t> </a:t>
            </a:r>
            <a:r>
              <a:rPr lang="ru-RU" dirty="0" smtClean="0"/>
              <a:t>– система сбора</a:t>
            </a:r>
            <a:r>
              <a:rPr lang="ru-RU" dirty="0"/>
              <a:t>, обработки, анализа, хранения и распространения необходимой HR- информации с помощью комплекса диагностических средств с целью наибольшей прогностической </a:t>
            </a:r>
            <a:r>
              <a:rPr lang="ru-RU" dirty="0" err="1"/>
              <a:t>валидности</a:t>
            </a:r>
            <a:r>
              <a:rPr lang="ru-RU" dirty="0"/>
              <a:t> мониторинговых процедур</a:t>
            </a:r>
            <a:r>
              <a:rPr lang="ru-RU" dirty="0" smtClean="0"/>
              <a:t>.</a:t>
            </a:r>
          </a:p>
          <a:p>
            <a:pPr marL="0" indent="358775">
              <a:buNone/>
              <a:tabLst>
                <a:tab pos="717550" algn="l"/>
              </a:tabLst>
            </a:pPr>
            <a:r>
              <a:rPr lang="ru-RU" dirty="0"/>
              <a:t>При оформлении </a:t>
            </a:r>
            <a:r>
              <a:rPr lang="ru-RU" dirty="0" smtClean="0"/>
              <a:t>полученных </a:t>
            </a:r>
            <a:r>
              <a:rPr lang="ru-RU" dirty="0"/>
              <a:t>результатов </a:t>
            </a:r>
            <a:r>
              <a:rPr lang="ru-RU" dirty="0" smtClean="0"/>
              <a:t>мониторинга проектируются модули</a:t>
            </a:r>
            <a:r>
              <a:rPr lang="ru-RU" dirty="0"/>
              <a:t>: кадровое делопроизводство, </a:t>
            </a:r>
            <a:r>
              <a:rPr lang="ru-RU" dirty="0" smtClean="0"/>
              <a:t>администрирование </a:t>
            </a:r>
            <a:r>
              <a:rPr lang="ru-RU" dirty="0"/>
              <a:t>HR-процессов, HR-метрики, планирование и </a:t>
            </a:r>
            <a:r>
              <a:rPr lang="ru-RU" dirty="0" smtClean="0"/>
              <a:t>бюджетирование </a:t>
            </a:r>
            <a:r>
              <a:rPr lang="ru-RU" dirty="0"/>
              <a:t>HR-программ, HR-мероприятия, HR-аналитика.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3936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Алгоритм действий по выстраиванию HR-аналитики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340768"/>
            <a:ext cx="5400599" cy="5436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66377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Корпоративное знание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358775">
              <a:buNone/>
            </a:pPr>
            <a:r>
              <a:rPr lang="ru-RU" dirty="0" smtClean="0"/>
              <a:t>— </a:t>
            </a:r>
            <a:r>
              <a:rPr lang="ru-RU" dirty="0"/>
              <a:t>стратегический бизнес-фактор </a:t>
            </a:r>
            <a:r>
              <a:rPr lang="ru-RU" dirty="0" smtClean="0"/>
              <a:t>современной </a:t>
            </a:r>
            <a:r>
              <a:rPr lang="ru-RU" dirty="0"/>
              <a:t>организации, источник ее роста и развития, заключающийся в </a:t>
            </a:r>
            <a:r>
              <a:rPr lang="ru-RU" dirty="0" smtClean="0"/>
              <a:t>подвижном </a:t>
            </a:r>
            <a:r>
              <a:rPr lang="ru-RU" dirty="0"/>
              <a:t>соединении корпоративных компетенций, ценностей, </a:t>
            </a:r>
            <a:r>
              <a:rPr lang="ru-RU" dirty="0" smtClean="0"/>
              <a:t>экспертизы</a:t>
            </a:r>
            <a:r>
              <a:rPr lang="ru-RU" dirty="0"/>
              <a:t>, бизнес-идей, моделей, практической информации, инструментов, бизнес-стратегий, инновационной активности, эффективности </a:t>
            </a:r>
            <a:r>
              <a:rPr lang="ru-RU" dirty="0" smtClean="0"/>
              <a:t>деятельности </a:t>
            </a:r>
            <a:r>
              <a:rPr lang="ru-RU" dirty="0"/>
              <a:t>компании в условиях динамичной рыночной среды с целью </a:t>
            </a:r>
            <a:r>
              <a:rPr lang="ru-RU" dirty="0" smtClean="0"/>
              <a:t>принятия </a:t>
            </a:r>
            <a:r>
              <a:rPr lang="ru-RU" dirty="0"/>
              <a:t>грамотных управленческих решений</a:t>
            </a:r>
            <a:r>
              <a:rPr lang="ru-RU" dirty="0" smtClean="0"/>
              <a:t>.</a:t>
            </a:r>
          </a:p>
          <a:p>
            <a:pPr marL="0" indent="358775">
              <a:buNone/>
            </a:pPr>
            <a:r>
              <a:rPr lang="ru-RU" dirty="0" smtClean="0"/>
              <a:t>HR-аналитика </a:t>
            </a:r>
            <a:r>
              <a:rPr lang="ru-RU" dirty="0"/>
              <a:t>осуществляет сбор и анализ информации по </a:t>
            </a:r>
            <a:r>
              <a:rPr lang="ru-RU" dirty="0" smtClean="0"/>
              <a:t>различным </a:t>
            </a:r>
            <a:r>
              <a:rPr lang="ru-RU" dirty="0"/>
              <a:t>HR-метрикам:</a:t>
            </a:r>
          </a:p>
          <a:p>
            <a:pPr marL="0" indent="358775">
              <a:buNone/>
              <a:tabLst>
                <a:tab pos="627063" algn="l"/>
              </a:tabLst>
            </a:pPr>
            <a:r>
              <a:rPr lang="ru-RU" dirty="0"/>
              <a:t>•	активность сотрудника на корпоративном портале;</a:t>
            </a:r>
          </a:p>
          <a:p>
            <a:pPr marL="0" indent="358775">
              <a:buNone/>
              <a:tabLst>
                <a:tab pos="627063" algn="l"/>
              </a:tabLst>
            </a:pPr>
            <a:r>
              <a:rPr lang="ru-RU" dirty="0"/>
              <a:t>•	содержание и объем работы сотрудника;</a:t>
            </a:r>
          </a:p>
          <a:p>
            <a:pPr marL="0" indent="358775">
              <a:buNone/>
              <a:tabLst>
                <a:tab pos="627063" algn="l"/>
              </a:tabLst>
            </a:pPr>
            <a:r>
              <a:rPr lang="ru-RU" dirty="0"/>
              <a:t>•	компенсационный пакет;</a:t>
            </a:r>
          </a:p>
          <a:p>
            <a:pPr marL="0" indent="358775">
              <a:buNone/>
              <a:tabLst>
                <a:tab pos="627063" algn="l"/>
              </a:tabLst>
            </a:pPr>
            <a:r>
              <a:rPr lang="ru-RU" dirty="0"/>
              <a:t>•	карьерная траектория сотрудника;</a:t>
            </a:r>
          </a:p>
          <a:p>
            <a:pPr marL="0" indent="358775">
              <a:buNone/>
              <a:tabLst>
                <a:tab pos="627063" algn="l"/>
              </a:tabLst>
            </a:pPr>
            <a:r>
              <a:rPr lang="ru-RU" dirty="0"/>
              <a:t>•	сила HR-бренда организации-работодателя;</a:t>
            </a:r>
          </a:p>
          <a:p>
            <a:pPr marL="0" indent="358775">
              <a:buNone/>
              <a:tabLst>
                <a:tab pos="627063" algn="l"/>
              </a:tabLst>
            </a:pPr>
            <a:r>
              <a:rPr lang="ru-RU" dirty="0"/>
              <a:t>•	</a:t>
            </a:r>
            <a:r>
              <a:rPr lang="ru-RU" dirty="0" err="1"/>
              <a:t>медиафон</a:t>
            </a:r>
            <a:r>
              <a:rPr lang="ru-RU" dirty="0"/>
              <a:t> организации-работодателя на рынке труда.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7390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err="1" smtClean="0"/>
              <a:t>Ассесмент</a:t>
            </a:r>
            <a:r>
              <a:rPr lang="ru-RU" sz="3600" dirty="0" smtClean="0"/>
              <a:t> (центр </a:t>
            </a:r>
            <a:r>
              <a:rPr lang="ru-RU" sz="3600" dirty="0"/>
              <a:t>оценки </a:t>
            </a:r>
            <a:r>
              <a:rPr lang="ru-RU" sz="3600" dirty="0" smtClean="0"/>
              <a:t>персонала)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328592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dirty="0" smtClean="0"/>
              <a:t>- организационная структура </a:t>
            </a:r>
            <a:r>
              <a:rPr lang="ru-RU" dirty="0"/>
              <a:t>в HR-службе, занимающуюся комплексной </a:t>
            </a:r>
            <a:r>
              <a:rPr lang="ru-RU" dirty="0" err="1" smtClean="0"/>
              <a:t>критериальной</a:t>
            </a:r>
            <a:r>
              <a:rPr lang="ru-RU" dirty="0" smtClean="0"/>
              <a:t> </a:t>
            </a:r>
            <a:r>
              <a:rPr lang="ru-RU" dirty="0"/>
              <a:t>оценкой сотрудников через наблюдение их реального </a:t>
            </a:r>
            <a:r>
              <a:rPr lang="ru-RU" dirty="0" smtClean="0"/>
              <a:t>поведения </a:t>
            </a:r>
            <a:r>
              <a:rPr lang="ru-RU" dirty="0"/>
              <a:t>в специально моделируемых деловых ситуациях</a:t>
            </a:r>
            <a:r>
              <a:rPr lang="ru-RU" dirty="0" smtClean="0"/>
              <a:t>.</a:t>
            </a:r>
          </a:p>
          <a:p>
            <a:pPr marL="0" indent="179388">
              <a:buNone/>
            </a:pPr>
            <a:r>
              <a:rPr lang="ru-RU" b="1" dirty="0"/>
              <a:t>Программа стратегического </a:t>
            </a:r>
            <a:r>
              <a:rPr lang="ru-RU" b="1" dirty="0" err="1" smtClean="0"/>
              <a:t>ассесмента</a:t>
            </a:r>
            <a:r>
              <a:rPr lang="ru-RU" b="1" dirty="0" smtClean="0"/>
              <a:t> </a:t>
            </a:r>
            <a:r>
              <a:rPr lang="ru-RU" dirty="0"/>
              <a:t>— это схема, лежащая в основе процесса сбора, анализа и интерпретации искомой </a:t>
            </a:r>
            <a:r>
              <a:rPr lang="ru-RU" dirty="0" smtClean="0"/>
              <a:t>информации:</a:t>
            </a:r>
            <a:endParaRPr lang="ru-RU" dirty="0"/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•	анализ стратегических корпоративных целей и задач </a:t>
            </a:r>
            <a:r>
              <a:rPr lang="ru-RU" dirty="0" err="1"/>
              <a:t>ассесмента</a:t>
            </a:r>
            <a:r>
              <a:rPr lang="ru-RU" dirty="0"/>
              <a:t>;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•	</a:t>
            </a:r>
            <a:r>
              <a:rPr lang="ru-RU" dirty="0" smtClean="0"/>
              <a:t>разработка </a:t>
            </a:r>
            <a:r>
              <a:rPr lang="ru-RU" dirty="0"/>
              <a:t>единой </a:t>
            </a:r>
            <a:r>
              <a:rPr lang="ru-RU" dirty="0" err="1"/>
              <a:t>критериальной</a:t>
            </a:r>
            <a:r>
              <a:rPr lang="ru-RU" dirty="0"/>
              <a:t> модели компетенций </a:t>
            </a:r>
            <a:r>
              <a:rPr lang="ru-RU" dirty="0" smtClean="0"/>
              <a:t>персонала</a:t>
            </a:r>
            <a:r>
              <a:rPr lang="ru-RU" dirty="0"/>
              <a:t>;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•	</a:t>
            </a:r>
            <a:r>
              <a:rPr lang="ru-RU" dirty="0" smtClean="0"/>
              <a:t>подготовка </a:t>
            </a:r>
            <a:r>
              <a:rPr lang="ru-RU" dirty="0"/>
              <a:t>оценочного инструментария для </a:t>
            </a:r>
            <a:r>
              <a:rPr lang="ru-RU" dirty="0" err="1"/>
              <a:t>ассесмент</a:t>
            </a:r>
            <a:r>
              <a:rPr lang="ru-RU" dirty="0"/>
              <a:t>-сессии (формулировка гипотез, подлежащих проверке; конкретизация </a:t>
            </a:r>
            <a:r>
              <a:rPr lang="ru-RU" dirty="0" smtClean="0"/>
              <a:t>методов </a:t>
            </a:r>
            <a:r>
              <a:rPr lang="ru-RU" dirty="0"/>
              <a:t>проведения </a:t>
            </a:r>
            <a:r>
              <a:rPr lang="ru-RU" dirty="0" err="1"/>
              <a:t>ассесмента</a:t>
            </a:r>
            <a:r>
              <a:rPr lang="ru-RU" dirty="0"/>
              <a:t>; спецификация используемых </a:t>
            </a:r>
            <a:r>
              <a:rPr lang="ru-RU" dirty="0" smtClean="0"/>
              <a:t>понятий</a:t>
            </a:r>
            <a:r>
              <a:rPr lang="ru-RU" dirty="0"/>
              <a:t>; способы измерения каждого поведенческого индикатора; </a:t>
            </a:r>
            <a:r>
              <a:rPr lang="ru-RU" dirty="0" smtClean="0"/>
              <a:t>описание </a:t>
            </a:r>
            <a:r>
              <a:rPr lang="ru-RU" dirty="0"/>
              <a:t>процедуры организации оценочных процедур);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•	работа с экспертной группой, в которую входят эксперты — </a:t>
            </a:r>
            <a:r>
              <a:rPr lang="ru-RU" dirty="0" smtClean="0"/>
              <a:t>наблюдатели</a:t>
            </a:r>
            <a:r>
              <a:rPr lang="ru-RU" dirty="0"/>
              <a:t>, менеджеры проекта, интервьюеры, тренеры, операторы первичной обработки данных;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•	проведение </a:t>
            </a:r>
            <a:r>
              <a:rPr lang="ru-RU" dirty="0" err="1"/>
              <a:t>ассесмент</a:t>
            </a:r>
            <a:r>
              <a:rPr lang="ru-RU" dirty="0"/>
              <a:t>-сессии и реализация оценочных процедур;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•	коллегиальное обсуждение результатов </a:t>
            </a:r>
            <a:r>
              <a:rPr lang="ru-RU" dirty="0" err="1"/>
              <a:t>ассесмента</a:t>
            </a:r>
            <a:r>
              <a:rPr lang="ru-RU" dirty="0"/>
              <a:t> и </a:t>
            </a:r>
            <a:r>
              <a:rPr lang="ru-RU" dirty="0" smtClean="0"/>
              <a:t>проведение </a:t>
            </a:r>
            <a:r>
              <a:rPr lang="ru-RU" dirty="0"/>
              <a:t>интеграционной сессии, в процессе которой выставляется </a:t>
            </a:r>
            <a:r>
              <a:rPr lang="ru-RU" dirty="0" smtClean="0"/>
              <a:t>итоговая </a:t>
            </a:r>
            <a:r>
              <a:rPr lang="ru-RU" dirty="0"/>
              <a:t>оценка сотрудникам организации;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•	подготовка отчета по результатам </a:t>
            </a:r>
            <a:r>
              <a:rPr lang="ru-RU" dirty="0" err="1"/>
              <a:t>ассесмент</a:t>
            </a:r>
            <a:r>
              <a:rPr lang="ru-RU" dirty="0"/>
              <a:t>-сессии с </a:t>
            </a:r>
            <a:r>
              <a:rPr lang="ru-RU" dirty="0" smtClean="0"/>
              <a:t>обязательным </a:t>
            </a:r>
            <a:r>
              <a:rPr lang="ru-RU" dirty="0"/>
              <a:t>экспертным заключением по каждому участнику </a:t>
            </a:r>
            <a:r>
              <a:rPr lang="ru-RU" dirty="0" smtClean="0"/>
              <a:t>оценочных </a:t>
            </a:r>
            <a:r>
              <a:rPr lang="ru-RU" dirty="0"/>
              <a:t>мероприятий;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•	обсуждение полученных результатов </a:t>
            </a:r>
            <a:r>
              <a:rPr lang="ru-RU" dirty="0" err="1"/>
              <a:t>ассесмента</a:t>
            </a:r>
            <a:r>
              <a:rPr lang="ru-RU" dirty="0"/>
              <a:t> с </a:t>
            </a:r>
            <a:r>
              <a:rPr lang="ru-RU" dirty="0" smtClean="0"/>
              <a:t>сотрудниками</a:t>
            </a:r>
            <a:r>
              <a:rPr lang="ru-RU" dirty="0"/>
              <a:t>, проходившими оценочные мероприятия;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•	принятие HR-решения по результатам </a:t>
            </a:r>
            <a:r>
              <a:rPr lang="ru-RU" dirty="0" err="1"/>
              <a:t>ассесмента</a:t>
            </a:r>
            <a:r>
              <a:rPr lang="ru-RU" dirty="0"/>
              <a:t> (</a:t>
            </a:r>
            <a:r>
              <a:rPr lang="ru-RU" dirty="0" smtClean="0"/>
              <a:t>необходимость </a:t>
            </a:r>
            <a:r>
              <a:rPr lang="ru-RU" dirty="0"/>
              <a:t>прохождения обучения, карьерное продвижение сотрудника, изменение его функционала и т. д.).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7280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5 </a:t>
            </a:r>
            <a:r>
              <a:rPr lang="en-US" dirty="0" smtClean="0"/>
              <a:t>HR-</a:t>
            </a:r>
            <a:r>
              <a:rPr lang="ru-RU" dirty="0"/>
              <a:t>маркетинг: приоритетные направления деятельности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5257800"/>
          </a:xfrm>
        </p:spPr>
        <p:txBody>
          <a:bodyPr>
            <a:normAutofit fontScale="55000" lnSpcReduction="20000"/>
          </a:bodyPr>
          <a:lstStyle/>
          <a:p>
            <a:pPr marL="268288" indent="-268288">
              <a:buNone/>
              <a:tabLst>
                <a:tab pos="358775" algn="l"/>
              </a:tabLst>
            </a:pPr>
            <a:r>
              <a:rPr lang="ru-RU" dirty="0"/>
              <a:t>1.	Поиск, привлечение и удержание опытных талантливых </a:t>
            </a:r>
            <a:r>
              <a:rPr lang="ru-RU" dirty="0" smtClean="0"/>
              <a:t>мотивированных </a:t>
            </a:r>
            <a:r>
              <a:rPr lang="ru-RU" dirty="0"/>
              <a:t>сотрудников, создающих для компании максимальную ценность.</a:t>
            </a:r>
          </a:p>
          <a:p>
            <a:pPr marL="268288" indent="-268288">
              <a:buNone/>
              <a:tabLst>
                <a:tab pos="358775" algn="l"/>
              </a:tabLst>
            </a:pPr>
            <a:r>
              <a:rPr lang="ru-RU" dirty="0"/>
              <a:t>2.	Трансляция корпоративных ценностей и стратегических </a:t>
            </a:r>
            <a:r>
              <a:rPr lang="ru-RU" dirty="0" smtClean="0"/>
              <a:t>приоритетов </a:t>
            </a:r>
            <a:r>
              <a:rPr lang="ru-RU" dirty="0"/>
              <a:t>компании.</a:t>
            </a:r>
          </a:p>
          <a:p>
            <a:pPr marL="268288" indent="-268288">
              <a:buNone/>
              <a:tabLst>
                <a:tab pos="358775" algn="l"/>
              </a:tabLst>
            </a:pPr>
            <a:r>
              <a:rPr lang="ru-RU" dirty="0"/>
              <a:t>3.	Реализация бизнес-плана компании, стратегических целей и корпоративных KPI.</a:t>
            </a:r>
          </a:p>
          <a:p>
            <a:pPr marL="268288" indent="-268288">
              <a:buNone/>
              <a:tabLst>
                <a:tab pos="358775" algn="l"/>
              </a:tabLst>
            </a:pPr>
            <a:r>
              <a:rPr lang="ru-RU" dirty="0"/>
              <a:t>4.	Обеспечение лояльности сотрудников и их вовлеченности в бизнес-процессы.</a:t>
            </a:r>
          </a:p>
          <a:p>
            <a:pPr marL="268288" indent="-268288">
              <a:buNone/>
              <a:tabLst>
                <a:tab pos="358775" algn="l"/>
              </a:tabLst>
            </a:pPr>
            <a:r>
              <a:rPr lang="ru-RU" dirty="0"/>
              <a:t>5.	Создание сильного и привлекательного HR-бренда </a:t>
            </a:r>
            <a:r>
              <a:rPr lang="ru-RU" dirty="0" smtClean="0"/>
              <a:t>организации-работодателя</a:t>
            </a:r>
            <a:r>
              <a:rPr lang="ru-RU" dirty="0"/>
              <a:t>.</a:t>
            </a:r>
          </a:p>
          <a:p>
            <a:pPr marL="268288" indent="-268288">
              <a:buNone/>
              <a:tabLst>
                <a:tab pos="358775" algn="l"/>
              </a:tabLst>
            </a:pPr>
            <a:r>
              <a:rPr lang="ru-RU" dirty="0"/>
              <a:t>6.	Справедливая система оценки и оплаты труда персонала </a:t>
            </a:r>
            <a:r>
              <a:rPr lang="ru-RU" dirty="0" smtClean="0"/>
              <a:t>организации</a:t>
            </a:r>
            <a:r>
              <a:rPr lang="ru-RU" dirty="0"/>
              <a:t>.</a:t>
            </a:r>
          </a:p>
          <a:p>
            <a:pPr marL="268288" indent="-268288">
              <a:buNone/>
              <a:tabLst>
                <a:tab pos="358775" algn="l"/>
              </a:tabLst>
            </a:pPr>
            <a:r>
              <a:rPr lang="ru-RU" dirty="0"/>
              <a:t>7.	Стимулирование ответственности сотрудников за конечный результат работы.</a:t>
            </a:r>
          </a:p>
          <a:p>
            <a:pPr marL="268288" indent="-268288">
              <a:buNone/>
              <a:tabLst>
                <a:tab pos="358775" algn="l"/>
              </a:tabLst>
            </a:pPr>
            <a:r>
              <a:rPr lang="ru-RU" dirty="0"/>
              <a:t>8.	Обеспечение сотрудников дефицитными на рынке труда </a:t>
            </a:r>
            <a:r>
              <a:rPr lang="ru-RU" dirty="0" smtClean="0"/>
              <a:t>знаниями</a:t>
            </a:r>
            <a:r>
              <a:rPr lang="ru-RU" dirty="0"/>
              <a:t>, навыками и компетенциями и построение современной </a:t>
            </a:r>
            <a:r>
              <a:rPr lang="ru-RU" dirty="0" smtClean="0"/>
              <a:t>системы </a:t>
            </a:r>
            <a:r>
              <a:rPr lang="ru-RU" dirty="0"/>
              <a:t>адресного обучения персонала.</a:t>
            </a:r>
          </a:p>
          <a:p>
            <a:pPr marL="268288" indent="-268288">
              <a:buNone/>
              <a:tabLst>
                <a:tab pos="358775" algn="l"/>
              </a:tabLst>
            </a:pPr>
            <a:r>
              <a:rPr lang="ru-RU" dirty="0"/>
              <a:t>9.	Построение эффективно работающих кросс-функциональных команд.</a:t>
            </a:r>
          </a:p>
          <a:p>
            <a:pPr marL="268288" indent="-268288">
              <a:buNone/>
              <a:tabLst>
                <a:tab pos="358775" algn="l"/>
              </a:tabLst>
            </a:pPr>
            <a:r>
              <a:rPr lang="ru-RU" dirty="0"/>
              <a:t>10.	Создание комфортной рабочей обстановки и атмосферы </a:t>
            </a:r>
            <a:r>
              <a:rPr lang="ru-RU" dirty="0" smtClean="0"/>
              <a:t>психологической </a:t>
            </a:r>
            <a:r>
              <a:rPr lang="ru-RU" dirty="0"/>
              <a:t>безопасности, доверия, толерантности и открытости в компании.</a:t>
            </a:r>
          </a:p>
          <a:p>
            <a:pPr marL="268288" indent="-268288">
              <a:buNone/>
              <a:tabLst>
                <a:tab pos="358775" algn="l"/>
              </a:tabLst>
            </a:pPr>
            <a:r>
              <a:rPr lang="ru-RU" dirty="0"/>
              <a:t>11.	Формирование корпоративной культуры, ориентированной на результат.</a:t>
            </a:r>
          </a:p>
          <a:p>
            <a:pPr marL="268288" indent="-268288">
              <a:buNone/>
              <a:tabLst>
                <a:tab pos="358775" algn="l"/>
              </a:tabLst>
            </a:pPr>
            <a:r>
              <a:rPr lang="ru-RU" dirty="0"/>
              <a:t>12.	HR-сопровождение ключевых для компании сотрудников, критически важных для решения стратегических бизнес-задач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2770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358775">
              <a:buNone/>
            </a:pPr>
            <a:r>
              <a:rPr lang="ru-RU" dirty="0"/>
              <a:t>Сотрудники компании рассматриваются как основные потребители HR-услуг, имеющие определенные </a:t>
            </a:r>
            <a:r>
              <a:rPr lang="ru-RU" dirty="0" smtClean="0"/>
              <a:t>потребительские </a:t>
            </a:r>
            <a:r>
              <a:rPr lang="ru-RU" dirty="0"/>
              <a:t>запросы в профессиональной востребованности, </a:t>
            </a:r>
            <a:r>
              <a:rPr lang="ru-RU" dirty="0" smtClean="0"/>
              <a:t>возможности </a:t>
            </a:r>
            <a:r>
              <a:rPr lang="ru-RU" dirty="0"/>
              <a:t>самореализации, безопасности, творчестве, </a:t>
            </a:r>
            <a:r>
              <a:rPr lang="ru-RU" dirty="0" smtClean="0"/>
              <a:t>заинтересованности </a:t>
            </a:r>
            <a:r>
              <a:rPr lang="ru-RU" dirty="0"/>
              <a:t>в балансе личной и профессиональной жизни, стабильности компании в целевом рыночном сегменте и на рынке труда, </a:t>
            </a:r>
            <a:r>
              <a:rPr lang="ru-RU" dirty="0" smtClean="0"/>
              <a:t>финансовых </a:t>
            </a:r>
            <a:r>
              <a:rPr lang="ru-RU" dirty="0"/>
              <a:t>условиях, содержательности работы, интересных </a:t>
            </a:r>
            <a:r>
              <a:rPr lang="ru-RU" dirty="0" smtClean="0"/>
              <a:t>корпоративных проектах.</a:t>
            </a:r>
          </a:p>
          <a:p>
            <a:pPr marL="0" indent="358775">
              <a:buNone/>
            </a:pPr>
            <a:r>
              <a:rPr lang="ru-RU" dirty="0"/>
              <a:t>Разработка мотивационной программы для целевой аудитории начинается с составления ее социально-демографического профиля. 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21648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П</a:t>
            </a:r>
            <a:r>
              <a:rPr lang="ru-RU" sz="3600" dirty="0" smtClean="0"/>
              <a:t>опулярные </a:t>
            </a:r>
            <a:r>
              <a:rPr lang="ru-RU" sz="3600" dirty="0"/>
              <a:t>мотивационные новинки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55000" lnSpcReduction="20000"/>
          </a:bodyPr>
          <a:lstStyle/>
          <a:p>
            <a:pPr marL="268288" indent="-268288">
              <a:buNone/>
              <a:tabLst>
                <a:tab pos="268288" algn="l"/>
              </a:tabLst>
            </a:pPr>
            <a:r>
              <a:rPr lang="ru-RU" dirty="0" smtClean="0"/>
              <a:t>•</a:t>
            </a:r>
            <a:r>
              <a:rPr lang="ru-RU" dirty="0"/>
              <a:t>	разработка карьерных траекторий сотрудника;</a:t>
            </a:r>
          </a:p>
          <a:p>
            <a:pPr marL="268288" indent="-268288">
              <a:buNone/>
              <a:tabLst>
                <a:tab pos="268288" algn="l"/>
              </a:tabLst>
            </a:pPr>
            <a:r>
              <a:rPr lang="ru-RU" dirty="0"/>
              <a:t>•	вовлеченность семьи сотрудника в корпоративную жизнь;</a:t>
            </a:r>
          </a:p>
          <a:p>
            <a:pPr marL="268288" indent="-268288">
              <a:buNone/>
              <a:tabLst>
                <a:tab pos="268288" algn="l"/>
              </a:tabLst>
            </a:pPr>
            <a:r>
              <a:rPr lang="ru-RU" dirty="0"/>
              <a:t>•	</a:t>
            </a:r>
            <a:r>
              <a:rPr lang="ru-RU" dirty="0" err="1"/>
              <a:t>таргетированное</a:t>
            </a:r>
            <a:r>
              <a:rPr lang="ru-RU" dirty="0"/>
              <a:t> </a:t>
            </a:r>
            <a:r>
              <a:rPr lang="ru-RU" dirty="0" err="1"/>
              <a:t>микрообучение</a:t>
            </a:r>
            <a:r>
              <a:rPr lang="ru-RU" dirty="0"/>
              <a:t> с разработкой персональных траекторий развития сотрудников;</a:t>
            </a:r>
          </a:p>
          <a:p>
            <a:pPr marL="268288" indent="-268288">
              <a:buNone/>
              <a:tabLst>
                <a:tab pos="268288" algn="l"/>
              </a:tabLst>
            </a:pPr>
            <a:r>
              <a:rPr lang="ru-RU" dirty="0"/>
              <a:t>•	участие в ярких и значимых для компании проектах, </a:t>
            </a:r>
            <a:r>
              <a:rPr lang="ru-RU" dirty="0" smtClean="0"/>
              <a:t>выходящих </a:t>
            </a:r>
            <a:r>
              <a:rPr lang="ru-RU" dirty="0"/>
              <a:t>за рамки стандартного функционала сотрудников;</a:t>
            </a:r>
          </a:p>
          <a:p>
            <a:pPr marL="268288" indent="-268288">
              <a:buNone/>
              <a:tabLst>
                <a:tab pos="268288" algn="l"/>
              </a:tabLst>
            </a:pPr>
            <a:r>
              <a:rPr lang="ru-RU" dirty="0"/>
              <a:t>•	наличие в компании системы информирования сотрудников о стратегических планах и проектах компании;</a:t>
            </a:r>
          </a:p>
          <a:p>
            <a:pPr marL="268288" indent="-268288">
              <a:buNone/>
              <a:tabLst>
                <a:tab pos="268288" algn="l"/>
              </a:tabLst>
            </a:pPr>
            <a:r>
              <a:rPr lang="ru-RU" dirty="0"/>
              <a:t>•	поощрение креативных идей и инноваций;</a:t>
            </a:r>
          </a:p>
          <a:p>
            <a:pPr marL="268288" indent="-268288">
              <a:buNone/>
              <a:tabLst>
                <a:tab pos="268288" algn="l"/>
              </a:tabLst>
            </a:pPr>
            <a:r>
              <a:rPr lang="ru-RU" dirty="0"/>
              <a:t>•	командный </a:t>
            </a:r>
            <a:r>
              <a:rPr lang="ru-RU" dirty="0" err="1"/>
              <a:t>коучинг</a:t>
            </a:r>
            <a:r>
              <a:rPr lang="ru-RU" dirty="0"/>
              <a:t>;</a:t>
            </a:r>
          </a:p>
          <a:p>
            <a:pPr marL="268288" indent="-268288">
              <a:buNone/>
              <a:tabLst>
                <a:tab pos="268288" algn="l"/>
              </a:tabLst>
            </a:pPr>
            <a:r>
              <a:rPr lang="ru-RU" dirty="0"/>
              <a:t>•	проведение корпоративных соревнований и онлайн-конкурсов;</a:t>
            </a:r>
          </a:p>
          <a:p>
            <a:pPr marL="268288" indent="-268288">
              <a:buNone/>
              <a:tabLst>
                <a:tab pos="268288" algn="l"/>
              </a:tabLst>
            </a:pPr>
            <a:r>
              <a:rPr lang="ru-RU" dirty="0"/>
              <a:t>•	гибкий график работы;</a:t>
            </a:r>
          </a:p>
          <a:p>
            <a:pPr marL="268288" indent="-268288">
              <a:buNone/>
              <a:tabLst>
                <a:tab pos="268288" algn="l"/>
              </a:tabLst>
            </a:pPr>
            <a:r>
              <a:rPr lang="ru-RU" dirty="0"/>
              <a:t>•	дополнительные выходные дни;</a:t>
            </a:r>
          </a:p>
          <a:p>
            <a:pPr marL="268288" indent="-268288">
              <a:buNone/>
              <a:tabLst>
                <a:tab pos="268288" algn="l"/>
              </a:tabLst>
            </a:pPr>
            <a:r>
              <a:rPr lang="ru-RU" dirty="0"/>
              <a:t>•	оплачиваемые корпоративные поездки;</a:t>
            </a:r>
          </a:p>
          <a:p>
            <a:pPr marL="268288" indent="-268288">
              <a:buNone/>
              <a:tabLst>
                <a:tab pos="268288" algn="l"/>
              </a:tabLst>
            </a:pPr>
            <a:r>
              <a:rPr lang="ru-RU" dirty="0"/>
              <a:t>•	участие в спортивных программах;</a:t>
            </a:r>
          </a:p>
          <a:p>
            <a:pPr marL="268288" indent="-268288">
              <a:buNone/>
              <a:tabLst>
                <a:tab pos="268288" algn="l"/>
              </a:tabLst>
            </a:pPr>
            <a:r>
              <a:rPr lang="ru-RU" dirty="0"/>
              <a:t>•	корпоративное </a:t>
            </a:r>
            <a:r>
              <a:rPr lang="ru-RU" dirty="0" err="1"/>
              <a:t>волонтерство</a:t>
            </a:r>
            <a:r>
              <a:rPr lang="ru-RU" dirty="0"/>
              <a:t>;</a:t>
            </a:r>
          </a:p>
          <a:p>
            <a:pPr marL="268288" indent="-268288">
              <a:buNone/>
              <a:tabLst>
                <a:tab pos="268288" algn="l"/>
              </a:tabLst>
            </a:pPr>
            <a:r>
              <a:rPr lang="ru-RU" dirty="0"/>
              <a:t>•	</a:t>
            </a:r>
            <a:r>
              <a:rPr lang="ru-RU" dirty="0" err="1"/>
              <a:t>геймификация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1131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92088"/>
          </a:xfrm>
        </p:spPr>
        <p:txBody>
          <a:bodyPr>
            <a:normAutofit/>
          </a:bodyPr>
          <a:lstStyle/>
          <a:p>
            <a:r>
              <a:rPr lang="ru-RU" sz="3600" dirty="0"/>
              <a:t>HR-бренд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904656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dirty="0" smtClean="0"/>
              <a:t>— </a:t>
            </a:r>
            <a:r>
              <a:rPr lang="ru-RU" dirty="0"/>
              <a:t>высокая экономическая ценность потребительского имиджа организации-работодателя на рынке </a:t>
            </a:r>
            <a:r>
              <a:rPr lang="ru-RU" dirty="0" smtClean="0"/>
              <a:t>труда (набор </a:t>
            </a:r>
            <a:r>
              <a:rPr lang="ru-RU" dirty="0"/>
              <a:t>ассоциаций, ощущений, эмоций, оценочных суждений «внутренних клиентов» компании, возникающих по поводу деятельности организации-работодателя в результате приобретения </a:t>
            </a:r>
            <a:r>
              <a:rPr lang="ru-RU" dirty="0" smtClean="0"/>
              <a:t>собственного </a:t>
            </a:r>
            <a:r>
              <a:rPr lang="ru-RU" dirty="0"/>
              <a:t>опыта работы в компании, профессиональных рекомендаций коллег, мнения представителей </a:t>
            </a:r>
            <a:r>
              <a:rPr lang="ru-RU" dirty="0" smtClean="0"/>
              <a:t>бизнес-сообщества).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b="1" dirty="0" smtClean="0"/>
              <a:t>Маркетинговые инструменты работы </a:t>
            </a:r>
            <a:r>
              <a:rPr lang="ru-RU" b="1" dirty="0"/>
              <a:t>с брендом </a:t>
            </a:r>
            <a:r>
              <a:rPr lang="ru-RU" b="1" dirty="0" smtClean="0"/>
              <a:t>компании</a:t>
            </a:r>
            <a:r>
              <a:rPr lang="ru-RU" dirty="0" smtClean="0"/>
              <a:t>:</a:t>
            </a:r>
            <a:endParaRPr lang="ru-RU" dirty="0"/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—	маркетинговые исследования (отрасли, динамичной много-факторной рыночной среды, корпоративных ресурсов, специфики деятельности компании, конкурентов в целевом рыночном </a:t>
            </a:r>
            <a:r>
              <a:rPr lang="ru-RU" dirty="0" smtClean="0"/>
              <a:t>сегменте </a:t>
            </a:r>
            <a:r>
              <a:rPr lang="ru-RU" dirty="0"/>
              <a:t>и на рынке труда, выпускаемой продукции, заработной платы, социально-демографических профилей различных целевых групп (категорий сотрудников), деловой репутации компании на рынке труда);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—	диагностика стратегической позиции компании, ключевых конкурентных преимуществ, стратегических альтернатив и </a:t>
            </a:r>
            <a:r>
              <a:rPr lang="ru-RU" dirty="0" smtClean="0"/>
              <a:t>сценариев </a:t>
            </a:r>
            <a:r>
              <a:rPr lang="ru-RU" dirty="0"/>
              <a:t>развития организации и, соответственно, актуальных </a:t>
            </a:r>
            <a:r>
              <a:rPr lang="ru-RU" dirty="0" smtClean="0"/>
              <a:t>HR-задач</a:t>
            </a:r>
            <a:r>
              <a:rPr lang="ru-RU" dirty="0"/>
              <a:t>;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—	сегментация корпоративного потребительского рынка по определенным критериям: демографическому (уровень </a:t>
            </a:r>
            <a:r>
              <a:rPr lang="ru-RU" dirty="0" smtClean="0"/>
              <a:t>образования</a:t>
            </a:r>
            <a:r>
              <a:rPr lang="ru-RU" dirty="0"/>
              <a:t>, пол, возраст, уровень доходов, хобби, профессиональный опыт сотрудников), поведенческому (приверженность компании и эмоциональная преданность, готовность к новым проектам и </a:t>
            </a:r>
            <a:r>
              <a:rPr lang="ru-RU" dirty="0" smtClean="0"/>
              <a:t>задачам</a:t>
            </a:r>
            <a:r>
              <a:rPr lang="ru-RU" dirty="0"/>
              <a:t>, срок работы в компании), </a:t>
            </a:r>
            <a:r>
              <a:rPr lang="ru-RU" dirty="0" err="1"/>
              <a:t>психографическому</a:t>
            </a:r>
            <a:r>
              <a:rPr lang="ru-RU" dirty="0"/>
              <a:t> (социальный статус, стиль жизни, ценности, потребительские запросы и </a:t>
            </a:r>
            <a:r>
              <a:rPr lang="ru-RU" dirty="0" smtClean="0"/>
              <a:t>ожидания</a:t>
            </a:r>
            <a:r>
              <a:rPr lang="ru-RU" dirty="0"/>
              <a:t>, стратегии и тактики делового поведения сотрудников, </a:t>
            </a:r>
            <a:r>
              <a:rPr lang="ru-RU" dirty="0" smtClean="0"/>
              <a:t>коммуникационные </a:t>
            </a:r>
            <a:r>
              <a:rPr lang="ru-RU" dirty="0"/>
              <a:t>коды);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—	разработка стратегий HR-работы по каждому сегменту </a:t>
            </a:r>
            <a:r>
              <a:rPr lang="ru-RU" dirty="0" smtClean="0"/>
              <a:t>корпоративного </a:t>
            </a:r>
            <a:r>
              <a:rPr lang="ru-RU" dirty="0"/>
              <a:t>потребительского рынка и подготовка маркетингового контента (минимизация текста, визуализация, видео, </a:t>
            </a:r>
            <a:r>
              <a:rPr lang="ru-RU" dirty="0" err="1"/>
              <a:t>подкасты</a:t>
            </a:r>
            <a:r>
              <a:rPr lang="ru-RU" dirty="0"/>
              <a:t>);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—	стратегическое планирование деятельности по привлечению, мотивированию и удержанию сотрудников компании, акцентируя внимание на ключевых сотрудниках и специалистах редких </a:t>
            </a:r>
            <a:r>
              <a:rPr lang="ru-RU" dirty="0" smtClean="0"/>
              <a:t>профессий </a:t>
            </a:r>
            <a:r>
              <a:rPr lang="ru-RU" dirty="0"/>
              <a:t>с уникальной экспертизой;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—	персонализированные коммуникации в процессе управления клиентским опытом «внутренних потребителей» компании;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—	HR-</a:t>
            </a:r>
            <a:r>
              <a:rPr lang="ru-RU" dirty="0" err="1"/>
              <a:t>брендинг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63964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HR-</a:t>
            </a:r>
            <a:r>
              <a:rPr lang="ru-RU" sz="3600" dirty="0" err="1"/>
              <a:t>брендинг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dirty="0" smtClean="0"/>
              <a:t>— </a:t>
            </a:r>
            <a:r>
              <a:rPr lang="ru-RU" dirty="0"/>
              <a:t>целенаправленная деятельность по созданию, </a:t>
            </a:r>
            <a:r>
              <a:rPr lang="ru-RU" dirty="0" smtClean="0"/>
              <a:t>повышению </a:t>
            </a:r>
            <a:r>
              <a:rPr lang="ru-RU" dirty="0"/>
              <a:t>ценности, признанию потребителей, продвижению, развитию и сохранению HR-бренда</a:t>
            </a:r>
            <a:r>
              <a:rPr lang="ru-RU" dirty="0" smtClean="0"/>
              <a:t>.</a:t>
            </a:r>
          </a:p>
          <a:p>
            <a:pPr marL="0" indent="358775">
              <a:buNone/>
            </a:pPr>
            <a:r>
              <a:rPr lang="ru-RU" dirty="0"/>
              <a:t>Диагностика HR-бренда осуществляется с помощью:</a:t>
            </a:r>
          </a:p>
          <a:p>
            <a:pPr marL="268288" indent="-268288">
              <a:buNone/>
              <a:tabLst>
                <a:tab pos="268288" algn="l"/>
              </a:tabLst>
            </a:pPr>
            <a:r>
              <a:rPr lang="ru-RU" dirty="0"/>
              <a:t>—	анкетного опроса персонала организации;</a:t>
            </a:r>
          </a:p>
          <a:p>
            <a:pPr marL="268288" indent="-268288">
              <a:buNone/>
              <a:tabLst>
                <a:tab pos="268288" algn="l"/>
              </a:tabLst>
            </a:pPr>
            <a:r>
              <a:rPr lang="ru-RU" dirty="0"/>
              <a:t>—	тестирования HR-бренда;</a:t>
            </a:r>
          </a:p>
          <a:p>
            <a:pPr marL="268288" indent="-268288">
              <a:buNone/>
              <a:tabLst>
                <a:tab pos="268288" algn="l"/>
              </a:tabLst>
            </a:pPr>
            <a:r>
              <a:rPr lang="ru-RU" dirty="0"/>
              <a:t>—	исследований EVP (</a:t>
            </a:r>
            <a:r>
              <a:rPr lang="ru-RU" dirty="0" err="1"/>
              <a:t>Employee</a:t>
            </a:r>
            <a:r>
              <a:rPr lang="ru-RU" dirty="0"/>
              <a:t> </a:t>
            </a:r>
            <a:r>
              <a:rPr lang="ru-RU" dirty="0" err="1"/>
              <a:t>Value</a:t>
            </a:r>
            <a:r>
              <a:rPr lang="ru-RU" dirty="0"/>
              <a:t> </a:t>
            </a:r>
            <a:r>
              <a:rPr lang="ru-RU" dirty="0" err="1"/>
              <a:t>Proposition</a:t>
            </a:r>
            <a:r>
              <a:rPr lang="ru-RU" dirty="0"/>
              <a:t>), NPS (</a:t>
            </a:r>
            <a:r>
              <a:rPr lang="ru-RU" dirty="0" err="1"/>
              <a:t>Net</a:t>
            </a:r>
            <a:r>
              <a:rPr lang="ru-RU" dirty="0"/>
              <a:t> </a:t>
            </a:r>
            <a:r>
              <a:rPr lang="ru-RU" dirty="0" err="1"/>
              <a:t>Promoter</a:t>
            </a:r>
            <a:r>
              <a:rPr lang="ru-RU" dirty="0"/>
              <a:t> </a:t>
            </a:r>
            <a:r>
              <a:rPr lang="ru-RU" dirty="0" err="1"/>
              <a:t>Score</a:t>
            </a:r>
            <a:r>
              <a:rPr lang="ru-RU" dirty="0"/>
              <a:t>), узнаваемости HR-бренда;</a:t>
            </a:r>
          </a:p>
          <a:p>
            <a:pPr marL="268288" indent="-268288">
              <a:buNone/>
              <a:tabLst>
                <a:tab pos="268288" algn="l"/>
              </a:tabLst>
            </a:pPr>
            <a:r>
              <a:rPr lang="ru-RU" dirty="0"/>
              <a:t>—	замеров уровня вовлеченности сотрудников в </a:t>
            </a:r>
            <a:r>
              <a:rPr lang="ru-RU" dirty="0" smtClean="0"/>
              <a:t>бизнес-</a:t>
            </a:r>
            <a:r>
              <a:rPr lang="ru-RU" dirty="0" err="1" smtClean="0"/>
              <a:t>процес</a:t>
            </a:r>
            <a:r>
              <a:rPr lang="ru-RU" dirty="0" smtClean="0"/>
              <a:t> </a:t>
            </a:r>
            <a:r>
              <a:rPr lang="ru-RU" dirty="0" err="1"/>
              <a:t>сы</a:t>
            </a:r>
            <a:r>
              <a:rPr lang="ru-RU" dirty="0"/>
              <a:t>;</a:t>
            </a:r>
          </a:p>
          <a:p>
            <a:pPr marL="268288" indent="-268288">
              <a:buNone/>
              <a:tabLst>
                <a:tab pos="268288" algn="l"/>
              </a:tabLst>
            </a:pPr>
            <a:r>
              <a:rPr lang="ru-RU" dirty="0"/>
              <a:t>—	интервью с увольняющимися сотрудниками;</a:t>
            </a:r>
          </a:p>
          <a:p>
            <a:pPr marL="268288" indent="-268288">
              <a:buNone/>
              <a:tabLst>
                <a:tab pos="268288" algn="l"/>
              </a:tabLst>
            </a:pPr>
            <a:r>
              <a:rPr lang="ru-RU" dirty="0"/>
              <a:t>—	мониторинга </a:t>
            </a:r>
            <a:r>
              <a:rPr lang="ru-RU" dirty="0" err="1"/>
              <a:t>репутационных</a:t>
            </a:r>
            <a:r>
              <a:rPr lang="ru-RU" dirty="0"/>
              <a:t> преимуществ </a:t>
            </a:r>
            <a:r>
              <a:rPr lang="ru-RU" dirty="0" smtClean="0"/>
              <a:t>организации-работодателя </a:t>
            </a:r>
            <a:r>
              <a:rPr lang="ru-RU" dirty="0"/>
              <a:t>на рынке труда;</a:t>
            </a:r>
          </a:p>
          <a:p>
            <a:pPr marL="268288" indent="-268288">
              <a:buNone/>
              <a:tabLst>
                <a:tab pos="268288" algn="l"/>
              </a:tabLst>
            </a:pPr>
            <a:r>
              <a:rPr lang="ru-RU" dirty="0"/>
              <a:t>—	расчетов ROI (</a:t>
            </a:r>
            <a:r>
              <a:rPr lang="ru-RU" dirty="0" err="1"/>
              <a:t>Return</a:t>
            </a:r>
            <a:r>
              <a:rPr lang="ru-RU" dirty="0"/>
              <a:t> </a:t>
            </a:r>
            <a:r>
              <a:rPr lang="ru-RU" dirty="0" err="1"/>
              <a:t>On</a:t>
            </a:r>
            <a:r>
              <a:rPr lang="ru-RU" dirty="0"/>
              <a:t> </a:t>
            </a:r>
            <a:r>
              <a:rPr lang="ru-RU" dirty="0" err="1"/>
              <a:t>Investment</a:t>
            </a:r>
            <a:r>
              <a:rPr lang="ru-RU" dirty="0"/>
              <a:t>) HR-проектов;</a:t>
            </a:r>
          </a:p>
          <a:p>
            <a:pPr marL="268288" indent="-268288">
              <a:buNone/>
              <a:tabLst>
                <a:tab pos="268288" algn="l"/>
              </a:tabLst>
            </a:pPr>
            <a:r>
              <a:rPr lang="ru-RU" dirty="0"/>
              <a:t>—	опросов соискателей;</a:t>
            </a:r>
          </a:p>
          <a:p>
            <a:pPr marL="268288" indent="-268288">
              <a:buNone/>
              <a:tabLst>
                <a:tab pos="268288" algn="l"/>
              </a:tabLst>
            </a:pPr>
            <a:r>
              <a:rPr lang="ru-RU" dirty="0"/>
              <a:t>—	фокус-групп</a:t>
            </a:r>
            <a:r>
              <a:rPr lang="ru-RU" dirty="0" smtClean="0"/>
              <a:t>.</a:t>
            </a:r>
          </a:p>
          <a:p>
            <a:pPr marL="0" indent="358775">
              <a:buNone/>
            </a:pPr>
            <a:r>
              <a:rPr lang="ru-RU" b="1" dirty="0" smtClean="0"/>
              <a:t>Ключевые каналы </a:t>
            </a:r>
            <a:r>
              <a:rPr lang="ru-RU" b="1" dirty="0"/>
              <a:t>продвижения HR-бренда </a:t>
            </a:r>
            <a:r>
              <a:rPr lang="ru-RU" dirty="0" smtClean="0"/>
              <a:t>: </a:t>
            </a:r>
            <a:r>
              <a:rPr lang="ru-RU" dirty="0"/>
              <a:t>социальные сети, карьерные сайты, презентационные страницы на </a:t>
            </a:r>
            <a:r>
              <a:rPr lang="ru-RU" dirty="0" err="1"/>
              <a:t>job</a:t>
            </a:r>
            <a:r>
              <a:rPr lang="ru-RU" dirty="0"/>
              <a:t>-сайтах с интервью топ-менеджмента компании, рекламными видеороликами и </a:t>
            </a:r>
            <a:r>
              <a:rPr lang="ru-RU" dirty="0" smtClean="0"/>
              <a:t>бизнес-публикациями, рекламы, </a:t>
            </a:r>
            <a:r>
              <a:rPr lang="ru-RU" dirty="0"/>
              <a:t>PR, спонсорства, благотворительных </a:t>
            </a:r>
            <a:r>
              <a:rPr lang="ru-RU" dirty="0" smtClean="0"/>
              <a:t>мероприятий</a:t>
            </a:r>
            <a:r>
              <a:rPr lang="ru-RU" dirty="0"/>
              <a:t>, </a:t>
            </a:r>
            <a:r>
              <a:rPr lang="ru-RU" dirty="0" err="1"/>
              <a:t>event</a:t>
            </a:r>
            <a:r>
              <a:rPr lang="ru-RU" dirty="0"/>
              <a:t>-маркетинга.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4809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25963"/>
          </a:xfrm>
        </p:spPr>
        <p:txBody>
          <a:bodyPr>
            <a:normAutofit/>
          </a:bodyPr>
          <a:lstStyle/>
          <a:p>
            <a:pPr marL="0" indent="358775" algn="just">
              <a:buNone/>
            </a:pPr>
            <a:r>
              <a:rPr lang="ru-RU" dirty="0" smtClean="0"/>
              <a:t>Напишите эссе на тему «Преобразование системы работы с персоналом организации под воздействием цифровой экономики и влияние этого на развитие кадровой политики организации – объекта магистерского исследования». 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12477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1324</Words>
  <Application>Microsoft Office PowerPoint</Application>
  <PresentationFormat>Экран (4:3)</PresentationFormat>
  <Paragraphs>275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Функции современной HR-службы организации. HR-маркетинг</vt:lpstr>
      <vt:lpstr>1 Трансформация роли HR-службы</vt:lpstr>
      <vt:lpstr>Презентация PowerPoint</vt:lpstr>
      <vt:lpstr>HR-специалист должен знать </vt:lpstr>
      <vt:lpstr>Современный функционал HR-директора </vt:lpstr>
      <vt:lpstr>Блоки HR-работы по распределению функций между HR-специалистами </vt:lpstr>
      <vt:lpstr>Трансформация роли HR-службы в развитии бизнеса компании и эффективной реализации бизнес-процессов</vt:lpstr>
      <vt:lpstr>Функции кадровой службы (кадровое делопроизводство)</vt:lpstr>
      <vt:lpstr>Служба управления персоналом</vt:lpstr>
      <vt:lpstr>HR-служба</vt:lpstr>
      <vt:lpstr>HR-департамент по организационному развитию</vt:lpstr>
      <vt:lpstr>Управление корпоративным знанием </vt:lpstr>
      <vt:lpstr>Интеллектуальный капитал организации </vt:lpstr>
      <vt:lpstr>Умный HR (SMART HR) сегодня решает самые трудные задачи</vt:lpstr>
      <vt:lpstr>Роль HR-службы как стратегического бизнес-партнера руководства компании (по модели Д. Ульриха)</vt:lpstr>
      <vt:lpstr>2 Ключевые HR-тренды в условиях цифровизации экономики</vt:lpstr>
      <vt:lpstr>Основные трудовые функции профессионального стандарта «Специалист по УП» </vt:lpstr>
      <vt:lpstr>Цифровые компетенции</vt:lpstr>
      <vt:lpstr>Экономика знаний </vt:lpstr>
      <vt:lpstr>Презентация PowerPoint</vt:lpstr>
      <vt:lpstr>Приоритетные направления деятельности HR-службы в современной организации</vt:lpstr>
      <vt:lpstr>3 HR-маркетинг как инструмент для решения бизнес-задач компании</vt:lpstr>
      <vt:lpstr>Педагогический дизайн </vt:lpstr>
      <vt:lpstr>Этапы динамической модели ADDIE (модель педагогического дизайна, США, 1970 г.г.)</vt:lpstr>
      <vt:lpstr>4 HR-аналитика: алгоритм действий</vt:lpstr>
      <vt:lpstr>Алгоритм действий по выстраиванию HR-аналитики</vt:lpstr>
      <vt:lpstr>Корпоративное знание </vt:lpstr>
      <vt:lpstr>Ассесмент (центр оценки персонала)</vt:lpstr>
      <vt:lpstr>5 HR-маркетинг: приоритетные направления деятельности</vt:lpstr>
      <vt:lpstr>Презентация PowerPoint</vt:lpstr>
      <vt:lpstr>Популярные мотивационные новинки</vt:lpstr>
      <vt:lpstr>HR-бренд </vt:lpstr>
      <vt:lpstr>HR-брендинг</vt:lpstr>
      <vt:lpstr>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Функции современной HR-службы организации. HR-маркетинг</dc:title>
  <dc:creator>Admin</dc:creator>
  <cp:lastModifiedBy>Admin</cp:lastModifiedBy>
  <cp:revision>15</cp:revision>
  <dcterms:created xsi:type="dcterms:W3CDTF">2024-02-27T07:25:37Z</dcterms:created>
  <dcterms:modified xsi:type="dcterms:W3CDTF">2025-01-07T05:24:37Z</dcterms:modified>
</cp:coreProperties>
</file>