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6" y="-59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652DE-37FB-4CB4-8D45-D1E482D99282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EDA51-E858-4EE4-96D2-EE9F83C7BD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4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22CE6-F2DF-48FC-9CD2-009B53CF0898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4749-DB6F-49E6-85AE-43CCD15CF0E7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1297F-800E-4EFA-A348-614038146254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7A9D-C105-4861-85ED-22FAE23F8273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A27F3-6E0D-496E-829E-104502A66F06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73129-EF36-4658-975B-2E7A562C4DB1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932EF-6DF9-409B-BC95-DD7C8A8752D8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91C1-6E74-483C-9C14-84101D0DB4AC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0E34F-AB8E-41D6-8E5E-6B351B3FF671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C72FE-CE2B-4233-AA92-A21F71B94C57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AF36D-7850-45F6-98B2-4DE326FBA598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F8F65-0B5D-42C5-A0E3-49CB4519A0AB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равовые основы кадровой политики организации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886200"/>
            <a:ext cx="7560840" cy="220709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План</a:t>
            </a:r>
            <a:endParaRPr lang="ru-RU" dirty="0"/>
          </a:p>
          <a:p>
            <a:pPr algn="l">
              <a:tabLst>
                <a:tab pos="268288" algn="l"/>
              </a:tabLst>
            </a:pPr>
            <a:r>
              <a:rPr lang="ru-RU" dirty="0"/>
              <a:t>1.	Право как инструмент социального управления.</a:t>
            </a:r>
          </a:p>
          <a:p>
            <a:pPr algn="l">
              <a:tabLst>
                <a:tab pos="268288" algn="l"/>
              </a:tabLst>
            </a:pPr>
            <a:r>
              <a:rPr lang="ru-RU" dirty="0"/>
              <a:t>2.	Содержание и особенности правовых основ кадровой политики.</a:t>
            </a:r>
          </a:p>
          <a:p>
            <a:pPr algn="l">
              <a:tabLst>
                <a:tab pos="268288" algn="l"/>
              </a:tabLst>
            </a:pPr>
            <a:r>
              <a:rPr lang="ru-RU" dirty="0"/>
              <a:t>3.	Локальное нормотворчество в кадровой политике </a:t>
            </a:r>
            <a:r>
              <a:rPr lang="ru-RU" dirty="0" smtClean="0"/>
              <a:t>организации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341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Государство </a:t>
            </a:r>
            <a:r>
              <a:rPr lang="ru-RU" dirty="0"/>
              <a:t>в лице государственных органов, наделенных соответствующей компетенцией, гарантирует и </a:t>
            </a:r>
            <a:r>
              <a:rPr lang="ru-RU" dirty="0" smtClean="0"/>
              <a:t>обеспечивает</a:t>
            </a:r>
            <a:r>
              <a:rPr lang="ru-RU" dirty="0"/>
              <a:t>:</a:t>
            </a:r>
          </a:p>
          <a:p>
            <a:pPr marL="268288" indent="-268288">
              <a:buNone/>
            </a:pPr>
            <a:r>
              <a:rPr lang="ru-RU" dirty="0"/>
              <a:t>—	развитие трудовых ресурсов, повышение их мобильности, </a:t>
            </a:r>
            <a:r>
              <a:rPr lang="ru-RU" dirty="0" smtClean="0"/>
              <a:t>защиту </a:t>
            </a:r>
            <a:r>
              <a:rPr lang="ru-RU" dirty="0"/>
              <a:t>национального рынка труда;</a:t>
            </a:r>
          </a:p>
          <a:p>
            <a:pPr marL="268288" indent="-268288">
              <a:buNone/>
            </a:pPr>
            <a:r>
              <a:rPr lang="ru-RU" dirty="0"/>
              <a:t>—	равные возможности всем гражданам страны в реализации права на свободный выбор профессии в соответствии с </a:t>
            </a:r>
            <a:r>
              <a:rPr lang="ru-RU" dirty="0" smtClean="0"/>
              <a:t>возможностями </a:t>
            </a:r>
            <a:r>
              <a:rPr lang="ru-RU" dirty="0"/>
              <a:t>и способностями, право на добровольный труд;</a:t>
            </a:r>
          </a:p>
          <a:p>
            <a:pPr marL="268288" indent="-268288">
              <a:buNone/>
            </a:pPr>
            <a:r>
              <a:rPr lang="ru-RU" dirty="0"/>
              <a:t>—	поддержку трудовой и предпринимательской инициативы граждан;</a:t>
            </a:r>
          </a:p>
          <a:p>
            <a:pPr marL="268288" indent="-268288">
              <a:buNone/>
            </a:pPr>
            <a:r>
              <a:rPr lang="ru-RU" dirty="0"/>
              <a:t>—	поощрение работодателей, создающих новые рабочие места, реализующих политику востребованности профессионального </a:t>
            </a:r>
            <a:r>
              <a:rPr lang="ru-RU" dirty="0" smtClean="0"/>
              <a:t>капитала </a:t>
            </a:r>
            <a:r>
              <a:rPr lang="ru-RU" dirty="0"/>
              <a:t>общества;</a:t>
            </a:r>
          </a:p>
          <a:p>
            <a:pPr marL="268288" indent="-268288">
              <a:buNone/>
            </a:pPr>
            <a:r>
              <a:rPr lang="ru-RU" dirty="0"/>
              <a:t>—	осуществление мероприятий, направленных на </a:t>
            </a:r>
            <a:r>
              <a:rPr lang="ru-RU" dirty="0" smtClean="0"/>
              <a:t>востребованность </a:t>
            </a:r>
            <a:r>
              <a:rPr lang="ru-RU" dirty="0"/>
              <a:t>граждан, испытывающих трудности в поиске работы по </a:t>
            </a:r>
            <a:r>
              <a:rPr lang="ru-RU" dirty="0" smtClean="0"/>
              <a:t>различным </a:t>
            </a:r>
            <a:r>
              <a:rPr lang="ru-RU" dirty="0"/>
              <a:t>причинам (инвалиды, лица </a:t>
            </a:r>
            <a:r>
              <a:rPr lang="ru-RU" dirty="0" err="1"/>
              <a:t>предпенсионного</a:t>
            </a:r>
            <a:r>
              <a:rPr lang="ru-RU" dirty="0"/>
              <a:t> возраста и др.);</a:t>
            </a:r>
          </a:p>
          <a:p>
            <a:pPr marL="268288" indent="-268288">
              <a:buNone/>
            </a:pPr>
            <a:r>
              <a:rPr lang="ru-RU" dirty="0"/>
              <a:t>—	защиту общества от непрофессионализма и т. д.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001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1 Право </a:t>
            </a:r>
            <a:r>
              <a:rPr lang="ru-RU" sz="3600" dirty="0"/>
              <a:t>как инструмент социального управления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357188">
              <a:buNone/>
            </a:pPr>
            <a:r>
              <a:rPr lang="ru-RU" dirty="0"/>
              <a:t>Право придает </a:t>
            </a:r>
            <a:r>
              <a:rPr lang="ru-RU" dirty="0" smtClean="0"/>
              <a:t>человеческим </a:t>
            </a:r>
            <a:r>
              <a:rPr lang="ru-RU" dirty="0"/>
              <a:t>действиям упорядоченность, предсказуемость, </a:t>
            </a:r>
            <a:r>
              <a:rPr lang="ru-RU" dirty="0" smtClean="0"/>
              <a:t>управляемость</a:t>
            </a:r>
            <a:r>
              <a:rPr lang="ru-RU" dirty="0"/>
              <a:t>, а обществу — стабильное развитие</a:t>
            </a:r>
            <a:r>
              <a:rPr lang="ru-RU" dirty="0" smtClean="0"/>
              <a:t>.</a:t>
            </a:r>
          </a:p>
          <a:p>
            <a:pPr marL="0" indent="357188">
              <a:buNone/>
            </a:pPr>
            <a:r>
              <a:rPr lang="ru-RU" dirty="0"/>
              <a:t>Регулирование отношений между людьми и другими субъектами взаимодействия может быть стихийным, индивидуальным и </a:t>
            </a:r>
            <a:r>
              <a:rPr lang="ru-RU" dirty="0" smtClean="0"/>
              <a:t>нормативным</a:t>
            </a:r>
            <a:r>
              <a:rPr lang="ru-RU" dirty="0"/>
              <a:t>. </a:t>
            </a:r>
            <a:endParaRPr lang="ru-RU" dirty="0" smtClean="0"/>
          </a:p>
          <a:p>
            <a:pPr marL="0" indent="357188">
              <a:buNone/>
            </a:pPr>
            <a:r>
              <a:rPr lang="ru-RU" dirty="0"/>
              <a:t>Для упорядочения жизнедеятельности в обществе и защиты </a:t>
            </a:r>
            <a:r>
              <a:rPr lang="ru-RU" dirty="0" smtClean="0"/>
              <a:t>интересов </a:t>
            </a:r>
            <a:r>
              <a:rPr lang="ru-RU" dirty="0"/>
              <a:t>граждан в любом государстве важно наличие системы </a:t>
            </a:r>
            <a:r>
              <a:rPr lang="ru-RU" dirty="0" smtClean="0"/>
              <a:t>социальных </a:t>
            </a:r>
            <a:r>
              <a:rPr lang="ru-RU" dirty="0"/>
              <a:t>норм: правовых, религиозных, нравственных (норм </a:t>
            </a:r>
            <a:r>
              <a:rPr lang="ru-RU" dirty="0" smtClean="0"/>
              <a:t>морали</a:t>
            </a:r>
            <a:r>
              <a:rPr lang="ru-RU" dirty="0"/>
              <a:t>), обычаев, корпоративных норм и др.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581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357188">
              <a:buNone/>
            </a:pPr>
            <a:r>
              <a:rPr lang="ru-RU" b="1" dirty="0"/>
              <a:t>Правовое регулирование </a:t>
            </a:r>
            <a:r>
              <a:rPr lang="ru-RU" dirty="0"/>
              <a:t>— это юридическая функция государства, по сути, воздействие государства как «гаранта права, обладающего </a:t>
            </a:r>
            <a:r>
              <a:rPr lang="ru-RU" dirty="0" smtClean="0"/>
              <a:t>монополией </a:t>
            </a:r>
            <a:r>
              <a:rPr lang="ru-RU" dirty="0"/>
              <a:t>на правоприменительную и правоохранительную деятельность</a:t>
            </a:r>
            <a:r>
              <a:rPr lang="ru-RU" dirty="0" smtClean="0"/>
              <a:t>», </a:t>
            </a:r>
            <a:r>
              <a:rPr lang="ru-RU" dirty="0"/>
              <a:t>на общественные отношения посредством принятия, санкционирования, установления соответствующих правовых норм и индивидуальных </a:t>
            </a:r>
            <a:r>
              <a:rPr lang="ru-RU" dirty="0" smtClean="0"/>
              <a:t>правовых </a:t>
            </a:r>
            <a:r>
              <a:rPr lang="ru-RU" dirty="0"/>
              <a:t>предписаний, т. е. дозволений и запретов, исполнение которых </a:t>
            </a:r>
            <a:r>
              <a:rPr lang="ru-RU" dirty="0" smtClean="0"/>
              <a:t>обеспечивается </a:t>
            </a:r>
            <a:r>
              <a:rPr lang="ru-RU" dirty="0"/>
              <a:t>как организационно, так и государственным принуждением</a:t>
            </a:r>
            <a:r>
              <a:rPr lang="ru-RU" dirty="0" smtClean="0"/>
              <a:t>.</a:t>
            </a:r>
          </a:p>
          <a:p>
            <a:pPr marL="0" indent="357188">
              <a:buNone/>
            </a:pPr>
            <a:r>
              <a:rPr lang="ru-RU" dirty="0"/>
              <a:t>В предмет правового регулирования включается юридическое определение целей, задач, функций, принципов, форм, методов, процедур, инструментов и других элементов, характеризующих управленческую деятельность.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743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Элементы механизма правового регулирования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85000" lnSpcReduction="20000"/>
          </a:bodyPr>
          <a:lstStyle/>
          <a:p>
            <a:pPr marL="0" indent="357188">
              <a:buNone/>
            </a:pPr>
            <a:r>
              <a:rPr lang="ru-RU" dirty="0"/>
              <a:t>—	нормы права, систематизированные в отрасли права, каждая из которых имеет свой предмет и метод правового регулирования определенных общественных отношений;</a:t>
            </a:r>
          </a:p>
          <a:p>
            <a:pPr marL="0" indent="357188">
              <a:buNone/>
            </a:pPr>
            <a:r>
              <a:rPr lang="ru-RU" dirty="0"/>
              <a:t>—	закрепление и определение субъектов права, признание </a:t>
            </a:r>
            <a:r>
              <a:rPr lang="ru-RU" dirty="0" smtClean="0"/>
              <a:t>юридических </a:t>
            </a:r>
            <a:r>
              <a:rPr lang="ru-RU" dirty="0"/>
              <a:t>и физических лиц быть способными участвовать в </a:t>
            </a:r>
            <a:r>
              <a:rPr lang="ru-RU" dirty="0" smtClean="0"/>
              <a:t>правовых </a:t>
            </a:r>
            <a:r>
              <a:rPr lang="ru-RU" dirty="0"/>
              <a:t>отношениях;</a:t>
            </a:r>
          </a:p>
          <a:p>
            <a:pPr marL="0" indent="357188">
              <a:buNone/>
            </a:pPr>
            <a:r>
              <a:rPr lang="ru-RU" dirty="0"/>
              <a:t>—	наличие юридических фактов, которые обеспечивают </a:t>
            </a:r>
            <a:r>
              <a:rPr lang="ru-RU" dirty="0" smtClean="0"/>
              <a:t>возникновение</a:t>
            </a:r>
            <a:r>
              <a:rPr lang="ru-RU" dirty="0"/>
              <a:t>, изменение или прекращение конкретных прав и </a:t>
            </a:r>
            <a:r>
              <a:rPr lang="ru-RU" dirty="0" smtClean="0"/>
              <a:t>обязанностей </a:t>
            </a:r>
            <a:r>
              <a:rPr lang="ru-RU" dirty="0"/>
              <a:t>у субъектов правоотношений;</a:t>
            </a:r>
          </a:p>
          <a:p>
            <a:pPr marL="0" indent="357188">
              <a:buNone/>
            </a:pPr>
            <a:r>
              <a:rPr lang="ru-RU" dirty="0"/>
              <a:t>—	установление законодателем моделей правоотношений, </a:t>
            </a:r>
            <a:r>
              <a:rPr lang="ru-RU" dirty="0" smtClean="0"/>
              <a:t>правовых </a:t>
            </a:r>
            <a:r>
              <a:rPr lang="ru-RU" dirty="0"/>
              <a:t>гарантий и мер юридической ответственности.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634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2 Содержание </a:t>
            </a:r>
            <a:r>
              <a:rPr lang="ru-RU" sz="3600" dirty="0"/>
              <a:t>и особенности правовых </a:t>
            </a:r>
            <a:r>
              <a:rPr lang="ru-RU" sz="3600" dirty="0" smtClean="0"/>
              <a:t>основ кадровой политики→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Все современные отрасли права имеют значение для </a:t>
            </a:r>
            <a:r>
              <a:rPr lang="ru-RU" dirty="0" smtClean="0"/>
              <a:t>регулирования </a:t>
            </a:r>
            <a:r>
              <a:rPr lang="ru-RU" dirty="0"/>
              <a:t>кадровых процессов и кадровых отношений, но особая роль принадлежит </a:t>
            </a:r>
            <a:r>
              <a:rPr lang="ru-RU" dirty="0" smtClean="0"/>
              <a:t>отраслям права:</a:t>
            </a:r>
          </a:p>
          <a:p>
            <a:r>
              <a:rPr lang="ru-RU" dirty="0" smtClean="0"/>
              <a:t>конституционное </a:t>
            </a:r>
            <a:r>
              <a:rPr lang="ru-RU" dirty="0"/>
              <a:t>(</a:t>
            </a:r>
            <a:r>
              <a:rPr lang="ru-RU" dirty="0" smtClean="0"/>
              <a:t>государственное),</a:t>
            </a:r>
          </a:p>
          <a:p>
            <a:r>
              <a:rPr lang="ru-RU" dirty="0" smtClean="0"/>
              <a:t>административное </a:t>
            </a:r>
            <a:r>
              <a:rPr lang="ru-RU" dirty="0"/>
              <a:t>(управленческое</a:t>
            </a:r>
            <a:r>
              <a:rPr lang="ru-RU" dirty="0" smtClean="0"/>
              <a:t>),</a:t>
            </a:r>
          </a:p>
          <a:p>
            <a:r>
              <a:rPr lang="ru-RU" dirty="0" smtClean="0"/>
              <a:t>трудовое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муниципальное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гражданское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информационное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корпоративное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предпринимательское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финансовое.</a:t>
            </a:r>
          </a:p>
          <a:p>
            <a:pPr marL="0" indent="0">
              <a:buNone/>
            </a:pPr>
            <a:r>
              <a:rPr lang="ru-RU" dirty="0" smtClean="0"/>
              <a:t>Принципиальное </a:t>
            </a:r>
            <a:r>
              <a:rPr lang="ru-RU" dirty="0"/>
              <a:t>значение для правовых основ кадровой политики имеют нормы Конституции </a:t>
            </a:r>
            <a:r>
              <a:rPr lang="ru-RU" dirty="0" smtClean="0"/>
              <a:t>РФ, </a:t>
            </a:r>
            <a:r>
              <a:rPr lang="ru-RU" dirty="0"/>
              <a:t>в которых определены базовые принципы правового </a:t>
            </a:r>
            <a:r>
              <a:rPr lang="ru-RU" dirty="0" smtClean="0"/>
              <a:t>регулирования </a:t>
            </a:r>
            <a:r>
              <a:rPr lang="ru-RU" dirty="0"/>
              <a:t>труда (ст. 2, 7, 8, 15, 19, 30, 32, 37, 41, 43, 46 и др.). </a:t>
            </a:r>
            <a:r>
              <a:rPr lang="ru-RU" dirty="0" smtClean="0"/>
              <a:t>Важная </a:t>
            </a:r>
            <a:r>
              <a:rPr lang="ru-RU" dirty="0"/>
              <a:t>роль отводится другим отраслям права.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425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 fontScale="77500" lnSpcReduction="20000"/>
          </a:bodyPr>
          <a:lstStyle/>
          <a:p>
            <a:pPr marL="0" indent="357188">
              <a:buNone/>
            </a:pPr>
            <a:r>
              <a:rPr lang="ru-RU" b="1" dirty="0"/>
              <a:t>Конституционное право </a:t>
            </a:r>
            <a:r>
              <a:rPr lang="ru-RU" dirty="0"/>
              <a:t>представляет собой совокупность </a:t>
            </a:r>
            <a:r>
              <a:rPr lang="ru-RU" dirty="0" smtClean="0"/>
              <a:t>правовых </a:t>
            </a:r>
            <a:r>
              <a:rPr lang="ru-RU" dirty="0"/>
              <a:t>норм, которая закрепляет и регулирует основы </a:t>
            </a:r>
            <a:r>
              <a:rPr lang="ru-RU" dirty="0" smtClean="0"/>
              <a:t>государственности </a:t>
            </a:r>
            <a:r>
              <a:rPr lang="ru-RU" dirty="0"/>
              <a:t>(основы государственного строя), правовой статус личности, порядок организации, систему, статус и компетенцию </a:t>
            </a:r>
            <a:r>
              <a:rPr lang="ru-RU" dirty="0" smtClean="0"/>
              <a:t>государственных </a:t>
            </a:r>
            <a:r>
              <a:rPr lang="ru-RU" dirty="0"/>
              <a:t>органов, определяет порядок и процедуры их взаимодействия, в том числе с гражданами</a:t>
            </a:r>
            <a:r>
              <a:rPr lang="ru-RU" dirty="0" smtClean="0"/>
              <a:t>.</a:t>
            </a:r>
          </a:p>
          <a:p>
            <a:pPr marL="0" indent="357188">
              <a:buNone/>
            </a:pPr>
            <a:r>
              <a:rPr lang="ru-RU" dirty="0"/>
              <a:t>В истории Российского государства было принято </a:t>
            </a:r>
            <a:r>
              <a:rPr lang="ru-RU" i="1" dirty="0"/>
              <a:t>пять Конституций</a:t>
            </a:r>
            <a:r>
              <a:rPr lang="ru-RU" dirty="0"/>
              <a:t>: Конституции РСФСР 1918 г., 1925 г., 1937 г., 1978 г. и ныне действующая Конституция Российской Федерации от 12 декабря 1993 г. </a:t>
            </a:r>
            <a:endParaRPr lang="ru-RU" dirty="0" smtClean="0"/>
          </a:p>
          <a:p>
            <a:pPr marL="0" indent="357188">
              <a:buNone/>
            </a:pPr>
            <a:r>
              <a:rPr lang="ru-RU" dirty="0"/>
              <a:t>Концепция государственной кадровой политики как документ доктринального содержания должна включать принципиальные позиции государства по формированию и развитию трудовых </a:t>
            </a:r>
            <a:r>
              <a:rPr lang="ru-RU" dirty="0" smtClean="0"/>
              <a:t>ресурсов </a:t>
            </a:r>
            <a:r>
              <a:rPr lang="ru-RU" dirty="0"/>
              <a:t>страны в соответствии с приоритетами </a:t>
            </a:r>
            <a:r>
              <a:rPr lang="ru-RU" dirty="0" smtClean="0"/>
              <a:t>социально-экономического </a:t>
            </a:r>
            <a:r>
              <a:rPr lang="ru-RU" dirty="0"/>
              <a:t>развития России.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62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>
            <a:normAutofit fontScale="55000" lnSpcReduction="20000"/>
          </a:bodyPr>
          <a:lstStyle/>
          <a:p>
            <a:pPr marL="0" indent="357188">
              <a:buNone/>
            </a:pPr>
            <a:r>
              <a:rPr lang="ru-RU" b="1" dirty="0"/>
              <a:t>Административное право </a:t>
            </a:r>
            <a:r>
              <a:rPr lang="ru-RU" dirty="0"/>
              <a:t>(управленческое право) представляет собой «систему правовых норм, регулирующих общественные </a:t>
            </a:r>
            <a:r>
              <a:rPr lang="ru-RU" dirty="0" smtClean="0"/>
              <a:t>отношения</a:t>
            </a:r>
            <a:r>
              <a:rPr lang="ru-RU" dirty="0"/>
              <a:t>, которые складываются в сфере государственного </a:t>
            </a:r>
            <a:r>
              <a:rPr lang="ru-RU" dirty="0" smtClean="0"/>
              <a:t>управления</a:t>
            </a:r>
            <a:r>
              <a:rPr lang="ru-RU" dirty="0"/>
              <a:t>, а также отношения управленческого характера, возникающие при осуществлении иных форм государственной деятельности</a:t>
            </a:r>
            <a:r>
              <a:rPr lang="ru-RU" dirty="0" smtClean="0"/>
              <a:t>».</a:t>
            </a:r>
            <a:endParaRPr lang="ru-RU" dirty="0"/>
          </a:p>
          <a:p>
            <a:pPr marL="0" indent="357188">
              <a:buNone/>
            </a:pPr>
            <a:r>
              <a:rPr lang="ru-RU" dirty="0" smtClean="0"/>
              <a:t>Круг </a:t>
            </a:r>
            <a:r>
              <a:rPr lang="ru-RU" dirty="0"/>
              <a:t>общественных </a:t>
            </a:r>
            <a:r>
              <a:rPr lang="ru-RU" dirty="0" smtClean="0"/>
              <a:t>отношений норм </a:t>
            </a:r>
            <a:r>
              <a:rPr lang="ru-RU" dirty="0"/>
              <a:t>административного права, </a:t>
            </a:r>
            <a:r>
              <a:rPr lang="ru-RU" dirty="0" smtClean="0"/>
              <a:t>образующий </a:t>
            </a:r>
            <a:r>
              <a:rPr lang="ru-RU" dirty="0"/>
              <a:t>предмет его </a:t>
            </a:r>
            <a:r>
              <a:rPr lang="ru-RU" dirty="0" smtClean="0"/>
              <a:t>правового регулирования:</a:t>
            </a:r>
            <a:endParaRPr lang="ru-RU" dirty="0"/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—	возникающие в процессе реализации исполнительной власти, осуществления государственного управления на всех его </a:t>
            </a:r>
            <a:r>
              <a:rPr lang="ru-RU" dirty="0" smtClean="0"/>
              <a:t>иерархических </a:t>
            </a:r>
            <a:r>
              <a:rPr lang="ru-RU" dirty="0"/>
              <a:t>уровнях: от Президента Российской Федерации до </a:t>
            </a:r>
            <a:r>
              <a:rPr lang="ru-RU" dirty="0" smtClean="0"/>
              <a:t>администрации </a:t>
            </a:r>
            <a:r>
              <a:rPr lang="ru-RU" dirty="0"/>
              <a:t>государственных предприятий, учреждений и организаций;</a:t>
            </a:r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—	внутриорганизационные отношения всех государственных </a:t>
            </a:r>
            <a:r>
              <a:rPr lang="ru-RU" dirty="0" smtClean="0"/>
              <a:t>органов</a:t>
            </a:r>
            <a:r>
              <a:rPr lang="ru-RU" dirty="0"/>
              <a:t>;</a:t>
            </a:r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—	деятельность судов и судей по рассмотрению дел об </a:t>
            </a:r>
            <a:r>
              <a:rPr lang="ru-RU" dirty="0" smtClean="0"/>
              <a:t>административных </a:t>
            </a:r>
            <a:r>
              <a:rPr lang="ru-RU" dirty="0"/>
              <a:t>правонарушениях;</a:t>
            </a:r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—	возникающие в деятельности общественных объединений, </a:t>
            </a:r>
            <a:r>
              <a:rPr lang="ru-RU" dirty="0" smtClean="0"/>
              <a:t>которым </a:t>
            </a:r>
            <a:r>
              <a:rPr lang="ru-RU" dirty="0"/>
              <a:t>государство передало некоторые свои </a:t>
            </a:r>
            <a:r>
              <a:rPr lang="ru-RU" dirty="0" smtClean="0"/>
              <a:t>государственно-властные </a:t>
            </a:r>
            <a:r>
              <a:rPr lang="ru-RU" dirty="0"/>
              <a:t>полномочия;</a:t>
            </a:r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—	возникающие в связи с осуществлением деятельности </a:t>
            </a:r>
            <a:r>
              <a:rPr lang="ru-RU" dirty="0" smtClean="0"/>
              <a:t>исполнительных </a:t>
            </a:r>
            <a:r>
              <a:rPr lang="ru-RU" dirty="0"/>
              <a:t>органов местного самоуправления.</a:t>
            </a:r>
          </a:p>
          <a:p>
            <a:pPr marL="0" indent="357188">
              <a:buNone/>
            </a:pPr>
            <a:r>
              <a:rPr lang="ru-RU" dirty="0"/>
              <a:t>В соответствии с нормами административного права </a:t>
            </a:r>
            <a:r>
              <a:rPr lang="ru-RU" dirty="0" smtClean="0"/>
              <a:t>разрабатываются </a:t>
            </a:r>
            <a:r>
              <a:rPr lang="ru-RU" dirty="0"/>
              <a:t>регламенты, процедуры, правила и другие элементы управления.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222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357188">
              <a:buNone/>
            </a:pPr>
            <a:r>
              <a:rPr lang="ru-RU" dirty="0"/>
              <a:t>Нормы </a:t>
            </a:r>
            <a:r>
              <a:rPr lang="ru-RU" b="1" dirty="0"/>
              <a:t>трудового права </a:t>
            </a:r>
            <a:r>
              <a:rPr lang="ru-RU" dirty="0"/>
              <a:t>регулируют значительный массив </a:t>
            </a:r>
            <a:r>
              <a:rPr lang="ru-RU" dirty="0" smtClean="0"/>
              <a:t>трудовых </a:t>
            </a:r>
            <a:r>
              <a:rPr lang="ru-RU" dirty="0"/>
              <a:t>отношений работников с работодателями, </a:t>
            </a:r>
            <a:r>
              <a:rPr lang="ru-RU" dirty="0" smtClean="0"/>
              <a:t>представляющими </a:t>
            </a:r>
            <a:r>
              <a:rPr lang="ru-RU" dirty="0"/>
              <a:t>организации различных организационно-правовых форм. </a:t>
            </a:r>
            <a:endParaRPr lang="ru-RU" dirty="0" smtClean="0"/>
          </a:p>
          <a:p>
            <a:pPr marL="0" indent="357188">
              <a:buNone/>
            </a:pPr>
            <a:r>
              <a:rPr lang="ru-RU" dirty="0"/>
              <a:t>К источникам трудового права </a:t>
            </a:r>
            <a:r>
              <a:rPr lang="ru-RU" dirty="0" smtClean="0"/>
              <a:t>относятся:</a:t>
            </a:r>
          </a:p>
          <a:p>
            <a:r>
              <a:rPr lang="ru-RU" dirty="0" smtClean="0"/>
              <a:t>международные нормативные </a:t>
            </a:r>
            <a:r>
              <a:rPr lang="ru-RU" dirty="0"/>
              <a:t>правовые </a:t>
            </a:r>
            <a:r>
              <a:rPr lang="ru-RU" dirty="0" smtClean="0"/>
              <a:t>акты, </a:t>
            </a:r>
          </a:p>
          <a:p>
            <a:r>
              <a:rPr lang="ru-RU" dirty="0" smtClean="0"/>
              <a:t>трудовой </a:t>
            </a:r>
            <a:r>
              <a:rPr lang="ru-RU" dirty="0"/>
              <a:t>кодекс Российской Федерации </a:t>
            </a:r>
            <a:r>
              <a:rPr lang="ru-RU" dirty="0" smtClean="0"/>
              <a:t>(ТК </a:t>
            </a:r>
            <a:r>
              <a:rPr lang="ru-RU" dirty="0"/>
              <a:t>РФ), </a:t>
            </a:r>
            <a:endParaRPr lang="ru-RU" dirty="0" smtClean="0"/>
          </a:p>
          <a:p>
            <a:r>
              <a:rPr lang="ru-RU" dirty="0" smtClean="0"/>
              <a:t>Закон </a:t>
            </a:r>
            <a:r>
              <a:rPr lang="ru-RU" dirty="0"/>
              <a:t>Российской Федерации от 19 апреля 1991 г. № 1032-1 «О занятости населения в Российской Федерации», </a:t>
            </a:r>
            <a:endParaRPr lang="ru-RU" dirty="0" smtClean="0"/>
          </a:p>
          <a:p>
            <a:r>
              <a:rPr lang="ru-RU" dirty="0" smtClean="0"/>
              <a:t>Федеральный </a:t>
            </a:r>
            <a:r>
              <a:rPr lang="ru-RU" dirty="0"/>
              <a:t>закон от 27 ноября 2002 г. № 156-ФЗ «Об объединениях </a:t>
            </a:r>
            <a:r>
              <a:rPr lang="ru-RU" dirty="0" smtClean="0"/>
              <a:t>работодателей</a:t>
            </a:r>
            <a:r>
              <a:rPr lang="ru-RU" dirty="0"/>
              <a:t>» и </a:t>
            </a:r>
            <a:r>
              <a:rPr lang="ru-RU" dirty="0" smtClean="0"/>
              <a:t>др. </a:t>
            </a:r>
            <a:r>
              <a:rPr lang="ru-RU" dirty="0"/>
              <a:t>законы и подзаконные акты.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758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Положения </a:t>
            </a:r>
            <a:r>
              <a:rPr lang="ru-RU" sz="3600" dirty="0" smtClean="0"/>
              <a:t>ТЗ, </a:t>
            </a:r>
            <a:r>
              <a:rPr lang="ru-RU" sz="3600" dirty="0"/>
              <a:t>касающиеся вопросов кадровой политики и кадровой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основные </a:t>
            </a:r>
            <a:r>
              <a:rPr lang="ru-RU" dirty="0"/>
              <a:t>принципы правового регулирования трудовых отношений, </a:t>
            </a:r>
            <a:r>
              <a:rPr lang="ru-RU" dirty="0" smtClean="0"/>
              <a:t>включая </a:t>
            </a:r>
            <a:r>
              <a:rPr lang="ru-RU" dirty="0"/>
              <a:t>запрещение дискриминации в сфере труда и запрет принудительного труда; </a:t>
            </a:r>
            <a:endParaRPr lang="ru-RU" dirty="0" smtClean="0"/>
          </a:p>
          <a:p>
            <a:r>
              <a:rPr lang="ru-RU" dirty="0" smtClean="0"/>
              <a:t>трудовые </a:t>
            </a:r>
            <a:r>
              <a:rPr lang="ru-RU" dirty="0"/>
              <a:t>отношения, стороны трудовых отношений, основания </a:t>
            </a:r>
            <a:r>
              <a:rPr lang="ru-RU" dirty="0" smtClean="0"/>
              <a:t>возникновения </a:t>
            </a:r>
            <a:r>
              <a:rPr lang="ru-RU" dirty="0"/>
              <a:t>трудовых </a:t>
            </a:r>
            <a:r>
              <a:rPr lang="ru-RU" dirty="0" smtClean="0"/>
              <a:t>отношений; </a:t>
            </a:r>
          </a:p>
          <a:p>
            <a:r>
              <a:rPr lang="ru-RU" dirty="0" smtClean="0"/>
              <a:t>основные </a:t>
            </a:r>
            <a:r>
              <a:rPr lang="ru-RU" dirty="0"/>
              <a:t>права и обязанности работника и </a:t>
            </a:r>
            <a:r>
              <a:rPr lang="ru-RU" dirty="0" smtClean="0"/>
              <a:t>работодателя;</a:t>
            </a:r>
          </a:p>
          <a:p>
            <a:r>
              <a:rPr lang="ru-RU" dirty="0" smtClean="0"/>
              <a:t>социальное </a:t>
            </a:r>
            <a:r>
              <a:rPr lang="ru-RU" dirty="0"/>
              <a:t>партнерство в сфере труда; </a:t>
            </a:r>
            <a:endParaRPr lang="ru-RU" dirty="0" smtClean="0"/>
          </a:p>
          <a:p>
            <a:r>
              <a:rPr lang="ru-RU" dirty="0" smtClean="0"/>
              <a:t>представители работников </a:t>
            </a:r>
            <a:r>
              <a:rPr lang="ru-RU" dirty="0"/>
              <a:t>и работодателей; </a:t>
            </a:r>
            <a:endParaRPr lang="ru-RU" dirty="0" smtClean="0"/>
          </a:p>
          <a:p>
            <a:r>
              <a:rPr lang="ru-RU" dirty="0" smtClean="0"/>
              <a:t>участие </a:t>
            </a:r>
            <a:r>
              <a:rPr lang="ru-RU" dirty="0"/>
              <a:t>работников в управлении организацией; </a:t>
            </a:r>
            <a:endParaRPr lang="ru-RU" dirty="0" smtClean="0"/>
          </a:p>
          <a:p>
            <a:r>
              <a:rPr lang="ru-RU" dirty="0" smtClean="0"/>
              <a:t>трудовой </a:t>
            </a:r>
            <a:r>
              <a:rPr lang="ru-RU" dirty="0"/>
              <a:t>договор, его заключение, изменение, </a:t>
            </a:r>
            <a:r>
              <a:rPr lang="ru-RU" dirty="0" smtClean="0"/>
              <a:t>прекращение; </a:t>
            </a:r>
          </a:p>
          <a:p>
            <a:r>
              <a:rPr lang="ru-RU" dirty="0" smtClean="0"/>
              <a:t>защита персональных </a:t>
            </a:r>
            <a:r>
              <a:rPr lang="ru-RU" dirty="0"/>
              <a:t>данных работника; </a:t>
            </a:r>
            <a:endParaRPr lang="ru-RU" dirty="0" smtClean="0"/>
          </a:p>
          <a:p>
            <a:r>
              <a:rPr lang="ru-RU" dirty="0" smtClean="0"/>
              <a:t>режим </a:t>
            </a:r>
            <a:r>
              <a:rPr lang="ru-RU" dirty="0"/>
              <a:t>рабочего времени и время отдыха; </a:t>
            </a:r>
            <a:endParaRPr lang="ru-RU" dirty="0" smtClean="0"/>
          </a:p>
          <a:p>
            <a:r>
              <a:rPr lang="ru-RU" dirty="0" smtClean="0"/>
              <a:t>заработная </a:t>
            </a:r>
            <a:r>
              <a:rPr lang="ru-RU" dirty="0"/>
              <a:t>плата и нормирование труда; </a:t>
            </a:r>
            <a:endParaRPr lang="ru-RU" dirty="0" smtClean="0"/>
          </a:p>
          <a:p>
            <a:r>
              <a:rPr lang="ru-RU" dirty="0" smtClean="0"/>
              <a:t>гарантии </a:t>
            </a:r>
            <a:r>
              <a:rPr lang="ru-RU" dirty="0"/>
              <a:t>и компенсации работников; </a:t>
            </a:r>
            <a:endParaRPr lang="ru-RU" dirty="0" smtClean="0"/>
          </a:p>
          <a:p>
            <a:r>
              <a:rPr lang="ru-RU" dirty="0" smtClean="0"/>
              <a:t>дисциплина </a:t>
            </a:r>
            <a:r>
              <a:rPr lang="ru-RU" dirty="0"/>
              <a:t>труда; </a:t>
            </a:r>
            <a:endParaRPr lang="ru-RU" dirty="0" smtClean="0"/>
          </a:p>
          <a:p>
            <a:r>
              <a:rPr lang="ru-RU" dirty="0" smtClean="0"/>
              <a:t>профессиональная </a:t>
            </a:r>
            <a:r>
              <a:rPr lang="ru-RU" dirty="0"/>
              <a:t>подготовка, переподготовка и повышение квалификации </a:t>
            </a:r>
            <a:r>
              <a:rPr lang="ru-RU" dirty="0" smtClean="0"/>
              <a:t>работников; </a:t>
            </a:r>
          </a:p>
          <a:p>
            <a:r>
              <a:rPr lang="ru-RU" dirty="0" smtClean="0"/>
              <a:t>материальная </a:t>
            </a:r>
            <a:r>
              <a:rPr lang="ru-RU" dirty="0"/>
              <a:t>ответственность сторон; </a:t>
            </a:r>
            <a:endParaRPr lang="ru-RU" dirty="0" smtClean="0"/>
          </a:p>
          <a:p>
            <a:r>
              <a:rPr lang="ru-RU" dirty="0" smtClean="0"/>
              <a:t>защита </a:t>
            </a:r>
            <a:r>
              <a:rPr lang="ru-RU" dirty="0"/>
              <a:t>трудовых прав работников, разрешение трудовых </a:t>
            </a:r>
            <a:r>
              <a:rPr lang="ru-RU" dirty="0" smtClean="0"/>
              <a:t>споров; </a:t>
            </a:r>
          </a:p>
          <a:p>
            <a:r>
              <a:rPr lang="ru-RU" dirty="0" smtClean="0"/>
              <a:t>ответственность </a:t>
            </a:r>
            <a:r>
              <a:rPr lang="ru-RU" dirty="0"/>
              <a:t>за нарушение трудового законодательства.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938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62500" lnSpcReduction="20000"/>
          </a:bodyPr>
          <a:lstStyle/>
          <a:p>
            <a:pPr marL="0" indent="357188">
              <a:buNone/>
            </a:pPr>
            <a:r>
              <a:rPr lang="ru-RU" b="1" dirty="0"/>
              <a:t>Муниципальное </a:t>
            </a:r>
            <a:r>
              <a:rPr lang="ru-RU" b="1" dirty="0" smtClean="0"/>
              <a:t>право </a:t>
            </a:r>
            <a:r>
              <a:rPr lang="ru-RU" dirty="0"/>
              <a:t>как совокупность правовых норм </a:t>
            </a:r>
            <a:r>
              <a:rPr lang="ru-RU" dirty="0" smtClean="0"/>
              <a:t>регулирует </a:t>
            </a:r>
            <a:r>
              <a:rPr lang="ru-RU" dirty="0"/>
              <a:t>отношения по организации и деятельности местного само-управления в России. В предмет правового регулирования </a:t>
            </a:r>
            <a:r>
              <a:rPr lang="ru-RU" dirty="0" smtClean="0"/>
              <a:t>включены </a:t>
            </a:r>
            <a:r>
              <a:rPr lang="ru-RU" dirty="0"/>
              <a:t>не только отношения по решению вопросов местного значения, но и отдельные государственные полномочия, которыми могут </a:t>
            </a:r>
            <a:r>
              <a:rPr lang="ru-RU" dirty="0" smtClean="0"/>
              <a:t>наделяться </a:t>
            </a:r>
            <a:r>
              <a:rPr lang="ru-RU" dirty="0"/>
              <a:t>органы местного самоуправления. </a:t>
            </a:r>
            <a:endParaRPr lang="ru-RU" dirty="0" smtClean="0"/>
          </a:p>
          <a:p>
            <a:pPr marL="0" indent="357188">
              <a:buNone/>
            </a:pPr>
            <a:r>
              <a:rPr lang="ru-RU" dirty="0" smtClean="0"/>
              <a:t>Источники </a:t>
            </a:r>
            <a:r>
              <a:rPr lang="ru-RU" dirty="0"/>
              <a:t>муниципального </a:t>
            </a:r>
            <a:r>
              <a:rPr lang="ru-RU" dirty="0" smtClean="0"/>
              <a:t>права: </a:t>
            </a:r>
          </a:p>
          <a:p>
            <a:r>
              <a:rPr lang="ru-RU" dirty="0" smtClean="0"/>
              <a:t>Европейская </a:t>
            </a:r>
            <a:r>
              <a:rPr lang="ru-RU" dirty="0"/>
              <a:t>хартия местного самоуправления (совершена в Страсбурге 15 октября 1985 г., ратифицирована Федеральным законом от 11 апреля 1998 г. № 55-ФЗ); </a:t>
            </a:r>
            <a:endParaRPr lang="ru-RU" dirty="0" smtClean="0"/>
          </a:p>
          <a:p>
            <a:r>
              <a:rPr lang="ru-RU" dirty="0" smtClean="0"/>
              <a:t>ст</a:t>
            </a:r>
            <a:r>
              <a:rPr lang="ru-RU" dirty="0"/>
              <a:t>. 12 и глава 8 Конституции Российской Федерации от 12 декабря 1993 г.; </a:t>
            </a:r>
            <a:endParaRPr lang="ru-RU" dirty="0" smtClean="0"/>
          </a:p>
          <a:p>
            <a:r>
              <a:rPr lang="ru-RU" dirty="0" smtClean="0"/>
              <a:t>Федеральный </a:t>
            </a:r>
            <a:r>
              <a:rPr lang="ru-RU" dirty="0"/>
              <a:t>закон от 6 октября 2003 г. № 131-ФЗ «Об общих принципах организации местного самоуправления в Российской Федерации</a:t>
            </a:r>
            <a:r>
              <a:rPr lang="ru-RU" dirty="0" smtClean="0"/>
              <a:t>»; </a:t>
            </a:r>
          </a:p>
          <a:p>
            <a:r>
              <a:rPr lang="ru-RU" dirty="0" smtClean="0"/>
              <a:t>Федеральный </a:t>
            </a:r>
            <a:r>
              <a:rPr lang="ru-RU" dirty="0"/>
              <a:t>закон от 2 марта 2007 г. № 25-ФЗ «О муниципальной службе в Российской Федерации» и др.</a:t>
            </a:r>
            <a:endParaRPr lang="ru-RU" dirty="0" smtClean="0"/>
          </a:p>
          <a:p>
            <a:pPr marL="0" indent="357188">
              <a:buNone/>
            </a:pPr>
            <a:r>
              <a:rPr lang="ru-RU" dirty="0" smtClean="0"/>
              <a:t>Кадровая </a:t>
            </a:r>
            <a:r>
              <a:rPr lang="ru-RU" dirty="0"/>
              <a:t>политика, проводимая на местном уровне власти, является частью государственной кадровой </a:t>
            </a:r>
            <a:r>
              <a:rPr lang="ru-RU" dirty="0" smtClean="0"/>
              <a:t>политики.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96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357188">
              <a:buNone/>
            </a:pPr>
            <a:r>
              <a:rPr lang="ru-RU" b="1" dirty="0"/>
              <a:t>Гражданское право </a:t>
            </a:r>
            <a:r>
              <a:rPr lang="ru-RU" dirty="0" smtClean="0"/>
              <a:t>– системообразующая отрасль </a:t>
            </a:r>
            <a:r>
              <a:rPr lang="ru-RU" dirty="0"/>
              <a:t>частного права. </a:t>
            </a:r>
            <a:endParaRPr lang="ru-RU" dirty="0" smtClean="0"/>
          </a:p>
          <a:p>
            <a:pPr marL="0" indent="357188">
              <a:buNone/>
            </a:pPr>
            <a:r>
              <a:rPr lang="ru-RU" dirty="0" smtClean="0"/>
              <a:t>Главный источник </a:t>
            </a:r>
            <a:r>
              <a:rPr lang="ru-RU" dirty="0"/>
              <a:t>гражданского права </a:t>
            </a:r>
            <a:r>
              <a:rPr lang="ru-RU" dirty="0" smtClean="0"/>
              <a:t>- Гражданский </a:t>
            </a:r>
            <a:r>
              <a:rPr lang="ru-RU" dirty="0"/>
              <a:t>кодекс Российской Федерации в четырех </a:t>
            </a:r>
            <a:r>
              <a:rPr lang="ru-RU" dirty="0" smtClean="0"/>
              <a:t>частях. </a:t>
            </a:r>
          </a:p>
          <a:p>
            <a:pPr marL="0" indent="357188">
              <a:buNone/>
            </a:pPr>
            <a:r>
              <a:rPr lang="ru-RU" dirty="0" smtClean="0"/>
              <a:t>Круг </a:t>
            </a:r>
            <a:r>
              <a:rPr lang="ru-RU" dirty="0"/>
              <a:t>гражданских правоотношений, т. е. отношений, регулируемых нормами гражданского права, </a:t>
            </a:r>
            <a:r>
              <a:rPr lang="ru-RU" dirty="0" smtClean="0"/>
              <a:t>чрезвычайно </a:t>
            </a:r>
            <a:r>
              <a:rPr lang="ru-RU" dirty="0"/>
              <a:t>широк, поскольку граждане постоянно участвуют в </a:t>
            </a:r>
            <a:r>
              <a:rPr lang="ru-RU" dirty="0" smtClean="0"/>
              <a:t>гражданских </a:t>
            </a:r>
            <a:r>
              <a:rPr lang="ru-RU" dirty="0"/>
              <a:t>правоотношениях, складывающихся между гражданами, организациями, государством по поводу различных материальных благ и по защите нематериальных благ. </a:t>
            </a:r>
            <a:endParaRPr lang="ru-RU" dirty="0" smtClean="0"/>
          </a:p>
          <a:p>
            <a:pPr marL="0" indent="357188">
              <a:buNone/>
            </a:pPr>
            <a:r>
              <a:rPr lang="ru-RU" dirty="0" smtClean="0"/>
              <a:t>Важное </a:t>
            </a:r>
            <a:r>
              <a:rPr lang="ru-RU" dirty="0"/>
              <a:t>значение для </a:t>
            </a:r>
            <a:r>
              <a:rPr lang="ru-RU" dirty="0" smtClean="0"/>
              <a:t>правовых </a:t>
            </a:r>
            <a:r>
              <a:rPr lang="ru-RU" dirty="0"/>
              <a:t>основ кадровой политики имеют правовые нормы, </a:t>
            </a:r>
            <a:r>
              <a:rPr lang="ru-RU" dirty="0" smtClean="0"/>
              <a:t>закрепленные </a:t>
            </a:r>
            <a:r>
              <a:rPr lang="ru-RU" dirty="0"/>
              <a:t>в частях 1 и 4 Гражданского кодекса Российской </a:t>
            </a:r>
            <a:r>
              <a:rPr lang="ru-RU" dirty="0" smtClean="0"/>
              <a:t>Федерации.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859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Значение права для кадровой работы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1)	правовые основы кадровой политики включают </a:t>
            </a:r>
            <a:r>
              <a:rPr lang="ru-RU" dirty="0" smtClean="0"/>
              <a:t>значительный </a:t>
            </a:r>
            <a:r>
              <a:rPr lang="ru-RU" dirty="0"/>
              <a:t>массив правовых </a:t>
            </a:r>
            <a:r>
              <a:rPr lang="ru-RU" dirty="0" smtClean="0"/>
              <a:t>источников российского </a:t>
            </a:r>
            <a:r>
              <a:rPr lang="ru-RU" dirty="0"/>
              <a:t>и международного права</a:t>
            </a:r>
            <a:r>
              <a:rPr lang="ru-RU" dirty="0" smtClean="0"/>
              <a:t>, </a:t>
            </a:r>
            <a:r>
              <a:rPr lang="ru-RU" dirty="0"/>
              <a:t>которые систематизированы по различным отраслям </a:t>
            </a:r>
            <a:r>
              <a:rPr lang="ru-RU" dirty="0" smtClean="0"/>
              <a:t>права;</a:t>
            </a:r>
            <a:endParaRPr lang="ru-RU" dirty="0"/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2)	необходимо знать особенности применения норм той или иной отрасли права применительно к конкретным отношениям, что требует </a:t>
            </a:r>
            <a:r>
              <a:rPr lang="ru-RU" dirty="0" smtClean="0"/>
              <a:t>знания </a:t>
            </a:r>
            <a:r>
              <a:rPr lang="ru-RU" dirty="0"/>
              <a:t>предмета и метода правового </a:t>
            </a:r>
            <a:r>
              <a:rPr lang="ru-RU" dirty="0" smtClean="0"/>
              <a:t>регулирования </a:t>
            </a:r>
            <a:r>
              <a:rPr lang="ru-RU" dirty="0"/>
              <a:t>конкретных отраслей права;</a:t>
            </a:r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3)	в зависимости от вида кадровой политики превалируют </a:t>
            </a:r>
            <a:r>
              <a:rPr lang="ru-RU" dirty="0" smtClean="0"/>
              <a:t>нормы </a:t>
            </a:r>
            <a:r>
              <a:rPr lang="ru-RU" dirty="0"/>
              <a:t>публичного или частного права, но в любом случае важны </a:t>
            </a:r>
            <a:r>
              <a:rPr lang="ru-RU" dirty="0" smtClean="0"/>
              <a:t>конституционные </a:t>
            </a:r>
            <a:r>
              <a:rPr lang="ru-RU" dirty="0"/>
              <a:t>нормы, поскольку они являются основой для </a:t>
            </a:r>
            <a:r>
              <a:rPr lang="ru-RU" dirty="0" smtClean="0"/>
              <a:t>развития </a:t>
            </a:r>
            <a:r>
              <a:rPr lang="ru-RU" dirty="0"/>
              <a:t>текущего законодательства;</a:t>
            </a:r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4)	необходимо знать не только содержание источников </a:t>
            </a:r>
            <a:r>
              <a:rPr lang="ru-RU" dirty="0" smtClean="0"/>
              <a:t>конкретных </a:t>
            </a:r>
            <a:r>
              <a:rPr lang="ru-RU" dirty="0"/>
              <a:t>отраслей права, но и особенности правового регулирования </a:t>
            </a:r>
            <a:r>
              <a:rPr lang="ru-RU" dirty="0" smtClean="0"/>
              <a:t>отдельных </a:t>
            </a:r>
            <a:r>
              <a:rPr lang="ru-RU" dirty="0"/>
              <a:t>отношений на федеральном, субъектном и местном </a:t>
            </a:r>
            <a:r>
              <a:rPr lang="ru-RU" dirty="0" smtClean="0"/>
              <a:t>уровне</a:t>
            </a:r>
            <a:r>
              <a:rPr lang="ru-RU" dirty="0"/>
              <a:t>, правоприменительную практику с постоянным мониторингом правовой ситуации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326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3 Локальное </a:t>
            </a:r>
            <a:r>
              <a:rPr lang="ru-RU" sz="3600" dirty="0"/>
              <a:t>нормотворчество</a:t>
            </a:r>
            <a:br>
              <a:rPr lang="ru-RU" sz="3600" dirty="0"/>
            </a:br>
            <a:r>
              <a:rPr lang="ru-RU" sz="3600" dirty="0"/>
              <a:t>в кадровой политике </a:t>
            </a:r>
            <a:r>
              <a:rPr lang="ru-RU" sz="3600" dirty="0" smtClean="0"/>
              <a:t>организации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357188">
              <a:buNone/>
            </a:pPr>
            <a:r>
              <a:rPr lang="ru-RU" dirty="0"/>
              <a:t>Контекст кадровой политики организации во многом </a:t>
            </a:r>
            <a:r>
              <a:rPr lang="ru-RU" dirty="0" smtClean="0"/>
              <a:t>определяется </a:t>
            </a:r>
            <a:r>
              <a:rPr lang="ru-RU" dirty="0"/>
              <a:t>организационно-правовой формой, целями развития </a:t>
            </a:r>
            <a:r>
              <a:rPr lang="ru-RU" dirty="0" smtClean="0"/>
              <a:t>организации</a:t>
            </a:r>
            <a:r>
              <a:rPr lang="ru-RU" dirty="0"/>
              <a:t>, стадиями ее жизненного цикла</a:t>
            </a:r>
            <a:r>
              <a:rPr lang="ru-RU" dirty="0" smtClean="0"/>
              <a:t>.</a:t>
            </a:r>
          </a:p>
          <a:p>
            <a:pPr marL="0" indent="357188">
              <a:buNone/>
            </a:pPr>
            <a:r>
              <a:rPr lang="ru-RU" i="1" dirty="0" smtClean="0"/>
              <a:t>Общее </a:t>
            </a:r>
            <a:r>
              <a:rPr lang="ru-RU" i="1" dirty="0"/>
              <a:t>требование</a:t>
            </a:r>
            <a:r>
              <a:rPr lang="ru-RU" dirty="0"/>
              <a:t>, относящееся к </a:t>
            </a:r>
            <a:r>
              <a:rPr lang="ru-RU" dirty="0" smtClean="0"/>
              <a:t>содержанию </a:t>
            </a:r>
            <a:r>
              <a:rPr lang="ru-RU" dirty="0"/>
              <a:t>локальных нормативных актов: их нормы не могут ухудшать положение работников по сравнению с трудовым </a:t>
            </a:r>
            <a:r>
              <a:rPr lang="ru-RU" dirty="0" smtClean="0"/>
              <a:t>законодательством</a:t>
            </a:r>
            <a:r>
              <a:rPr lang="ru-RU" dirty="0"/>
              <a:t>, коллективным договором, соглашениями (ст. 8 ТК РФ).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753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Локальные документы организации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4486766"/>
              </p:ext>
            </p:extLst>
          </p:nvPr>
        </p:nvGraphicFramePr>
        <p:xfrm>
          <a:off x="395536" y="692696"/>
          <a:ext cx="8229600" cy="587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496"/>
                <a:gridCol w="6851104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Документ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Характеристика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Устав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Основной учредительный документ. В нем прописаны правовая форма организации, учредители, сфера дея­тельности, порядок приема и увольнения руководителя, его полномочия. Многие внутренние нормативные акты компании составляются на основании положений Устава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Миссия органи­зации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Документ стратегического характера, который в концен­трированном виде определяет цели, приоритеты создания и функционирования организации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Концепция ка­дровой полити­ки организации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Система взглядов, идей, целей и приоритетов руковод­ства организации в вопросах формирования, воспроиз­водства, востребованности и развития профессиональных ресурсов организации. Утверждается локальным актом организации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Положение об управлении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ЧР орга­низации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Документ стратегического характера, содержащий описание целей, основных направлений деятельности, мероприятий и технологий управления человеческими ресурсами организации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Коллективный договор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Локальный нормативный правовой акт, предназначен­ный для регулирования ключевых социально-трудовых отношений между работником и работодателем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Правила вну­треннего трудо­вого распорядка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Локальный нормативный правовой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акт, более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деталь­но определяющий систему и процедуру </a:t>
                      </a:r>
                      <a:r>
                        <a:rPr lang="ru-RU" sz="1200" dirty="0" err="1" smtClean="0">
                          <a:effectLst/>
                          <a:latin typeface="+mj-lt"/>
                          <a:ea typeface="Times New Roman"/>
                        </a:rPr>
                        <a:t>социально­трудовых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отношений в организации в соответствии с ТК РФ (ст. 189 и 190) и иными федеральными законами (порядок приема и увольнения работников, основные права, обязанности и ответственность сторон трудового договора, режим работы, время отдыха, применяемые к работникам меры поощрения и взыскания, а также иные вопросы регулирования трудовых отношений у данного работодателя). Правила утверждает директор. При наличии в организации профсоюза учитывается его мнение по поводу принятия документа. В организациях, где персонал трудится ненормированный рабочий день, должен существовать Перечень соответствующих долж­ностей и профессий. Он оформляется в виде приложения к Правилам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Должностные инструкции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Это внутренний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организаци­онно-распорядительный документ, регламентирующий полномочия, ответственность и должностные обязанно­сти работника на занимаемой должности в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организации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Инструкция по защите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персо-</a:t>
                      </a:r>
                      <a:r>
                        <a:rPr lang="ru-RU" sz="1200" dirty="0" err="1" smtClean="0">
                          <a:effectLst/>
                          <a:latin typeface="+mj-lt"/>
                          <a:ea typeface="Times New Roman"/>
                        </a:rPr>
                        <a:t>нальных</a:t>
                      </a:r>
                      <a:r>
                        <a:rPr lang="ru-RU" sz="1200" baseline="0" dirty="0" smtClean="0">
                          <a:effectLst/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данных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В ст. 87 ТК РФ установлены требования, обязательные для выполнения при обработке персональной информа­ции о работниках, обеспечении их защиты, использова­ния, хранения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Положение об оценке пер­сонала органи­зации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Является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внутренним локальным актом, созданным в организации с целью закрепления порядка оценки количественных и каче­ственных характеристик персонала, профессиональных и личностных качеств, эффективности и результативно­сти профессиональной деятельности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966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Причины роста значения </a:t>
            </a:r>
            <a:r>
              <a:rPr lang="ru-RU" sz="3600" dirty="0"/>
              <a:t>локального нормотворчества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62500" lnSpcReduction="20000"/>
          </a:bodyPr>
          <a:lstStyle/>
          <a:p>
            <a:pPr marL="0" indent="357188">
              <a:buNone/>
              <a:tabLst>
                <a:tab pos="625475" algn="l"/>
              </a:tabLst>
            </a:pPr>
            <a:r>
              <a:rPr lang="ru-RU" dirty="0" smtClean="0"/>
              <a:t>—</a:t>
            </a:r>
            <a:r>
              <a:rPr lang="ru-RU" dirty="0"/>
              <a:t>	наблюдается закономерная тенденция децентрализации </a:t>
            </a:r>
            <a:r>
              <a:rPr lang="ru-RU" dirty="0" smtClean="0"/>
              <a:t>правового </a:t>
            </a:r>
            <a:r>
              <a:rPr lang="ru-RU" dirty="0"/>
              <a:t>регулирования;</a:t>
            </a:r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—	весь управленческий процесс должен строиться на </a:t>
            </a:r>
            <a:r>
              <a:rPr lang="ru-RU" dirty="0" smtClean="0"/>
              <a:t>юридическом </a:t>
            </a:r>
            <a:r>
              <a:rPr lang="ru-RU" dirty="0"/>
              <a:t>оформлении прав и обязанностей сторон трудовых </a:t>
            </a:r>
            <a:r>
              <a:rPr lang="ru-RU" dirty="0" smtClean="0"/>
              <a:t>отношений</a:t>
            </a:r>
            <a:r>
              <a:rPr lang="ru-RU" dirty="0"/>
              <a:t>, признании достоинства личности:</a:t>
            </a:r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—	возможное многообразие локальных нормативных актов — это правовое отражение </a:t>
            </a:r>
            <a:r>
              <a:rPr lang="ru-RU" dirty="0" err="1"/>
              <a:t>многовариантности</a:t>
            </a:r>
            <a:r>
              <a:rPr lang="ru-RU" dirty="0"/>
              <a:t> форм и методов </a:t>
            </a:r>
            <a:r>
              <a:rPr lang="ru-RU" dirty="0" smtClean="0"/>
              <a:t>современного УП;</a:t>
            </a:r>
            <a:endParaRPr lang="ru-RU" dirty="0"/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—	локальные нормы — проявление самоорганизации сторон трудового правоотношения. Разрабатывая и принимая локальные правила, работодатель и работники реализуют принцип «</a:t>
            </a:r>
            <a:r>
              <a:rPr lang="ru-RU" dirty="0" smtClean="0"/>
              <a:t>самопомощи</a:t>
            </a:r>
            <a:r>
              <a:rPr lang="ru-RU" dirty="0"/>
              <a:t>» в форме локальных стандартов;</a:t>
            </a:r>
          </a:p>
          <a:p>
            <a:pPr marL="0" indent="357188">
              <a:buNone/>
              <a:tabLst>
                <a:tab pos="625475" algn="l"/>
              </a:tabLst>
            </a:pPr>
            <a:r>
              <a:rPr lang="ru-RU" dirty="0"/>
              <a:t>—	реализация норм закона, являющихся, как правило, основой создания локальных правил, нередко, в свою очередь, поставлена в прямую зависимость от наличия локальной нормы. Так, с </a:t>
            </a:r>
            <a:r>
              <a:rPr lang="ru-RU" dirty="0" smtClean="0"/>
              <a:t>помощью </a:t>
            </a:r>
            <a:r>
              <a:rPr lang="ru-RU" dirty="0"/>
              <a:t>локальных положений могут быть произведены выплаты, связанные с работой в ночное время (ст. 154 ТК РФ), во вредных и (или) опасных и иных особых условиях труда (ст. 147 ТК РФ), при освоении новых производств (ст. 158 ТК РФ) и т. д.</a:t>
            </a:r>
          </a:p>
          <a:p>
            <a:pPr marL="0" indent="357188">
              <a:buNone/>
              <a:tabLst>
                <a:tab pos="625475" algn="l"/>
              </a:tabLst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140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213176"/>
          </a:xfrm>
        </p:spPr>
        <p:txBody>
          <a:bodyPr>
            <a:normAutofit/>
          </a:bodyPr>
          <a:lstStyle/>
          <a:p>
            <a:pPr marL="0" indent="357188">
              <a:buNone/>
              <a:tabLst>
                <a:tab pos="625475" algn="l"/>
              </a:tabLst>
            </a:pPr>
            <a:r>
              <a:rPr lang="ru-RU" dirty="0" smtClean="0"/>
              <a:t>Опишите локальные нормативные акты </a:t>
            </a:r>
            <a:r>
              <a:rPr lang="ru-RU" dirty="0"/>
              <a:t>организации </a:t>
            </a:r>
            <a:r>
              <a:rPr lang="ru-RU" dirty="0" smtClean="0"/>
              <a:t>– объекта магистерского исследования и </a:t>
            </a:r>
            <a:r>
              <a:rPr lang="ru-RU" dirty="0"/>
              <a:t>докажите их важность в регулировании трудовых отношений. </a:t>
            </a:r>
            <a:endParaRPr lang="ru-RU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8585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1340</Words>
  <Application>Microsoft Office PowerPoint</Application>
  <PresentationFormat>Экран (4:3)</PresentationFormat>
  <Paragraphs>134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Правовые основы кадровой политики организации</vt:lpstr>
      <vt:lpstr>Презентация PowerPoint</vt:lpstr>
      <vt:lpstr>1 Право как инструмент социального управления</vt:lpstr>
      <vt:lpstr>Презентация PowerPoint</vt:lpstr>
      <vt:lpstr>Элементы механизма правового регулирования</vt:lpstr>
      <vt:lpstr>2 Содержание и особенности правовых основ кадровой политики→</vt:lpstr>
      <vt:lpstr>Презентация PowerPoint</vt:lpstr>
      <vt:lpstr>Презентация PowerPoint</vt:lpstr>
      <vt:lpstr>Презентация PowerPoint</vt:lpstr>
      <vt:lpstr>Положения ТЗ, касающиеся вопросов кадровой политики и кадровой работы</vt:lpstr>
      <vt:lpstr>Презентация PowerPoint</vt:lpstr>
      <vt:lpstr>Презентация PowerPoint</vt:lpstr>
      <vt:lpstr>Значение права для кадровой работы</vt:lpstr>
      <vt:lpstr>3 Локальное нормотворчество в кадровой политике организации</vt:lpstr>
      <vt:lpstr>Локальные документы организации</vt:lpstr>
      <vt:lpstr>Причины роста значения локального нормотворчества 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ПРАВОВЫЕ ОСНОВЫ КАДРОВОЙ ПОЛИТИКИ ОРГАНИЗАЦИИ</dc:title>
  <dc:creator>Admin</dc:creator>
  <cp:lastModifiedBy>Admin</cp:lastModifiedBy>
  <cp:revision>11</cp:revision>
  <dcterms:created xsi:type="dcterms:W3CDTF">2024-02-03T10:52:24Z</dcterms:created>
  <dcterms:modified xsi:type="dcterms:W3CDTF">2025-01-07T05:35:45Z</dcterms:modified>
</cp:coreProperties>
</file>