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6ACEC-93E7-42BB-889F-2DB5FA2A2FBF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36D50-715F-476A-A9CE-D7D1A229CC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B3530-5C72-4782-95FA-EA117A35B131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ABE3-2DD6-46D2-802D-C6864AB6FED0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E4EB-FBFF-47B2-B41B-CED99F5C055A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7C1C8-4959-4BEA-B6A8-AA2FD282EC24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065D-FE58-49CE-9B36-67B0C4276CDF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6779-9090-4A8D-9079-EB91615A529A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F151-5D20-4370-A15C-57ECD7E04AC0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B4F1-4C57-4FEA-AEB4-E7B5260039CB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57EB-DAD5-4117-A97F-55B580D61D8C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84FF-3973-4A4E-9510-E690EFC12BC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597-9321-488A-8FA8-B9EA58E66E9C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07E72-84C3-4126-9389-ED7632175959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</a:t>
            </a:r>
            <a:r>
              <a:rPr lang="ru-RU" dirty="0" smtClean="0"/>
              <a:t>адровый консалтинг</a:t>
            </a:r>
            <a:br>
              <a:rPr lang="ru-RU" dirty="0" smtClean="0"/>
            </a:br>
            <a:r>
              <a:rPr lang="ru-RU" dirty="0" smtClean="0"/>
              <a:t>и кадровый аудит организации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План</a:t>
            </a:r>
          </a:p>
          <a:p>
            <a:pPr algn="l">
              <a:tabLst>
                <a:tab pos="268288" algn="l"/>
              </a:tabLst>
            </a:pPr>
            <a:r>
              <a:rPr lang="ru-RU" dirty="0"/>
              <a:t>1.	Кадровый консалтинг и кадровый аудит организации: терминология, предметная </a:t>
            </a:r>
            <a:r>
              <a:rPr lang="ru-RU" dirty="0" smtClean="0"/>
              <a:t>область.</a:t>
            </a:r>
            <a:endParaRPr lang="ru-RU" dirty="0"/>
          </a:p>
          <a:p>
            <a:pPr algn="l">
              <a:tabLst>
                <a:tab pos="268288" algn="l"/>
              </a:tabLst>
            </a:pPr>
            <a:r>
              <a:rPr lang="ru-RU" dirty="0"/>
              <a:t>2.	Направления кадрового консалтинга и кадрового аудита: методология и основные </a:t>
            </a:r>
            <a:r>
              <a:rPr lang="ru-RU" dirty="0" smtClean="0"/>
              <a:t>методы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2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 Кадровый </a:t>
            </a:r>
            <a:r>
              <a:rPr lang="ru-RU" dirty="0"/>
              <a:t>консалтинг и кадровый аудит организации: терминология, предметная область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92488"/>
          </a:xfrm>
        </p:spPr>
        <p:txBody>
          <a:bodyPr>
            <a:normAutofit fontScale="62500" lnSpcReduction="20000"/>
          </a:bodyPr>
          <a:lstStyle/>
          <a:p>
            <a:pPr marL="0" indent="447675">
              <a:buNone/>
            </a:pPr>
            <a:r>
              <a:rPr lang="ru-RU" b="1" dirty="0"/>
              <a:t>Кадровый консалтинг и кадровый аудит </a:t>
            </a:r>
            <a:r>
              <a:rPr lang="ru-RU" dirty="0"/>
              <a:t>— это виды </a:t>
            </a:r>
            <a:r>
              <a:rPr lang="ru-RU" dirty="0" smtClean="0"/>
              <a:t>интеллектуальной </a:t>
            </a:r>
            <a:r>
              <a:rPr lang="ru-RU" dirty="0"/>
              <a:t>деятельности</a:t>
            </a:r>
            <a:r>
              <a:rPr lang="ru-RU" dirty="0" smtClean="0"/>
              <a:t>, по своей сути, независимая высокопрофессиональная </a:t>
            </a:r>
            <a:r>
              <a:rPr lang="ru-RU" dirty="0"/>
              <a:t>система консультационной поддержки, экспертно-аналитической оценки, проверки и независимой экспертизы эффективности </a:t>
            </a:r>
            <a:r>
              <a:rPr lang="ru-RU" dirty="0" smtClean="0"/>
              <a:t>персонала </a:t>
            </a:r>
            <a:r>
              <a:rPr lang="ru-RU" dirty="0"/>
              <a:t>(кадров), организационно-функциональной структуры и </a:t>
            </a:r>
            <a:r>
              <a:rPr lang="ru-RU" dirty="0" smtClean="0"/>
              <a:t>деятельности </a:t>
            </a:r>
            <a:r>
              <a:rPr lang="ru-RU" dirty="0"/>
              <a:t>организации (кадровых процессов и отношений) по </a:t>
            </a:r>
            <a:r>
              <a:rPr lang="ru-RU" dirty="0" smtClean="0"/>
              <a:t>УП и </a:t>
            </a:r>
            <a:r>
              <a:rPr lang="ru-RU" dirty="0"/>
              <a:t>регулированию социально-трудовых отношений</a:t>
            </a:r>
            <a:r>
              <a:rPr lang="ru-RU" dirty="0" smtClean="0"/>
              <a:t>.</a:t>
            </a:r>
          </a:p>
          <a:p>
            <a:pPr marL="0" indent="447675">
              <a:buNone/>
            </a:pPr>
            <a:r>
              <a:rPr lang="ru-RU" dirty="0"/>
              <a:t>Первая фирма по менеджмент-консалтингу </a:t>
            </a:r>
            <a:r>
              <a:rPr lang="ru-RU" dirty="0" smtClean="0"/>
              <a:t>- </a:t>
            </a:r>
            <a:r>
              <a:rPr lang="ru-RU" b="1" dirty="0" smtClean="0"/>
              <a:t>в </a:t>
            </a:r>
            <a:r>
              <a:rPr lang="ru-RU" b="1" dirty="0"/>
              <a:t>1914 г. в Чикаго</a:t>
            </a:r>
            <a:r>
              <a:rPr lang="ru-RU" dirty="0"/>
              <a:t>. В 20—30-х гг. такие фирмы </a:t>
            </a:r>
            <a:r>
              <a:rPr lang="ru-RU" dirty="0" smtClean="0"/>
              <a:t>распространились </a:t>
            </a:r>
            <a:r>
              <a:rPr lang="ru-RU" dirty="0"/>
              <a:t>в Европе </a:t>
            </a:r>
            <a:r>
              <a:rPr lang="ru-RU" dirty="0" smtClean="0"/>
              <a:t>(Англия, Германия), </a:t>
            </a:r>
            <a:r>
              <a:rPr lang="ru-RU" dirty="0"/>
              <a:t>в 40—50-х гг. — и в других регионах мира (</a:t>
            </a:r>
            <a:r>
              <a:rPr lang="ru-RU" dirty="0" smtClean="0"/>
              <a:t>Азия, Африка, </a:t>
            </a:r>
            <a:r>
              <a:rPr lang="ru-RU" dirty="0"/>
              <a:t>Латинская Америка</a:t>
            </a:r>
            <a:r>
              <a:rPr lang="ru-RU" dirty="0" smtClean="0"/>
              <a:t>).</a:t>
            </a:r>
          </a:p>
          <a:p>
            <a:pPr marL="0" indent="447675">
              <a:buNone/>
            </a:pPr>
            <a:r>
              <a:rPr lang="ru-RU" u="sng" dirty="0" smtClean="0"/>
              <a:t>Крупнейшие </a:t>
            </a:r>
            <a:r>
              <a:rPr lang="ru-RU" u="sng" dirty="0"/>
              <a:t>компании</a:t>
            </a:r>
            <a:r>
              <a:rPr lang="ru-RU" dirty="0"/>
              <a:t>, предоставляющие аудиторские и консалтинговые услуги: </a:t>
            </a:r>
            <a:r>
              <a:rPr lang="en-US" dirty="0"/>
              <a:t>Deloitte </a:t>
            </a:r>
            <a:r>
              <a:rPr lang="en-US" dirty="0" err="1"/>
              <a:t>Touche</a:t>
            </a:r>
            <a:r>
              <a:rPr lang="en-US" dirty="0"/>
              <a:t> Tohmatsu, PricewaterhouseCoopers, Ernst &amp; Young. KPMG. </a:t>
            </a:r>
            <a:endParaRPr lang="ru-RU" dirty="0" smtClean="0"/>
          </a:p>
          <a:p>
            <a:pPr marL="0" indent="447675">
              <a:buNone/>
            </a:pPr>
            <a:r>
              <a:rPr lang="ru-RU" u="sng" dirty="0" smtClean="0"/>
              <a:t>Консультанты</a:t>
            </a:r>
            <a:r>
              <a:rPr lang="ru-RU" dirty="0" smtClean="0"/>
              <a:t>: </a:t>
            </a:r>
            <a:r>
              <a:rPr lang="ru-RU" dirty="0"/>
              <a:t>Дейл Карнеги, Брайан Трейси, Бодо </a:t>
            </a:r>
            <a:r>
              <a:rPr lang="ru-RU" dirty="0" err="1"/>
              <a:t>Шефер</a:t>
            </a:r>
            <a:r>
              <a:rPr lang="ru-RU" dirty="0"/>
              <a:t>, </a:t>
            </a:r>
            <a:r>
              <a:rPr lang="ru-RU" dirty="0" err="1"/>
              <a:t>Лотар</a:t>
            </a:r>
            <a:r>
              <a:rPr lang="ru-RU" dirty="0"/>
              <a:t> </a:t>
            </a:r>
            <a:r>
              <a:rPr lang="ru-RU" dirty="0" err="1"/>
              <a:t>Зайверт</a:t>
            </a:r>
            <a:r>
              <a:rPr lang="ru-RU" dirty="0"/>
              <a:t>, </a:t>
            </a:r>
            <a:r>
              <a:rPr lang="ru-RU" dirty="0" err="1"/>
              <a:t>Радислав</a:t>
            </a:r>
            <a:r>
              <a:rPr lang="ru-RU" dirty="0"/>
              <a:t> </a:t>
            </a:r>
            <a:r>
              <a:rPr lang="ru-RU" dirty="0" err="1"/>
              <a:t>Гандапас</a:t>
            </a:r>
            <a:r>
              <a:rPr lang="ru-RU" dirty="0"/>
              <a:t>, Аркадий Пригожин и др.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91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Причины осуществления консалтинговых услуг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необходимость разработки стратегии развития организации и обоснование ее кадрового обеспечения;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кадровые процессы не структурированы и не отвечают целям и задачам развития организации;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кадровая политика носит формальный характер, отсутствуют эффективные технологии развития персонала;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маркетинговые стратегии по привлечению сотрудников не приносят желаемого результата;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внутрикорпоративная среда не способствует формированию инновационного кадрового потенциала;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в организации наблюдается активное сопротивление </a:t>
            </a:r>
            <a:r>
              <a:rPr lang="ru-RU" dirty="0" smtClean="0"/>
              <a:t>персонала </a:t>
            </a:r>
            <a:r>
              <a:rPr lang="ru-RU" dirty="0"/>
              <a:t>преобразованиям;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функции кадровой политики не регламентированы и не </a:t>
            </a:r>
            <a:r>
              <a:rPr lang="ru-RU" dirty="0" smtClean="0"/>
              <a:t>направлены </a:t>
            </a:r>
            <a:r>
              <a:rPr lang="ru-RU" dirty="0"/>
              <a:t>на формирование необходимого количества и качества персонала;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процедуры формирования управленческого персонала </a:t>
            </a:r>
            <a:r>
              <a:rPr lang="ru-RU" dirty="0" smtClean="0"/>
              <a:t>организации </a:t>
            </a:r>
            <a:r>
              <a:rPr lang="ru-RU" dirty="0"/>
              <a:t>неэффективны, условия для развития отсутствуют;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реальное поведение управленцев не соответствует </a:t>
            </a:r>
            <a:r>
              <a:rPr lang="ru-RU" dirty="0" smtClean="0"/>
              <a:t>декларируемым </a:t>
            </a:r>
            <a:r>
              <a:rPr lang="ru-RU" dirty="0"/>
              <a:t>целям и ценностям стратегии развития организации и т. 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995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Приоритеты </a:t>
            </a:r>
            <a:r>
              <a:rPr lang="ru-RU" sz="3600" dirty="0"/>
              <a:t>интеллектуальной деятельности в HR-сфере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выявление «проблемного поля» организации в кадровой сфере;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определение соответствия кадрового потенциала </a:t>
            </a:r>
            <a:r>
              <a:rPr lang="ru-RU" dirty="0" smtClean="0"/>
              <a:t>организации </a:t>
            </a:r>
            <a:r>
              <a:rPr lang="ru-RU" dirty="0"/>
              <a:t>ее целям и стратегии развития;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совершенствование кадрового планирования и решение </a:t>
            </a:r>
            <a:r>
              <a:rPr lang="ru-RU" dirty="0" smtClean="0"/>
              <a:t>вопросов </a:t>
            </a:r>
            <a:r>
              <a:rPr lang="ru-RU" dirty="0"/>
              <a:t>обеспечения востребованности профессионализма;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анализ мотивационной политики и стимулирования </a:t>
            </a:r>
            <a:r>
              <a:rPr lang="ru-RU" dirty="0" smtClean="0"/>
              <a:t>персонала </a:t>
            </a:r>
            <a:r>
              <a:rPr lang="ru-RU" dirty="0"/>
              <a:t>для достижения стратегических целей развития организации;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анализ соответствия кадрового делопроизводства и </a:t>
            </a:r>
            <a:r>
              <a:rPr lang="ru-RU" dirty="0" smtClean="0"/>
              <a:t>локального </a:t>
            </a:r>
            <a:r>
              <a:rPr lang="ru-RU" dirty="0"/>
              <a:t>нормотворчества организации требованиям законодательства: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переформатирование социального пакета, повышение </a:t>
            </a:r>
            <a:r>
              <a:rPr lang="ru-RU" dirty="0" smtClean="0"/>
              <a:t>рейтинга </a:t>
            </a:r>
            <a:r>
              <a:rPr lang="ru-RU" dirty="0"/>
              <a:t>организации как работодателя;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анализ количественных и качественных характеристик </a:t>
            </a:r>
            <a:r>
              <a:rPr lang="ru-RU" dirty="0" smtClean="0"/>
              <a:t>персонала </a:t>
            </a:r>
            <a:r>
              <a:rPr lang="ru-RU" dirty="0"/>
              <a:t>и разработка программы/модели развития персонала (</a:t>
            </a:r>
            <a:r>
              <a:rPr lang="ru-RU" dirty="0" smtClean="0"/>
              <a:t>кадров</a:t>
            </a:r>
            <a:r>
              <a:rPr lang="ru-RU" dirty="0"/>
              <a:t>);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выявление причин возникающих в организации социальных рисков и разработка программы снижения их негативного </a:t>
            </a:r>
            <a:r>
              <a:rPr lang="ru-RU" dirty="0" smtClean="0"/>
              <a:t>воздействия</a:t>
            </a:r>
            <a:r>
              <a:rPr lang="ru-RU" dirty="0"/>
              <a:t>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формирование соответствующей стратегии развития </a:t>
            </a:r>
            <a:r>
              <a:rPr lang="ru-RU" dirty="0" smtClean="0"/>
              <a:t>организации </a:t>
            </a:r>
            <a:r>
              <a:rPr lang="ru-RU" dirty="0"/>
              <a:t>организационной культуры, соответствующего социально-психологического климата и 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83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Основные понятия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55000" lnSpcReduction="20000"/>
          </a:bodyPr>
          <a:lstStyle/>
          <a:p>
            <a:pPr marL="0" indent="358775">
              <a:buNone/>
            </a:pPr>
            <a:r>
              <a:rPr lang="ru-RU" b="1" dirty="0" smtClean="0"/>
              <a:t>Консалтинг</a:t>
            </a:r>
            <a:r>
              <a:rPr lang="ru-RU" dirty="0" smtClean="0"/>
              <a:t> (</a:t>
            </a:r>
            <a:r>
              <a:rPr lang="ru-RU" dirty="0" err="1" smtClean="0"/>
              <a:t>англ</a:t>
            </a:r>
            <a:r>
              <a:rPr lang="ru-RU" dirty="0" smtClean="0"/>
              <a:t>, </a:t>
            </a:r>
            <a:r>
              <a:rPr lang="ru-RU" dirty="0" err="1" smtClean="0"/>
              <a:t>consulting</a:t>
            </a:r>
            <a:r>
              <a:rPr lang="ru-RU" dirty="0" smtClean="0"/>
              <a:t> — консультирование) — вид профессиональных интеллектуальных услуг, который связан с решением сложных проблем организации и вопросов организационного развития.</a:t>
            </a:r>
          </a:p>
          <a:p>
            <a:pPr marL="0" indent="358775">
              <a:buNone/>
            </a:pPr>
            <a:r>
              <a:rPr lang="ru-RU" b="1" dirty="0" smtClean="0"/>
              <a:t>Кадровый </a:t>
            </a:r>
            <a:r>
              <a:rPr lang="ru-RU" b="1" dirty="0"/>
              <a:t>консалтинг </a:t>
            </a:r>
            <a:r>
              <a:rPr lang="ru-RU" dirty="0" smtClean="0"/>
              <a:t>(HR-консалтинг</a:t>
            </a:r>
            <a:r>
              <a:rPr lang="ru-RU" dirty="0"/>
              <a:t>) — вид профессиональной деятельности, включающий комплекс действий и мероприятий, направленный на анализ профессионального </a:t>
            </a:r>
            <a:r>
              <a:rPr lang="ru-RU" dirty="0" smtClean="0"/>
              <a:t>потенциала </a:t>
            </a:r>
            <a:r>
              <a:rPr lang="ru-RU" dirty="0"/>
              <a:t>организации, диагностику кадрового документооборота, оценку соответствия профессиональных и личностных </a:t>
            </a:r>
            <a:r>
              <a:rPr lang="ru-RU" dirty="0" smtClean="0"/>
              <a:t>компетенций </a:t>
            </a:r>
            <a:r>
              <a:rPr lang="ru-RU" dirty="0"/>
              <a:t>выполняемым сотрудниками обязанностям, выявление уровня лояльности сотрудников к организации и т. д., т. е. комплексную оценку человеческих ресурсов и системы работы с ними на предмет их соответствия целям и стратегии развития организации. </a:t>
            </a:r>
            <a:endParaRPr lang="ru-RU" dirty="0" smtClean="0"/>
          </a:p>
          <a:p>
            <a:pPr marL="0" indent="358775">
              <a:buNone/>
            </a:pPr>
            <a:r>
              <a:rPr lang="ru-RU" b="1" dirty="0" smtClean="0"/>
              <a:t>Кадровый </a:t>
            </a:r>
            <a:r>
              <a:rPr lang="ru-RU" b="1" dirty="0"/>
              <a:t>аудит </a:t>
            </a:r>
            <a:r>
              <a:rPr lang="ru-RU" dirty="0"/>
              <a:t>является структурным компонентом профессионального HR-консалтинга, имеет свои специфические методы и инструменты предоставления клиенту (заказчику) аудиторских услуг.</a:t>
            </a:r>
          </a:p>
          <a:p>
            <a:pPr marL="0" indent="358775">
              <a:buNone/>
            </a:pPr>
            <a:r>
              <a:rPr lang="ru-RU" b="1" dirty="0" smtClean="0"/>
              <a:t>Консультант</a:t>
            </a:r>
            <a:r>
              <a:rPr lang="ru-RU" dirty="0" smtClean="0"/>
              <a:t> </a:t>
            </a:r>
            <a:r>
              <a:rPr lang="ru-RU" dirty="0"/>
              <a:t>— это физическое или юридическое лицо, </a:t>
            </a:r>
            <a:r>
              <a:rPr lang="ru-RU" dirty="0" smtClean="0"/>
              <a:t>оказывающее </a:t>
            </a:r>
            <a:r>
              <a:rPr lang="ru-RU" dirty="0"/>
              <a:t>консультационные услуги, как правило, на коммерческой основе. Это специалист в конкретной области, который обладает знаниями, аналитическими и диагностическими навыками, </a:t>
            </a:r>
            <a:r>
              <a:rPr lang="ru-RU" dirty="0" smtClean="0"/>
              <a:t>способностью </a:t>
            </a:r>
            <a:r>
              <a:rPr lang="ru-RU" dirty="0"/>
              <a:t>творчески применять их при решении проблем клиента, соблюдающий этические нормы и стандарты процессии.</a:t>
            </a:r>
          </a:p>
          <a:p>
            <a:pPr marL="0" indent="358775">
              <a:buNone/>
            </a:pPr>
            <a:r>
              <a:rPr lang="ru-RU" b="1" dirty="0"/>
              <a:t>Клиент</a:t>
            </a:r>
            <a:r>
              <a:rPr lang="ru-RU" dirty="0"/>
              <a:t> — любое физическое или юридическое лицо, </a:t>
            </a:r>
            <a:r>
              <a:rPr lang="ru-RU" dirty="0" smtClean="0"/>
              <a:t>обратившееся </a:t>
            </a:r>
            <a:r>
              <a:rPr lang="ru-RU" dirty="0"/>
              <a:t>за разрешением проблемы к консультанту, предоставившее ему минимально необходимую информацию о сути проблемы и </a:t>
            </a:r>
            <a:r>
              <a:rPr lang="ru-RU" dirty="0" smtClean="0"/>
              <a:t>заключившее </a:t>
            </a:r>
            <a:r>
              <a:rPr lang="ru-RU" dirty="0"/>
              <a:t>договор на оказание консультационных услуг.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030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338"/>
            <a:ext cx="2458616" cy="666366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Диагностика</a:t>
            </a:r>
            <a:r>
              <a:rPr lang="ru-RU" dirty="0" smtClean="0"/>
              <a:t> -комплекс </a:t>
            </a:r>
            <a:r>
              <a:rPr lang="ru-RU" dirty="0"/>
              <a:t>способов, методов и </a:t>
            </a:r>
            <a:r>
              <a:rPr lang="ru-RU" dirty="0" smtClean="0"/>
              <a:t>приемов </a:t>
            </a:r>
            <a:r>
              <a:rPr lang="ru-RU" dirty="0"/>
              <a:t>изучения персонала организации, позволяющий в короткие сроки и с минимумом затрат получить четкое представление о ресурсах, </a:t>
            </a:r>
            <a:r>
              <a:rPr lang="ru-RU" dirty="0" smtClean="0"/>
              <a:t>проблемах </a:t>
            </a:r>
            <a:r>
              <a:rPr lang="ru-RU" dirty="0"/>
              <a:t>и возможностях инициировать позитивные организационные </a:t>
            </a:r>
            <a:r>
              <a:rPr lang="ru-RU" dirty="0" smtClean="0"/>
              <a:t>изменения </a:t>
            </a:r>
            <a:r>
              <a:rPr lang="ru-RU" dirty="0"/>
              <a:t>и мобилизовать силы для их проведения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r">
              <a:buNone/>
            </a:pPr>
            <a:r>
              <a:rPr lang="ru-RU" sz="3800" dirty="0" smtClean="0"/>
              <a:t>Алгоритм </a:t>
            </a:r>
            <a:r>
              <a:rPr lang="ru-RU" sz="3800" dirty="0"/>
              <a:t>анализа при разработке стратегии развития </a:t>
            </a:r>
            <a:r>
              <a:rPr lang="ru-RU" sz="3800" dirty="0" smtClean="0"/>
              <a:t>персонала</a:t>
            </a:r>
            <a:endParaRPr lang="ru-RU" sz="38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1256"/>
            <a:ext cx="5294047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338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Различия </a:t>
            </a:r>
            <a:r>
              <a:rPr lang="ru-RU" sz="3600" dirty="0"/>
              <a:t>между аудитом и консалтингом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58775">
              <a:buNone/>
            </a:pPr>
            <a:r>
              <a:rPr lang="ru-RU" b="1" dirty="0" smtClean="0"/>
              <a:t>Аудит</a:t>
            </a:r>
            <a:r>
              <a:rPr lang="ru-RU" dirty="0" smtClean="0"/>
              <a:t> </a:t>
            </a:r>
            <a:r>
              <a:rPr lang="ru-RU" dirty="0"/>
              <a:t>— это в большей степени взаимосвязанная система целостной контрольной деятельности в </a:t>
            </a:r>
            <a:r>
              <a:rPr lang="ru-RU" dirty="0" smtClean="0"/>
              <a:t>организации. </a:t>
            </a:r>
          </a:p>
          <a:p>
            <a:pPr marL="0" indent="358775">
              <a:buNone/>
            </a:pPr>
            <a:r>
              <a:rPr lang="ru-RU" b="1" dirty="0" smtClean="0"/>
              <a:t>Консалтинг</a:t>
            </a:r>
            <a:r>
              <a:rPr lang="ru-RU" dirty="0" smtClean="0"/>
              <a:t> </a:t>
            </a:r>
            <a:r>
              <a:rPr lang="ru-RU" dirty="0"/>
              <a:t>— это профессиональная услуга по преодолению негативных </a:t>
            </a:r>
            <a:r>
              <a:rPr lang="ru-RU" dirty="0" smtClean="0"/>
              <a:t>процессов </a:t>
            </a:r>
            <a:r>
              <a:rPr lang="ru-RU" dirty="0"/>
              <a:t>в кадровой составляющей деятельности организации, оценка ситуации и представление результатов по оптимизации кадровых процессов и кадровых отношений с целью наиболее эффективного использования человеческих ресурсов организации для достижения тактических и стратегических целей развития. </a:t>
            </a:r>
            <a:endParaRPr lang="ru-RU" dirty="0" smtClean="0"/>
          </a:p>
          <a:p>
            <a:pPr marL="0" indent="358775">
              <a:buNone/>
            </a:pPr>
            <a:r>
              <a:rPr lang="ru-RU" dirty="0" smtClean="0"/>
              <a:t>Консалтинг охватывает </a:t>
            </a:r>
            <a:r>
              <a:rPr lang="ru-RU" dirty="0"/>
              <a:t>более широкий спектр вопросов и направлений деятельности.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409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 Направления </a:t>
            </a:r>
            <a:r>
              <a:rPr lang="ru-RU" dirty="0"/>
              <a:t>кадрового </a:t>
            </a:r>
            <a:r>
              <a:rPr lang="ru-RU" dirty="0" smtClean="0"/>
              <a:t>консалтинга и </a:t>
            </a:r>
            <a:r>
              <a:rPr lang="ru-RU" dirty="0"/>
              <a:t>кадрового аудита: методология и основные </a:t>
            </a:r>
            <a:r>
              <a:rPr lang="ru-RU" dirty="0" smtClean="0"/>
              <a:t>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85000" lnSpcReduction="20000"/>
          </a:bodyPr>
          <a:lstStyle/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Кадровый консалтинг, как правило, включает аналитическую, программирующую и мониторинговую стадии</a:t>
            </a:r>
            <a:r>
              <a:rPr lang="ru-RU" dirty="0" smtClean="0"/>
              <a:t>.</a:t>
            </a:r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 smtClean="0"/>
              <a:t>Основные этапы кадрового аудита: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оценка соответствия кадрового потенциала организации ее целям и стратегии развития;</a:t>
            </a:r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диагностика причин возникновения проблем;</a:t>
            </a:r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выработка рекомендаций для руководителей и кадровой службы.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31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Направления </a:t>
            </a:r>
            <a:r>
              <a:rPr lang="ru-RU" sz="3600" dirty="0"/>
              <a:t>кадрового консалтинга и </a:t>
            </a:r>
            <a:r>
              <a:rPr lang="ru-RU" sz="3600" dirty="0" smtClean="0"/>
              <a:t>кадрового аудита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69875" indent="-269875">
              <a:buNone/>
            </a:pPr>
            <a:r>
              <a:rPr lang="ru-RU" dirty="0" smtClean="0"/>
              <a:t>•</a:t>
            </a:r>
            <a:r>
              <a:rPr lang="ru-RU" dirty="0"/>
              <a:t>	анализ кадрового потенциала; кадровое планирование;</a:t>
            </a:r>
          </a:p>
          <a:p>
            <a:pPr marL="269875" indent="-269875">
              <a:buNone/>
            </a:pPr>
            <a:r>
              <a:rPr lang="ru-RU" dirty="0"/>
              <a:t>•	поиск, отбор, оформление, </a:t>
            </a:r>
            <a:r>
              <a:rPr lang="ru-RU" dirty="0" smtClean="0"/>
              <a:t>адаптация, </a:t>
            </a:r>
            <a:r>
              <a:rPr lang="ru-RU" dirty="0"/>
              <a:t>наставничество новых сотрудников;</a:t>
            </a:r>
          </a:p>
          <a:p>
            <a:pPr marL="269875" indent="-269875">
              <a:buNone/>
            </a:pPr>
            <a:r>
              <a:rPr lang="ru-RU" dirty="0"/>
              <a:t>•	анализ функций и функционального разделения труда в </a:t>
            </a:r>
            <a:r>
              <a:rPr lang="ru-RU" dirty="0" smtClean="0"/>
              <a:t>системе </a:t>
            </a:r>
            <a:r>
              <a:rPr lang="ru-RU" dirty="0"/>
              <a:t>управления человеческими ресурсами;</a:t>
            </a:r>
          </a:p>
          <a:p>
            <a:pPr marL="269875" indent="-269875">
              <a:buNone/>
            </a:pPr>
            <a:r>
              <a:rPr lang="ru-RU" dirty="0"/>
              <a:t>•	анализ организационной структуры системы управления </a:t>
            </a:r>
            <a:r>
              <a:rPr lang="ru-RU" dirty="0" smtClean="0"/>
              <a:t>персоналом</a:t>
            </a:r>
            <a:r>
              <a:rPr lang="ru-RU" dirty="0"/>
              <a:t>;</a:t>
            </a:r>
          </a:p>
          <a:p>
            <a:pPr marL="269875" indent="-269875">
              <a:buNone/>
            </a:pPr>
            <a:r>
              <a:rPr lang="ru-RU" dirty="0"/>
              <a:t>•	анализ эффективности применения кадровых технологий и управления персоналом организации в целом;</a:t>
            </a:r>
          </a:p>
          <a:p>
            <a:pPr marL="269875" indent="-269875">
              <a:buNone/>
            </a:pPr>
            <a:r>
              <a:rPr lang="ru-RU" dirty="0"/>
              <a:t>•	</a:t>
            </a:r>
            <a:r>
              <a:rPr lang="ru-RU" dirty="0" smtClean="0"/>
              <a:t>разработка </a:t>
            </a:r>
            <a:r>
              <a:rPr lang="ru-RU" dirty="0"/>
              <a:t>индивидуальных программ развития и ротации (кадровый резерв);</a:t>
            </a:r>
          </a:p>
          <a:p>
            <a:pPr marL="269875" indent="-269875">
              <a:buNone/>
            </a:pPr>
            <a:r>
              <a:rPr lang="ru-RU" dirty="0"/>
              <a:t>•	</a:t>
            </a:r>
            <a:r>
              <a:rPr lang="ru-RU" dirty="0" smtClean="0"/>
              <a:t>диагностика </a:t>
            </a:r>
            <a:r>
              <a:rPr lang="ru-RU" dirty="0"/>
              <a:t>и </a:t>
            </a:r>
            <a:r>
              <a:rPr lang="ru-RU" dirty="0" smtClean="0"/>
              <a:t>коррекция </a:t>
            </a:r>
            <a:r>
              <a:rPr lang="ru-RU" dirty="0"/>
              <a:t>социально-психологического </a:t>
            </a:r>
            <a:r>
              <a:rPr lang="ru-RU" dirty="0" smtClean="0"/>
              <a:t>климата </a:t>
            </a:r>
            <a:r>
              <a:rPr lang="ru-RU" dirty="0"/>
              <a:t>и 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567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Задачи кадрового консалтинга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268288" indent="-268288">
              <a:buNone/>
            </a:pPr>
            <a:r>
              <a:rPr lang="ru-RU" dirty="0" smtClean="0"/>
              <a:t>•</a:t>
            </a:r>
            <a:r>
              <a:rPr lang="ru-RU" dirty="0"/>
              <a:t>	проводить диагностику системы управления кадровыми </a:t>
            </a:r>
            <a:r>
              <a:rPr lang="ru-RU" dirty="0" smtClean="0"/>
              <a:t>ресурсами </a:t>
            </a:r>
            <a:r>
              <a:rPr lang="ru-RU" dirty="0"/>
              <a:t>с целью выявления проблемных областей и разработки </a:t>
            </a:r>
            <a:r>
              <a:rPr lang="ru-RU" dirty="0" smtClean="0"/>
              <a:t>пред-</a:t>
            </a:r>
            <a:r>
              <a:rPr lang="ru-RU" dirty="0" err="1" smtClean="0"/>
              <a:t>ожений</a:t>
            </a:r>
            <a:r>
              <a:rPr lang="ru-RU" dirty="0" smtClean="0"/>
              <a:t> </a:t>
            </a:r>
            <a:r>
              <a:rPr lang="ru-RU" dirty="0"/>
              <a:t>по ее совершенствованию;</a:t>
            </a:r>
          </a:p>
          <a:p>
            <a:pPr marL="268288" indent="-268288">
              <a:buNone/>
            </a:pPr>
            <a:r>
              <a:rPr lang="ru-RU" dirty="0"/>
              <a:t>•	разрабатывать предложения по оптимизации </a:t>
            </a:r>
            <a:r>
              <a:rPr lang="ru-RU" dirty="0" smtClean="0"/>
              <a:t>организационной </a:t>
            </a:r>
            <a:r>
              <a:rPr lang="ru-RU" dirty="0"/>
              <a:t>структуры и штатной численности;</a:t>
            </a:r>
          </a:p>
          <a:p>
            <a:pPr marL="268288" indent="-268288">
              <a:buNone/>
            </a:pPr>
            <a:r>
              <a:rPr lang="ru-RU" dirty="0"/>
              <a:t>•	сформировывать систему критериев оценки деятельности </a:t>
            </a:r>
            <a:r>
              <a:rPr lang="ru-RU" dirty="0" smtClean="0"/>
              <a:t>работников </a:t>
            </a:r>
            <a:r>
              <a:rPr lang="ru-RU" dirty="0"/>
              <a:t>для внедрения системы стимулирующих выплат;</a:t>
            </a:r>
          </a:p>
          <a:p>
            <a:pPr marL="268288" indent="-268288">
              <a:buNone/>
            </a:pPr>
            <a:r>
              <a:rPr lang="ru-RU" dirty="0"/>
              <a:t>•	проводить независимую оценку профессиональных знаний </a:t>
            </a:r>
            <a:r>
              <a:rPr lang="ru-RU" dirty="0" smtClean="0"/>
              <a:t>работников </a:t>
            </a:r>
            <a:r>
              <a:rPr lang="ru-RU" dirty="0"/>
              <a:t>с разработкой тестовых материалов и предоставлением компьютерных технологий и программного обеспечения для про-ведения тестирования;</a:t>
            </a:r>
          </a:p>
          <a:p>
            <a:pPr marL="268288" indent="-268288">
              <a:buNone/>
            </a:pPr>
            <a:r>
              <a:rPr lang="ru-RU" dirty="0"/>
              <a:t>•	организовывать мероприятия по повышению квалификации;</a:t>
            </a:r>
          </a:p>
          <a:p>
            <a:pPr marL="268288" indent="-268288">
              <a:buNone/>
            </a:pPr>
            <a:r>
              <a:rPr lang="ru-RU" dirty="0"/>
              <a:t>•	разрабатывать проекты коллективных договоров, правил внутреннего трудового распорядка, положений об оплате труда и материальном стимулировании, порядка проведения </a:t>
            </a:r>
            <a:r>
              <a:rPr lang="ru-RU" dirty="0" smtClean="0"/>
              <a:t>аттестации </a:t>
            </a:r>
            <a:r>
              <a:rPr lang="ru-RU" dirty="0"/>
              <a:t>работников, должностных и рабочих инструкций, положений о структурных подразделениях и т. д.;</a:t>
            </a:r>
          </a:p>
          <a:p>
            <a:pPr marL="268288" indent="-268288">
              <a:buNone/>
            </a:pPr>
            <a:r>
              <a:rPr lang="ru-RU" dirty="0"/>
              <a:t>•	разрабатывать проекты типовых трудовых договоров и </a:t>
            </a:r>
            <a:r>
              <a:rPr lang="ru-RU" dirty="0" smtClean="0"/>
              <a:t>эффективных </a:t>
            </a:r>
            <a:r>
              <a:rPr lang="ru-RU" dirty="0"/>
              <a:t>трудовых контрактов и 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15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Объекты консультационной </a:t>
            </a:r>
            <a:r>
              <a:rPr lang="ru-RU" sz="3600" dirty="0"/>
              <a:t>деятельности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47500" lnSpcReduction="20000"/>
          </a:bodyPr>
          <a:lstStyle/>
          <a:p>
            <a:pPr marL="269875" indent="-269875">
              <a:buNone/>
            </a:pPr>
            <a:r>
              <a:rPr lang="ru-RU" dirty="0" smtClean="0"/>
              <a:t>•</a:t>
            </a:r>
            <a:r>
              <a:rPr lang="ru-RU" dirty="0"/>
              <a:t>	</a:t>
            </a:r>
            <a:r>
              <a:rPr lang="ru-RU" b="1" dirty="0"/>
              <a:t>анализ официальных </a:t>
            </a:r>
            <a:r>
              <a:rPr lang="ru-RU" b="1" dirty="0" smtClean="0"/>
              <a:t>документов</a:t>
            </a:r>
            <a:r>
              <a:rPr lang="ru-RU" dirty="0" smtClean="0"/>
              <a:t>;</a:t>
            </a:r>
            <a:endParaRPr lang="ru-RU" dirty="0"/>
          </a:p>
          <a:p>
            <a:pPr marL="269875" indent="-269875">
              <a:buNone/>
            </a:pPr>
            <a:r>
              <a:rPr lang="ru-RU" dirty="0"/>
              <a:t>•	</a:t>
            </a:r>
            <a:r>
              <a:rPr lang="ru-RU" b="1" dirty="0"/>
              <a:t>изучение мотивационной политики организации, системы </a:t>
            </a:r>
            <a:r>
              <a:rPr lang="ru-RU" b="1" dirty="0" smtClean="0"/>
              <a:t>материального </a:t>
            </a:r>
            <a:r>
              <a:rPr lang="ru-RU" b="1" dirty="0"/>
              <a:t>и нематериального стимулирования, системы </a:t>
            </a:r>
            <a:r>
              <a:rPr lang="ru-RU" b="1" dirty="0" smtClean="0"/>
              <a:t>вознаграждений</a:t>
            </a:r>
            <a:r>
              <a:rPr lang="ru-RU" b="1" dirty="0"/>
              <a:t>; формирование моделей индивидуальной и групповой </a:t>
            </a:r>
            <a:r>
              <a:rPr lang="ru-RU" b="1" dirty="0" smtClean="0"/>
              <a:t>мотивации</a:t>
            </a:r>
            <a:r>
              <a:rPr lang="ru-RU" dirty="0" smtClean="0"/>
              <a:t> (уровень </a:t>
            </a:r>
            <a:r>
              <a:rPr lang="ru-RU" dirty="0"/>
              <a:t>заработанной платы и предоставляемый организацией работникам социальный пакет условиям рынка труда, </a:t>
            </a:r>
            <a:r>
              <a:rPr lang="ru-RU" dirty="0" smtClean="0"/>
              <a:t>уровень </a:t>
            </a:r>
            <a:r>
              <a:rPr lang="ru-RU" dirty="0"/>
              <a:t>удовлетворенности </a:t>
            </a:r>
            <a:r>
              <a:rPr lang="ru-RU" dirty="0" smtClean="0"/>
              <a:t>трудом</a:t>
            </a:r>
            <a:r>
              <a:rPr lang="ru-RU" dirty="0"/>
              <a:t>, адекватный профессиональным и личностным затратам, и т. д</a:t>
            </a:r>
            <a:r>
              <a:rPr lang="ru-RU" dirty="0" smtClean="0"/>
              <a:t>.);</a:t>
            </a:r>
            <a:endParaRPr lang="ru-RU" dirty="0"/>
          </a:p>
          <a:p>
            <a:pPr marL="269875" indent="-269875">
              <a:buNone/>
            </a:pPr>
            <a:r>
              <a:rPr lang="ru-RU" dirty="0"/>
              <a:t>•	</a:t>
            </a:r>
            <a:r>
              <a:rPr lang="ru-RU" b="1" dirty="0"/>
              <a:t>изучение кадровой политики организации, </a:t>
            </a:r>
            <a:r>
              <a:rPr lang="ru-RU" b="1" dirty="0" smtClean="0"/>
              <a:t>направлений, программ </a:t>
            </a:r>
            <a:r>
              <a:rPr lang="ru-RU" b="1" dirty="0"/>
              <a:t>и планов по ее </a:t>
            </a:r>
            <a:r>
              <a:rPr lang="ru-RU" b="1" dirty="0" smtClean="0"/>
              <a:t>реализации </a:t>
            </a:r>
            <a:r>
              <a:rPr lang="ru-RU" dirty="0" smtClean="0"/>
              <a:t>(достижение программ </a:t>
            </a:r>
            <a:r>
              <a:rPr lang="ru-RU" dirty="0"/>
              <a:t>заявленных </a:t>
            </a:r>
            <a:r>
              <a:rPr lang="ru-RU" dirty="0" smtClean="0"/>
              <a:t>целей; сокращение числа </a:t>
            </a:r>
            <a:r>
              <a:rPr lang="ru-RU" dirty="0"/>
              <a:t>конфликтных ситуаций благодаря обучению, премированию, социальным </a:t>
            </a:r>
            <a:r>
              <a:rPr lang="ru-RU" dirty="0" smtClean="0"/>
              <a:t>программам; текучесть </a:t>
            </a:r>
            <a:r>
              <a:rPr lang="ru-RU" dirty="0"/>
              <a:t>кадров и абсентеизм </a:t>
            </a:r>
            <a:r>
              <a:rPr lang="ru-RU" dirty="0" smtClean="0"/>
              <a:t>работников; оценка </a:t>
            </a:r>
            <a:r>
              <a:rPr lang="ru-RU" dirty="0"/>
              <a:t>текущего состояния кадровой </a:t>
            </a:r>
            <a:r>
              <a:rPr lang="ru-RU" dirty="0" smtClean="0"/>
              <a:t>политики</a:t>
            </a:r>
            <a:r>
              <a:rPr lang="ru-RU" dirty="0"/>
              <a:t>, степени ее согласованности с </a:t>
            </a:r>
            <a:r>
              <a:rPr lang="ru-RU" dirty="0" smtClean="0"/>
              <a:t>целями, политиками, </a:t>
            </a:r>
            <a:r>
              <a:rPr lang="ru-RU" dirty="0"/>
              <a:t>стратегией </a:t>
            </a:r>
            <a:r>
              <a:rPr lang="ru-RU" dirty="0" smtClean="0"/>
              <a:t>развития организации;</a:t>
            </a:r>
            <a:endParaRPr lang="ru-RU" dirty="0"/>
          </a:p>
          <a:p>
            <a:pPr marL="269875" indent="-269875">
              <a:buNone/>
            </a:pPr>
            <a:r>
              <a:rPr lang="ru-RU" dirty="0"/>
              <a:t>•	</a:t>
            </a:r>
            <a:r>
              <a:rPr lang="ru-RU" b="1" dirty="0"/>
              <a:t>формирование и использование кадрового </a:t>
            </a:r>
            <a:r>
              <a:rPr lang="ru-RU" b="1" dirty="0" smtClean="0"/>
              <a:t>потенциала </a:t>
            </a:r>
            <a:r>
              <a:rPr lang="ru-RU" dirty="0" smtClean="0"/>
              <a:t>(укомплектованность </a:t>
            </a:r>
            <a:r>
              <a:rPr lang="ru-RU" dirty="0"/>
              <a:t>кадрового состава в целом и по </a:t>
            </a:r>
            <a:r>
              <a:rPr lang="ru-RU" dirty="0" smtClean="0"/>
              <a:t>уровням управления; оценка </a:t>
            </a:r>
            <a:r>
              <a:rPr lang="ru-RU" dirty="0"/>
              <a:t>личностного и профессионально-квалификационного уровня </a:t>
            </a:r>
            <a:r>
              <a:rPr lang="ru-RU" dirty="0" smtClean="0"/>
              <a:t>персонала, списочного состава работников, </a:t>
            </a:r>
            <a:r>
              <a:rPr lang="ru-RU" dirty="0"/>
              <a:t>использование рабочего </a:t>
            </a:r>
            <a:r>
              <a:rPr lang="ru-RU" dirty="0" smtClean="0"/>
              <a:t>времени);</a:t>
            </a:r>
            <a:endParaRPr lang="ru-RU" dirty="0"/>
          </a:p>
          <a:p>
            <a:pPr marL="269875" indent="-269875">
              <a:buNone/>
            </a:pPr>
            <a:r>
              <a:rPr lang="ru-RU" dirty="0"/>
              <a:t>•	</a:t>
            </a:r>
            <a:r>
              <a:rPr lang="ru-RU" b="1" dirty="0"/>
              <a:t>соотношение с внешней </a:t>
            </a:r>
            <a:r>
              <a:rPr lang="ru-RU" b="1" dirty="0" smtClean="0"/>
              <a:t>информацией </a:t>
            </a:r>
            <a:r>
              <a:rPr lang="ru-RU" dirty="0" smtClean="0"/>
              <a:t>(Росстата </a:t>
            </a:r>
            <a:r>
              <a:rPr lang="ru-RU" dirty="0"/>
              <a:t>и Министерства труда и социальной </a:t>
            </a:r>
            <a:r>
              <a:rPr lang="ru-RU" dirty="0" smtClean="0"/>
              <a:t>защиты </a:t>
            </a:r>
            <a:r>
              <a:rPr lang="ru-RU" dirty="0"/>
              <a:t>Российской </a:t>
            </a:r>
            <a:r>
              <a:rPr lang="ru-RU" dirty="0" smtClean="0"/>
              <a:t>Федерации: среднемесячная заработная плата, среднее число замещенных </a:t>
            </a:r>
            <a:r>
              <a:rPr lang="ru-RU" dirty="0"/>
              <a:t>рабочих и вакантных мест, </a:t>
            </a:r>
            <a:r>
              <a:rPr lang="ru-RU" dirty="0" smtClean="0"/>
              <a:t>движение </a:t>
            </a:r>
            <a:r>
              <a:rPr lang="ru-RU" dirty="0"/>
              <a:t>кадров, </a:t>
            </a:r>
            <a:r>
              <a:rPr lang="ru-RU" dirty="0" smtClean="0"/>
              <a:t>прогнозы </a:t>
            </a:r>
            <a:r>
              <a:rPr lang="ru-RU" dirty="0"/>
              <a:t>по высвобождению персонала, </a:t>
            </a:r>
            <a:r>
              <a:rPr lang="ru-RU" dirty="0" smtClean="0"/>
              <a:t>условия </a:t>
            </a:r>
            <a:r>
              <a:rPr lang="ru-RU" dirty="0"/>
              <a:t>труда работающих, </a:t>
            </a:r>
            <a:r>
              <a:rPr lang="ru-RU" dirty="0" smtClean="0"/>
              <a:t>уровень </a:t>
            </a:r>
            <a:r>
              <a:rPr lang="ru-RU" dirty="0"/>
              <a:t>и </a:t>
            </a:r>
            <a:r>
              <a:rPr lang="ru-RU" dirty="0" smtClean="0"/>
              <a:t>динамика </a:t>
            </a:r>
            <a:r>
              <a:rPr lang="ru-RU" dirty="0"/>
              <a:t>производительности труда и т. д</a:t>
            </a:r>
            <a:r>
              <a:rPr lang="ru-RU" dirty="0" smtClean="0"/>
              <a:t>.);</a:t>
            </a:r>
            <a:endParaRPr lang="ru-RU" dirty="0"/>
          </a:p>
          <a:p>
            <a:pPr marL="269875" indent="-269875">
              <a:buNone/>
            </a:pPr>
            <a:r>
              <a:rPr lang="ru-RU" dirty="0"/>
              <a:t>•	</a:t>
            </a:r>
            <a:r>
              <a:rPr lang="ru-RU" b="1" dirty="0"/>
              <a:t>оценка стиля руководства и эффективности групповой </a:t>
            </a:r>
            <a:r>
              <a:rPr lang="ru-RU" b="1" dirty="0" smtClean="0"/>
              <a:t>динамики</a:t>
            </a:r>
            <a:r>
              <a:rPr lang="ru-RU" b="1" dirty="0"/>
              <a:t>, выявления лидерства в коллективе;</a:t>
            </a:r>
          </a:p>
          <a:p>
            <a:pPr marL="269875" indent="-269875">
              <a:buNone/>
            </a:pPr>
            <a:r>
              <a:rPr lang="ru-RU" b="1" dirty="0"/>
              <a:t>•	анализ системы оценки эффективности и результативности трудовой деятельности, профессиональных качеств сотрудников и взаимосвязи результатов с системой вознаграждений;</a:t>
            </a:r>
          </a:p>
          <a:p>
            <a:pPr marL="269875" indent="-269875">
              <a:buNone/>
            </a:pPr>
            <a:r>
              <a:rPr lang="ru-RU" b="1" dirty="0"/>
              <a:t>•	обеспечение кадровой безопасности</a:t>
            </a:r>
            <a:r>
              <a:rPr lang="ru-RU" dirty="0"/>
              <a:t>: оценка надежности </a:t>
            </a:r>
            <a:r>
              <a:rPr lang="ru-RU" dirty="0" smtClean="0"/>
              <a:t>персонала </a:t>
            </a:r>
            <a:r>
              <a:rPr lang="ru-RU" dirty="0"/>
              <a:t>и партнеров, технологии хранения служебной и </a:t>
            </a:r>
            <a:r>
              <a:rPr lang="ru-RU" dirty="0" smtClean="0"/>
              <a:t>коммерческой </a:t>
            </a:r>
            <a:r>
              <a:rPr lang="ru-RU" dirty="0"/>
              <a:t>тайны и 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014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Группы методов </a:t>
            </a:r>
            <a:r>
              <a:rPr lang="en-US" sz="3600" dirty="0"/>
              <a:t>HR-</a:t>
            </a:r>
            <a:r>
              <a:rPr lang="ru-RU" sz="3600" dirty="0"/>
              <a:t>консалтинга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7755208"/>
              </p:ext>
            </p:extLst>
          </p:nvPr>
        </p:nvGraphicFramePr>
        <p:xfrm>
          <a:off x="539552" y="1340768"/>
          <a:ext cx="8147248" cy="5096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6120680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Методы </a:t>
                      </a:r>
                      <a:r>
                        <a:rPr lang="en-US" sz="1600" dirty="0" smtClean="0">
                          <a:effectLst/>
                          <a:latin typeface="+mn-lt"/>
                          <a:ea typeface="Times New Roman"/>
                        </a:rPr>
                        <a:t>HR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ru-RU" sz="1600" dirty="0" err="1" smtClean="0">
                          <a:effectLst/>
                          <a:latin typeface="+mn-lt"/>
                          <a:ea typeface="Times New Roman"/>
                        </a:rPr>
                        <a:t>консуль-тирования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1778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/>
                        </a:rPr>
                        <a:t>Характеристика</a:t>
                      </a:r>
                    </a:p>
                  </a:txBody>
                  <a:tcPr marL="6350" marR="63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Организаци­онно-статисти­ческие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Предполагают проверку документации и отчетности, ана­лиз трудовых показателей, свидетельствующих о результа­тивности 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деятельности.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Социально- психологиче­ские</a:t>
                      </a: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Заключаются в проведении самостоятельных социологиче­ских опросов, анкетирования, индивидуальных и коллек­тивных бесед, интервьюирования работников различных уровней и 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категорий.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/>
                        </a:rPr>
                        <a:t>Социально- экономиче­ские</a:t>
                      </a: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Позволяют путем сравнения экономических и социальных показателей деятельности организации с законодательно установленными нормами и нормативами или со средни­ми или лучшими в отрасли показателями оценить конку­рентоспособность организации на рынке труда, эффектив­ность функционирования служб управления персоналом, эффективность 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персонала.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Комплексные</a:t>
                      </a: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/>
                        </a:rPr>
                        <a:t>Позволяют всесторонне диагностировать текущее состоя­ние профессионального капитала организации и разрабо­тать и экономически обосновать рекомендации по ее со­вершенствованию: метод системного анализа, метод сравнений, динамический метод, экспертно-аналитиче­ский метод, нормативный метод, метод функционально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­-стоимостного анализа.</a:t>
                      </a:r>
                      <a:endParaRPr lang="ru-RU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708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Пример аудита кадровых документов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856984" cy="5616624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Аудит обязательных документов</a:t>
            </a:r>
            <a:r>
              <a:rPr lang="ru-RU" dirty="0" smtClean="0"/>
              <a:t>: </a:t>
            </a:r>
            <a:r>
              <a:rPr lang="ru-RU" dirty="0"/>
              <a:t>штатное расписание (ст. 57 ТК РФ), правила внутреннего трудового распорядка (ст. 56. 189. 190 ТК РФ), книга учета движения трудовых книжек и </a:t>
            </a:r>
            <a:r>
              <a:rPr lang="ru-RU" dirty="0" smtClean="0"/>
              <a:t>вкладышей </a:t>
            </a:r>
            <a:r>
              <a:rPr lang="ru-RU" dirty="0"/>
              <a:t>к ним; положение о персональных данных работников, т. е. </a:t>
            </a:r>
            <a:r>
              <a:rPr lang="ru-RU" dirty="0" smtClean="0"/>
              <a:t>документы</a:t>
            </a:r>
            <a:r>
              <a:rPr lang="ru-RU" dirty="0"/>
              <a:t>, устанавливающие порядок работы с персональными данными (ст. 86—88 ТК РФ); график отпусков (ст. 123 ТК РФ</a:t>
            </a:r>
            <a:r>
              <a:rPr lang="ru-RU" dirty="0" smtClean="0"/>
              <a:t>); </a:t>
            </a:r>
            <a:r>
              <a:rPr lang="ru-RU" dirty="0"/>
              <a:t>график сменности, если есть сменная работа (ст. 103 ТК РФ</a:t>
            </a:r>
            <a:r>
              <a:rPr lang="ru-RU" dirty="0" smtClean="0"/>
              <a:t>); </a:t>
            </a:r>
            <a:r>
              <a:rPr lang="ru-RU" dirty="0"/>
              <a:t>правила и инструкции по охране труда (ст. 112 ТК РФ).</a:t>
            </a:r>
          </a:p>
          <a:p>
            <a:r>
              <a:rPr lang="ru-RU" b="1" dirty="0" smtClean="0"/>
              <a:t>Аудит обязательных индивидуальных документов </a:t>
            </a:r>
            <a:r>
              <a:rPr lang="ru-RU" dirty="0"/>
              <a:t>(трудовая книжка, </a:t>
            </a:r>
            <a:r>
              <a:rPr lang="ru-RU" dirty="0" smtClean="0"/>
              <a:t>трудовой </a:t>
            </a:r>
            <a:r>
              <a:rPr lang="ru-RU" dirty="0"/>
              <a:t>договор, личная карточка, приказ о приеме на работу, приказ о </a:t>
            </a:r>
            <a:r>
              <a:rPr lang="ru-RU" dirty="0" smtClean="0"/>
              <a:t>предоставлении </a:t>
            </a:r>
            <a:r>
              <a:rPr lang="ru-RU" dirty="0"/>
              <a:t>отпуска и заявление о предоставлении отпуска без </a:t>
            </a:r>
            <a:r>
              <a:rPr lang="ru-RU" dirty="0" smtClean="0"/>
              <a:t>сохранения </a:t>
            </a:r>
            <a:r>
              <a:rPr lang="ru-RU" dirty="0"/>
              <a:t>зарплаты, табель учета рабочего времени и расчета оплаты труда).</a:t>
            </a:r>
          </a:p>
          <a:p>
            <a:r>
              <a:rPr lang="ru-RU" b="1" dirty="0" smtClean="0"/>
              <a:t>Аудит документов </a:t>
            </a:r>
            <a:r>
              <a:rPr lang="ru-RU" b="1" dirty="0"/>
              <a:t>по личному </a:t>
            </a:r>
            <a:r>
              <a:rPr lang="ru-RU" b="1" dirty="0" smtClean="0"/>
              <a:t>составу</a:t>
            </a:r>
            <a:r>
              <a:rPr lang="ru-RU" dirty="0" smtClean="0"/>
              <a:t>:</a:t>
            </a:r>
            <a:endParaRPr lang="ru-RU" dirty="0"/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—распорядительные документы: приказы поличному составу (о </a:t>
            </a:r>
            <a:r>
              <a:rPr lang="ru-RU" dirty="0" smtClean="0"/>
              <a:t>приеме </a:t>
            </a:r>
            <a:r>
              <a:rPr lang="ru-RU" dirty="0"/>
              <a:t>на работу, об увольнении, о поощрении, о командировках, о </a:t>
            </a:r>
            <a:r>
              <a:rPr lang="ru-RU" dirty="0" smtClean="0"/>
              <a:t>предоставлении </a:t>
            </a:r>
            <a:r>
              <a:rPr lang="ru-RU" dirty="0"/>
              <a:t>отпуска, о наложении дисциплинарного взыскания, приказы по основной деятельности);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документы, подтверждающие трудовую деятельность (трудовые книжки, трудовые договоры и изменения к ним, копии приказов по </a:t>
            </a:r>
            <a:r>
              <a:rPr lang="ru-RU" dirty="0" smtClean="0"/>
              <a:t>личному </a:t>
            </a:r>
            <a:r>
              <a:rPr lang="ru-RU" dirty="0"/>
              <a:t>составу);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информационно-расчетные документы (личные карточки </a:t>
            </a:r>
            <a:r>
              <a:rPr lang="ru-RU" dirty="0" smtClean="0"/>
              <a:t>работников</a:t>
            </a:r>
            <a:r>
              <a:rPr lang="ru-RU" dirty="0"/>
              <a:t>, личные дела работников, табель рабочего времени);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официальная внутренняя служебная переписка (заявления, </a:t>
            </a:r>
            <a:r>
              <a:rPr lang="ru-RU" dirty="0" smtClean="0"/>
              <a:t>служебные </a:t>
            </a:r>
            <a:r>
              <a:rPr lang="ru-RU" dirty="0"/>
              <a:t>записки):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журналы (книги) учета и регистрации (регистрация трудовых </a:t>
            </a:r>
            <a:r>
              <a:rPr lang="ru-RU" dirty="0" smtClean="0"/>
              <a:t>договоров</a:t>
            </a:r>
            <a:r>
              <a:rPr lang="ru-RU" dirty="0"/>
              <a:t>, регистрация приказов о приеме, переводе, увольнении </a:t>
            </a:r>
            <a:r>
              <a:rPr lang="ru-RU" dirty="0" smtClean="0"/>
              <a:t>работников</a:t>
            </a:r>
            <a:r>
              <a:rPr lang="ru-RU" dirty="0"/>
              <a:t>; регистрация приказов о предоставлении отпусков и др.).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918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Задачи, решаемые кадровыми консультантами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77500" lnSpcReduction="20000"/>
          </a:bodyPr>
          <a:lstStyle/>
          <a:p>
            <a:pPr marL="358775" indent="-358775">
              <a:buNone/>
            </a:pPr>
            <a:r>
              <a:rPr lang="ru-RU" dirty="0" smtClean="0"/>
              <a:t>•</a:t>
            </a:r>
            <a:r>
              <a:rPr lang="ru-RU" dirty="0"/>
              <a:t>	организуют деятельность службы по работе с персоналом с нуля;</a:t>
            </a:r>
          </a:p>
          <a:p>
            <a:pPr marL="358775" indent="-358775">
              <a:buNone/>
            </a:pPr>
            <a:r>
              <a:rPr lang="ru-RU" dirty="0"/>
              <a:t>•	повышают эффективность действующей в компании кадровой службы;</a:t>
            </a:r>
          </a:p>
          <a:p>
            <a:pPr marL="358775" indent="-358775">
              <a:buNone/>
            </a:pPr>
            <a:r>
              <a:rPr lang="ru-RU" dirty="0"/>
              <a:t>•	разрабатывают конкретные стратегии по оптимизации работы с кадрами;</a:t>
            </a:r>
          </a:p>
          <a:p>
            <a:pPr marL="358775" indent="-358775">
              <a:buNone/>
            </a:pPr>
            <a:r>
              <a:rPr lang="ru-RU" dirty="0"/>
              <a:t>•	регулируют систему мотивации сотрудников;</a:t>
            </a:r>
          </a:p>
          <a:p>
            <a:pPr marL="358775" indent="-358775">
              <a:buNone/>
            </a:pPr>
            <a:r>
              <a:rPr lang="ru-RU" dirty="0"/>
              <a:t>•	создают или улучшают корпоративную культуру компании;</a:t>
            </a:r>
          </a:p>
          <a:p>
            <a:pPr marL="358775" indent="-358775">
              <a:buNone/>
            </a:pPr>
            <a:r>
              <a:rPr lang="ru-RU" dirty="0"/>
              <a:t>•	регулируют работу кадрового делопроизводства;</a:t>
            </a:r>
          </a:p>
          <a:p>
            <a:pPr marL="358775" indent="-358775">
              <a:buNone/>
            </a:pPr>
            <a:r>
              <a:rPr lang="ru-RU" dirty="0"/>
              <a:t>•	проводят тренинги, семинары и другие виды практических </a:t>
            </a:r>
            <a:r>
              <a:rPr lang="ru-RU" dirty="0" smtClean="0"/>
              <a:t>занятий </a:t>
            </a:r>
            <a:r>
              <a:rPr lang="ru-RU" dirty="0"/>
              <a:t>с сотрудниками и т. 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787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358775" indent="-358775">
              <a:buNone/>
              <a:tabLst>
                <a:tab pos="358775" algn="l"/>
              </a:tabLst>
            </a:pPr>
            <a:r>
              <a:rPr lang="ru-RU" dirty="0"/>
              <a:t>Опишите </a:t>
            </a:r>
            <a:r>
              <a:rPr lang="ru-RU" dirty="0" smtClean="0"/>
              <a:t>практику проведения кадрового консалтинга и кадрового аудита организации – объекта вашего магистерского исследования. Дайте обоснование и рекомендации их проведения, если они не проводятся.  </a:t>
            </a:r>
            <a:endParaRPr lang="ru-RU" dirty="0"/>
          </a:p>
          <a:p>
            <a:pPr marL="358775" indent="-358775">
              <a:buNone/>
              <a:tabLst>
                <a:tab pos="358775" algn="l"/>
              </a:tabLst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4444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901</Words>
  <Application>Microsoft Office PowerPoint</Application>
  <PresentationFormat>Экран (4:3)</PresentationFormat>
  <Paragraphs>118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Кадровый консалтинг и кадровый аудит организации</vt:lpstr>
      <vt:lpstr>1 Кадровый консалтинг и кадровый аудит организации: терминология, предметная область</vt:lpstr>
      <vt:lpstr>Причины осуществления консалтинговых услуг</vt:lpstr>
      <vt:lpstr>Приоритеты интеллектуальной деятельности в HR-сфере</vt:lpstr>
      <vt:lpstr>Основные понятия</vt:lpstr>
      <vt:lpstr>Презентация PowerPoint</vt:lpstr>
      <vt:lpstr>Различия между аудитом и консалтингом </vt:lpstr>
      <vt:lpstr>2. Направления кадрового консалтинга и кадрового аудита: методология и основные методы</vt:lpstr>
      <vt:lpstr>Направления кадрового консалтинга и кадрового аудита</vt:lpstr>
      <vt:lpstr>Задачи кадрового консалтинга</vt:lpstr>
      <vt:lpstr>Объекты консультационной деятельности </vt:lpstr>
      <vt:lpstr>Группы методов HR-консалтинга</vt:lpstr>
      <vt:lpstr>Пример аудита кадровых документов</vt:lpstr>
      <vt:lpstr>Задачи, решаемые кадровыми консультантами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Кадровый консалтинг и кадровый аудит организации</dc:title>
  <dc:creator>Admin</dc:creator>
  <cp:lastModifiedBy>Admin</cp:lastModifiedBy>
  <cp:revision>13</cp:revision>
  <dcterms:created xsi:type="dcterms:W3CDTF">2024-02-27T12:22:16Z</dcterms:created>
  <dcterms:modified xsi:type="dcterms:W3CDTF">2025-01-07T05:51:17Z</dcterms:modified>
</cp:coreProperties>
</file>