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6" r:id="rId24"/>
    <p:sldId id="287" r:id="rId25"/>
    <p:sldId id="288" r:id="rId26"/>
    <p:sldId id="278" r:id="rId27"/>
    <p:sldId id="279" r:id="rId28"/>
    <p:sldId id="280" r:id="rId29"/>
    <p:sldId id="289" r:id="rId30"/>
    <p:sldId id="290" r:id="rId31"/>
    <p:sldId id="291" r:id="rId32"/>
    <p:sldId id="281" r:id="rId33"/>
    <p:sldId id="282" r:id="rId34"/>
    <p:sldId id="283" r:id="rId35"/>
    <p:sldId id="284" r:id="rId36"/>
    <p:sldId id="285" r:id="rId37"/>
    <p:sldId id="292" r:id="rId38"/>
    <p:sldId id="296" r:id="rId39"/>
    <p:sldId id="293" r:id="rId40"/>
    <p:sldId id="294" r:id="rId41"/>
    <p:sldId id="295" r:id="rId42"/>
    <p:sldId id="297" r:id="rId43"/>
    <p:sldId id="298" r:id="rId44"/>
    <p:sldId id="299" r:id="rId45"/>
    <p:sldId id="300" r:id="rId46"/>
    <p:sldId id="301" r:id="rId4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86" y="-595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80970D-06DF-4637-8BAB-8CD8544AD0AF}" type="datetimeFigureOut">
              <a:rPr lang="ru-RU" smtClean="0"/>
              <a:t>07.01.2025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EC648B-258E-4BD3-BDC9-1BF79EA4F4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3086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0D157C-8A57-4C0C-B257-5E1E5B7E3C20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E98A6-A61E-4136-8684-5EF1B1097AE4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02F3FD-DDBD-4289-AE2E-4DA698294BA0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FAB30C-C36E-4552-A6B8-55BE8433DD8D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70BECB-43AD-4F86-AA65-C7E968364BD1}" type="datetime1">
              <a:rPr lang="ru-RU" smtClean="0"/>
              <a:t>07.01.2025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2EB3EB-EB07-4841-8B54-9F7CFB330E1D}" type="datetime1">
              <a:rPr lang="ru-RU" smtClean="0"/>
              <a:t>07.01.2025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711F4A-9F22-4470-BE9B-5CC8548FD3E1}" type="datetime1">
              <a:rPr lang="ru-RU" smtClean="0"/>
              <a:t>07.01.2025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6120E1-E424-4258-B285-E78F74B03414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AE334-724F-4E64-AC60-63C8CA4C596F}" type="datetime1">
              <a:rPr lang="ru-RU" smtClean="0"/>
              <a:t>07.01.2025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C02DDF-A371-4B8C-984F-163F686C955B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C2C3A8-A445-4D5E-B6DE-44C59F9FB432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F172-52DC-462E-89E0-789F0198038E}" type="datetime1">
              <a:rPr lang="ru-RU" smtClean="0"/>
              <a:t>07.01.2025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56793"/>
            <a:ext cx="7772400" cy="2043658"/>
          </a:xfrm>
        </p:spPr>
        <p:txBody>
          <a:bodyPr>
            <a:normAutofit/>
          </a:bodyPr>
          <a:lstStyle/>
          <a:p>
            <a:r>
              <a:rPr lang="ru-RU" dirty="0" smtClean="0"/>
              <a:t>Оценка эффективности </a:t>
            </a:r>
            <a:r>
              <a:rPr lang="ru-RU" dirty="0" smtClean="0"/>
              <a:t>кадровой </a:t>
            </a:r>
            <a:r>
              <a:rPr lang="ru-RU" dirty="0" smtClean="0"/>
              <a:t>политики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27584" y="3886200"/>
            <a:ext cx="7776864" cy="2063080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План</a:t>
            </a:r>
          </a:p>
          <a:p>
            <a:pPr marL="268288" indent="-268288" algn="l"/>
            <a:r>
              <a:rPr lang="ru-RU" dirty="0" smtClean="0"/>
              <a:t>1. Критерии </a:t>
            </a:r>
            <a:r>
              <a:rPr lang="ru-RU" dirty="0"/>
              <a:t>оценки эффективности кадровой </a:t>
            </a:r>
            <a:r>
              <a:rPr lang="ru-RU" dirty="0" smtClean="0"/>
              <a:t>политики.</a:t>
            </a:r>
          </a:p>
          <a:p>
            <a:pPr marL="268288" indent="-268288" algn="l"/>
            <a:r>
              <a:rPr lang="ru-RU" dirty="0" smtClean="0"/>
              <a:t>2. Ключевые </a:t>
            </a:r>
            <a:r>
              <a:rPr lang="ru-RU" dirty="0"/>
              <a:t>показатели эффективности кадровой </a:t>
            </a:r>
            <a:r>
              <a:rPr lang="ru-RU" dirty="0" smtClean="0"/>
              <a:t>политики.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10372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1. Критерии </a:t>
            </a:r>
            <a:r>
              <a:rPr lang="ru-RU" dirty="0"/>
              <a:t>оценки эффективности кадровой политики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r>
              <a:rPr lang="ru-RU" dirty="0"/>
              <a:t>Деятельность по управлению персоналом </a:t>
            </a:r>
            <a:r>
              <a:rPr lang="ru-RU" dirty="0" smtClean="0"/>
              <a:t>:</a:t>
            </a:r>
            <a:endParaRPr lang="ru-RU" dirty="0"/>
          </a:p>
          <a:p>
            <a:pPr marL="0" indent="0" algn="ctr">
              <a:buNone/>
            </a:pPr>
            <a:r>
              <a:rPr lang="ru-RU" dirty="0" err="1"/>
              <a:t>Э</a:t>
            </a:r>
            <a:r>
              <a:rPr lang="ru-RU" baseline="-25000" dirty="0" err="1"/>
              <a:t>э</a:t>
            </a:r>
            <a:r>
              <a:rPr lang="ru-RU" dirty="0" err="1"/>
              <a:t>+С</a:t>
            </a:r>
            <a:r>
              <a:rPr lang="ru-RU" baseline="-25000" dirty="0" err="1"/>
              <a:t>э</a:t>
            </a:r>
            <a:r>
              <a:rPr lang="ru-RU" dirty="0"/>
              <a:t> = </a:t>
            </a:r>
            <a:r>
              <a:rPr lang="en-US" i="1" dirty="0" smtClean="0"/>
              <a:t>f</a:t>
            </a:r>
            <a:r>
              <a:rPr lang="ru-RU" i="1" dirty="0" smtClean="0"/>
              <a:t> </a:t>
            </a:r>
            <a:r>
              <a:rPr lang="ru-RU" dirty="0" smtClean="0"/>
              <a:t>(</a:t>
            </a:r>
            <a:r>
              <a:rPr lang="ru-RU" dirty="0" err="1" smtClean="0"/>
              <a:t>В</a:t>
            </a:r>
            <a:r>
              <a:rPr lang="ru-RU" baseline="-25000" dirty="0" err="1" smtClean="0"/>
              <a:t>д</a:t>
            </a:r>
            <a:r>
              <a:rPr lang="ru-RU" dirty="0" smtClean="0"/>
              <a:t>, С</a:t>
            </a:r>
            <a:r>
              <a:rPr lang="ru-RU" dirty="0"/>
              <a:t>),</a:t>
            </a:r>
          </a:p>
          <a:p>
            <a:pPr marL="0" indent="0">
              <a:buNone/>
            </a:pPr>
            <a:r>
              <a:rPr lang="ru-RU" dirty="0" err="1" smtClean="0"/>
              <a:t>Э</a:t>
            </a:r>
            <a:r>
              <a:rPr lang="ru-RU" baseline="-25000" dirty="0" err="1"/>
              <a:t>э</a:t>
            </a:r>
            <a:r>
              <a:rPr lang="ru-RU" dirty="0" smtClean="0"/>
              <a:t> </a:t>
            </a:r>
            <a:r>
              <a:rPr lang="ru-RU" dirty="0"/>
              <a:t>— экономическая эффективность; </a:t>
            </a:r>
            <a:r>
              <a:rPr lang="ru-RU" dirty="0" err="1"/>
              <a:t>Сэ</a:t>
            </a:r>
            <a:r>
              <a:rPr lang="ru-RU" dirty="0"/>
              <a:t> — социальная </a:t>
            </a:r>
            <a:r>
              <a:rPr lang="ru-RU" dirty="0" smtClean="0"/>
              <a:t>эффективность</a:t>
            </a:r>
            <a:r>
              <a:rPr lang="ru-RU" dirty="0"/>
              <a:t>;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f</a:t>
            </a:r>
            <a:r>
              <a:rPr lang="ru-RU" dirty="0"/>
              <a:t>— функция; </a:t>
            </a:r>
            <a:r>
              <a:rPr lang="ru-RU" dirty="0" err="1"/>
              <a:t>В</a:t>
            </a:r>
            <a:r>
              <a:rPr lang="ru-RU" baseline="-25000" dirty="0" err="1"/>
              <a:t>д</a:t>
            </a:r>
            <a:r>
              <a:rPr lang="ru-RU" dirty="0"/>
              <a:t>— модели, способы и методы </a:t>
            </a:r>
            <a:r>
              <a:rPr lang="ru-RU" dirty="0" smtClean="0"/>
              <a:t>управленческого </a:t>
            </a:r>
            <a:r>
              <a:rPr lang="ru-RU" dirty="0"/>
              <a:t>воздействия на персонал (вариант действий по УП); С — </a:t>
            </a:r>
            <a:r>
              <a:rPr lang="ru-RU" dirty="0" smtClean="0"/>
              <a:t>конкретная </a:t>
            </a:r>
            <a:r>
              <a:rPr lang="ru-RU" dirty="0"/>
              <a:t>ситуация, учитывающая влияние непрерывно меняющейся внешней среды (законодательства, ситуации на рынке труда, </a:t>
            </a:r>
            <a:r>
              <a:rPr lang="ru-RU" dirty="0" smtClean="0"/>
              <a:t>конкурентов </a:t>
            </a:r>
            <a:r>
              <a:rPr lang="ru-RU" dirty="0"/>
              <a:t>и т. д</a:t>
            </a:r>
            <a:r>
              <a:rPr lang="ru-RU" dirty="0" smtClean="0"/>
              <a:t>.).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dirty="0" smtClean="0"/>
              <a:t>Эффективность УП складывается </a:t>
            </a:r>
            <a:r>
              <a:rPr lang="ru-RU" dirty="0"/>
              <a:t>из оценки эффективности: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трудовой деятельности работников;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системы управления человеческими ресурсами организации;</a:t>
            </a:r>
          </a:p>
          <a:p>
            <a:pPr marL="0" indent="447675">
              <a:buNone/>
              <a:tabLst>
                <a:tab pos="717550" algn="l"/>
              </a:tabLst>
            </a:pPr>
            <a:r>
              <a:rPr lang="ru-RU" dirty="0"/>
              <a:t>—	самого процесса управления ими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</a:t>
            </a:fld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501008"/>
            <a:ext cx="6696744" cy="1668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33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/>
              <a:t>Характеристика показателей экономической эффективности предприятий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6691424"/>
              </p:ext>
            </p:extLst>
          </p:nvPr>
        </p:nvGraphicFramePr>
        <p:xfrm>
          <a:off x="467544" y="1412776"/>
          <a:ext cx="8229600" cy="5278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/>
                <a:gridCol w="1944216"/>
                <a:gridCol w="2797968"/>
                <a:gridCol w="2324944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Содержание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Формула расчета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Комментарий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Прибыль­ность продук­ции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при­быль. приходя­щуюся на 1 руб. выручки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суммы прибыли, получен­ной от реализации товаров (работ, услуг), к выручке от продаж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эффективность продаж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Рентабель­ность продук­ции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при­быль, полученную на 1 руб. затрат на производство и реализацию продукции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суммы прибыли, получен­ной от реализации товаров (работ, услуг), к затратам на их производ­ство и реализацию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эффективность затрат на произ­водство и реали­зацию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Рентабель­ность активов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прибыль, приходящуюся на 1 руб. активов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суммы прибыли, полученной от всех видов деятельности, к среднегодовой стоимости активов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эффективность деятельности малого предпри­ятия в целом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Произво­дительность труда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объем выручки, приходящейся на одного работника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выручки от продаж к среднегодовой численности работников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количественную сторону эффективности использования трудовых ресурсов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Эффектив­ность труда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прибыль, приходящуюся на 1 руб. расходов на оплату труда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при­были, полученной от всех видов деятельности, к сумме расходов на оплату труда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качественную сторону использования трудовых ресурсов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Эффектив­ность ресурс­ного потен­циала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Показывает прибыль, приходящуюся на 1 руб. суммы активов и расходов на оплату труда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при­были. полученной от всех видов дея­тельности, к сум­ме активов и рас­ходов на оплату труда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Характеризует эффективность использования экономических ресурсов предприятия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594935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i="1" dirty="0" smtClean="0"/>
              <a:t>Частные критерии </a:t>
            </a:r>
            <a:r>
              <a:rPr lang="ru-RU" i="1" dirty="0"/>
              <a:t>эффективности </a:t>
            </a:r>
            <a:r>
              <a:rPr lang="ru-RU" i="1" dirty="0" smtClean="0"/>
              <a:t>УП</a:t>
            </a:r>
            <a:r>
              <a:rPr lang="ru-RU" dirty="0" smtClean="0"/>
              <a:t>:</a:t>
            </a: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степень сотрудничества подразделений предприятия с </a:t>
            </a:r>
            <a:r>
              <a:rPr lang="ru-RU" dirty="0" smtClean="0"/>
              <a:t>кадровыми </a:t>
            </a:r>
            <a:r>
              <a:rPr lang="ru-RU" dirty="0"/>
              <a:t>службами;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среднее время выполнения заявок подразделений по набору кадров;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уровень текучести кадров;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уровень производственной адаптации;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средний уровень рассмотрения проблем и предложений </a:t>
            </a:r>
            <a:r>
              <a:rPr lang="ru-RU" dirty="0" smtClean="0"/>
              <a:t>работающих </a:t>
            </a:r>
            <a:r>
              <a:rPr lang="ru-RU" dirty="0"/>
              <a:t>по их качеству и количеству;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эффективность предложений по реализации кадровой </a:t>
            </a:r>
            <a:r>
              <a:rPr lang="ru-RU" dirty="0" smtClean="0"/>
              <a:t>политики</a:t>
            </a:r>
            <a:r>
              <a:rPr lang="ru-RU" dirty="0"/>
              <a:t>.</a:t>
            </a:r>
          </a:p>
          <a:p>
            <a:pPr marL="0" indent="0">
              <a:buNone/>
            </a:pPr>
            <a:r>
              <a:rPr lang="ru-RU" i="1" dirty="0" smtClean="0"/>
              <a:t>Дополнительные критерии </a:t>
            </a:r>
            <a:r>
              <a:rPr lang="ru-RU" i="1" dirty="0"/>
              <a:t>оценки результативности </a:t>
            </a:r>
            <a:r>
              <a:rPr lang="ru-RU" i="1" dirty="0" smtClean="0"/>
              <a:t>СУП</a:t>
            </a:r>
            <a:r>
              <a:rPr lang="ru-RU" dirty="0" smtClean="0"/>
              <a:t>:</a:t>
            </a:r>
            <a:endParaRPr lang="ru-RU" dirty="0"/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взаимосвязь и взаимовлияние отдельных звеньев системы;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динамичность, гибкость и способность быстро </a:t>
            </a:r>
            <a:r>
              <a:rPr lang="ru-RU" dirty="0" smtClean="0"/>
              <a:t>приспосабливаться </a:t>
            </a:r>
            <a:r>
              <a:rPr lang="ru-RU" dirty="0"/>
              <a:t>к новым условиям;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стабильность, т. е. способность сохранять равновесие при </a:t>
            </a:r>
            <a:r>
              <a:rPr lang="ru-RU" dirty="0" smtClean="0"/>
              <a:t>возмущающих </a:t>
            </a:r>
            <a:r>
              <a:rPr lang="ru-RU" dirty="0"/>
              <a:t>воздействиях внешних и внутренних факторов;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относительная автономность;</a:t>
            </a:r>
          </a:p>
          <a:p>
            <a:pPr marL="0" indent="179388">
              <a:buNone/>
              <a:tabLst>
                <a:tab pos="447675" algn="l"/>
              </a:tabLst>
            </a:pPr>
            <a:r>
              <a:rPr lang="ru-RU" dirty="0"/>
              <a:t>—	постоянное совершенствование человеческих ресурсов.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461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3200" dirty="0"/>
              <a:t>Требования к показателям эффективности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2766520"/>
              </p:ext>
            </p:extLst>
          </p:nvPr>
        </p:nvGraphicFramePr>
        <p:xfrm>
          <a:off x="457200" y="1268413"/>
          <a:ext cx="8229600" cy="4643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6528"/>
                <a:gridCol w="6563072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Качество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Значение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Правильно сфор­мулированный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В целях обеспечения сбора информации и взаимо­действия показатель должен иметь недвусмысленное определение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Действенный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Показатель должен быть в состоянии измерять то, ради измерения чего он и был разработан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Соответствующий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Показатель должен отражать то, что руководство орга­низации намеревается достигнуть, а также его решения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Надежный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 повторном использовании применительно к одним и тем же факторам показатель должен давать одина­ковое значение; показатель должен быть в состоянии отражать изменения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Поддающийся сравнению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Показатель должен поддаваться сравнению с данными за предыдущие периоды или схожими показателями оценки деятельности, используемыми другими органи­зациями или подразделениями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Поддающийся проверке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Показатель должен основываться на документации, описывающей и подтверждающей процесс получения данных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Своевременный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Оценка с применением показателя должна произво­диться достаточно регулярно с тем. чтобы обеспечить контроль за текущей ситуацией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Экономичный</a:t>
                      </a:r>
                      <a:endParaRPr lang="ru-RU" sz="16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Применение показателя не должно требовать значи­тельных затрат</a:t>
                      </a:r>
                      <a:endParaRPr lang="ru-RU" sz="16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4960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Основные направления анализа качества управления персоналом организации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446576"/>
              </p:ext>
            </p:extLst>
          </p:nvPr>
        </p:nvGraphicFramePr>
        <p:xfrm>
          <a:off x="539552" y="1268760"/>
          <a:ext cx="8435280" cy="5491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4833"/>
                <a:gridCol w="6210447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Направление анализа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Используемые критерии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1. Анализ кадровой политики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Последовательность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, непротиворечивость кадровой политики — соответствие декларируемых целей реальной практике в сфере </a:t>
                      </a: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УП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Соответствие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целей </a:t>
                      </a: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КП и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путей достижения стратегии целям организации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2. Оценка качества основных документов, регламентирующих работу персонала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Четкость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и точность изложения в документах правил и процедур, на основании которых осуществляется управление персоналом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3. Оценка важнейших формальных правил и процедур, обеспечивающих процесс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Трудовые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показатели работников, эффектив­ность работы организации, подразделения, соот­ветствие деятельности по </a:t>
                      </a: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управлению персоналом ТК РФ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Морально-психологический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климат в коллективе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4. Оценка основных элементов организа­ционной культуры, оказывающих воздей­ствие на поведение работников</a:t>
                      </a: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192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Состояние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трудовой этики (доминирующие моральные нормы и правила поведения)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Существующие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в организации </a:t>
                      </a: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традиции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и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ритуалы, оказывающие влияние на поведение работников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Имидж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организации в глазах потребителей, клиентов и персонала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Культура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производства (состояние производственных и бытовых помещений, чистота и порядок, производственная эстетика)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5. Оценка показателей, характеризующих качество управления персоналом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Уровень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текучести кадров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Морально-психологический климат 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в </a:t>
                      </a:r>
                      <a:r>
                        <a:rPr lang="ru-RU" sz="14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коллективе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573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Удовлетворенность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работников трудом, отсут­ствие жалоб и других проявлений недовольства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1811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Приверженность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работников своей организации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14300" algn="l"/>
                        </a:tabLst>
                      </a:pPr>
                      <a:r>
                        <a:rPr lang="ru-RU" sz="1400" u="none" strike="noStrike" spc="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Трудовые </a:t>
                      </a:r>
                      <a:r>
                        <a:rPr lang="ru-RU" sz="1400" u="none" strike="noStrike" spc="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400" u="none" strike="noStrike" spc="0" dirty="0">
                        <a:effectLst/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93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Оценка эффективности деятельности </a:t>
            </a:r>
            <a:r>
              <a:rPr lang="ru-RU" sz="3200" dirty="0" smtClean="0"/>
              <a:t>службы по управлению персоналом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2369544"/>
              </p:ext>
            </p:extLst>
          </p:nvPr>
        </p:nvGraphicFramePr>
        <p:xfrm>
          <a:off x="457200" y="1600200"/>
          <a:ext cx="822960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194920"/>
                <a:gridCol w="303468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 эффективности деятельности</a:t>
                      </a:r>
                    </a:p>
                    <a:p>
                      <a:pPr algn="ctr"/>
                      <a:r>
                        <a:rPr lang="ru-RU" dirty="0" smtClean="0"/>
                        <a:t>службы по управлению персоналом</a:t>
                      </a:r>
                    </a:p>
                    <a:p>
                      <a:pPr algn="ctr"/>
                      <a:r>
                        <a:rPr lang="ru-RU" dirty="0" smtClean="0"/>
                        <a:t>как подразделения компании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Оценка эффективности использования</a:t>
                      </a:r>
                    </a:p>
                    <a:p>
                      <a:pPr algn="ctr"/>
                      <a:r>
                        <a:rPr lang="ru-RU" dirty="0" smtClean="0"/>
                        <a:t>кадрового ресурса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Общая оценка службы: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количество работников компании на одного работника службы персонала;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расходы службы по управлению персоналом в общих расходах компании;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расходы службы по управлению персоналом на одного работника компании и т. д.</a:t>
                      </a:r>
                    </a:p>
                    <a:p>
                      <a:pPr algn="ctr">
                        <a:tabLst>
                          <a:tab pos="268288" algn="l"/>
                        </a:tabLst>
                      </a:pPr>
                      <a:r>
                        <a:rPr lang="ru-RU" b="1" dirty="0" smtClean="0"/>
                        <a:t>Оценка службы по функциям: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стоимость привлечения одного работника в компанию;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время заполнения одной вакансии;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количество прогулов на одного работника;</a:t>
                      </a:r>
                    </a:p>
                    <a:p>
                      <a:pPr>
                        <a:tabLst>
                          <a:tab pos="268288" algn="l"/>
                        </a:tabLst>
                      </a:pPr>
                      <a:r>
                        <a:rPr lang="ru-RU" dirty="0" smtClean="0"/>
                        <a:t>•	текучесть персонала и т. д.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Оценивается эффективность управления человеческими ресурсами через бизнес-результат компании, т. е. эффективность использования человеческих ресурсов</a:t>
                      </a:r>
                    </a:p>
                    <a:p>
                      <a:endParaRPr lang="ru-RU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36036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Система индикаторов оценки </a:t>
            </a:r>
            <a:r>
              <a:rPr lang="ru-RU" sz="3200" dirty="0"/>
              <a:t>эффективности кадровой </a:t>
            </a:r>
            <a:r>
              <a:rPr lang="ru-RU" sz="3200" dirty="0" smtClean="0"/>
              <a:t>политики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62500" lnSpcReduction="20000"/>
          </a:bodyPr>
          <a:lstStyle/>
          <a:p>
            <a:pPr marL="0" indent="358775">
              <a:buNone/>
            </a:pPr>
            <a:r>
              <a:rPr lang="ru-RU" b="1" dirty="0" smtClean="0"/>
              <a:t>Индикатор</a:t>
            </a:r>
            <a:r>
              <a:rPr lang="ru-RU" dirty="0" smtClean="0"/>
              <a:t> </a:t>
            </a:r>
            <a:r>
              <a:rPr lang="ru-RU" dirty="0"/>
              <a:t>— это интегральный показатель, количественно </a:t>
            </a:r>
            <a:r>
              <a:rPr lang="ru-RU" dirty="0" smtClean="0"/>
              <a:t>определяющий </a:t>
            </a:r>
            <a:r>
              <a:rPr lang="ru-RU" dirty="0"/>
              <a:t>качественные характеристики того или иного события, процесса, явления.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В </a:t>
            </a:r>
            <a:r>
              <a:rPr lang="ru-RU" dirty="0"/>
              <a:t>процессе индикативного </a:t>
            </a:r>
            <a:r>
              <a:rPr lang="ru-RU" dirty="0" smtClean="0"/>
              <a:t>планирования </a:t>
            </a:r>
            <a:r>
              <a:rPr lang="ru-RU" dirty="0"/>
              <a:t>разрабатывается система взаимосвязанных индикаторов.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Соответствие </a:t>
            </a:r>
            <a:r>
              <a:rPr lang="ru-RU" dirty="0"/>
              <a:t>социально-экономической системы (СЭС) данным индикаторам характеризует устойчивость ее развития.</a:t>
            </a:r>
          </a:p>
          <a:p>
            <a:pPr marL="0" indent="358775">
              <a:buNone/>
            </a:pPr>
            <a:r>
              <a:rPr lang="ru-RU" dirty="0" smtClean="0"/>
              <a:t>Индикаторы </a:t>
            </a:r>
            <a:r>
              <a:rPr lang="ru-RU" dirty="0"/>
              <a:t>эффективности кадровой работы должны </a:t>
            </a:r>
            <a:r>
              <a:rPr lang="ru-RU" dirty="0" smtClean="0"/>
              <a:t>работать </a:t>
            </a:r>
            <a:r>
              <a:rPr lang="ru-RU" dirty="0"/>
              <a:t>по технологии </a:t>
            </a:r>
            <a:r>
              <a:rPr lang="ru-RU" dirty="0" err="1"/>
              <a:t>бенчмаркинга</a:t>
            </a:r>
            <a:r>
              <a:rPr lang="ru-RU" dirty="0"/>
              <a:t>, т. е. обязательного понимания достижений в данной области предприятий-конкурентов и </a:t>
            </a:r>
            <a:r>
              <a:rPr lang="ru-RU" dirty="0" smtClean="0"/>
              <a:t>получения </a:t>
            </a:r>
            <a:r>
              <a:rPr lang="ru-RU" dirty="0"/>
              <a:t>своих результатов с ориентацией на то, что делают и получают конкуренты.</a:t>
            </a:r>
          </a:p>
          <a:p>
            <a:pPr marL="0" indent="358775">
              <a:buNone/>
            </a:pPr>
            <a:r>
              <a:rPr lang="ru-RU" dirty="0"/>
              <a:t>Индикаторы кадровой политики, которым присущ различный уровень локализации, должны строиться на основе оценки процесса воспроизводства. </a:t>
            </a:r>
            <a:endParaRPr lang="ru-RU" dirty="0" smtClean="0"/>
          </a:p>
          <a:p>
            <a:pPr marL="0" indent="358775">
              <a:buNone/>
            </a:pPr>
            <a:r>
              <a:rPr lang="ru-RU" dirty="0" smtClean="0"/>
              <a:t>Группы индикаторов: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индикаторы </a:t>
            </a:r>
            <a:r>
              <a:rPr lang="ru-RU" dirty="0" smtClean="0"/>
              <a:t>состояния;</a:t>
            </a:r>
            <a:endParaRPr lang="ru-RU" dirty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индикаторы движущей силы;</a:t>
            </a:r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/>
              <a:t>•	индикаторы реагирования.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421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579296" cy="634082"/>
          </a:xfrm>
        </p:spPr>
        <p:txBody>
          <a:bodyPr>
            <a:normAutofit/>
          </a:bodyPr>
          <a:lstStyle/>
          <a:p>
            <a:r>
              <a:rPr lang="ru-RU" sz="3200" dirty="0"/>
              <a:t>Индикаторы динамики состояния организации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4103992"/>
              </p:ext>
            </p:extLst>
          </p:nvPr>
        </p:nvGraphicFramePr>
        <p:xfrm>
          <a:off x="467544" y="908720"/>
          <a:ext cx="8229600" cy="5699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159024"/>
                <a:gridCol w="1584176"/>
                <a:gridCol w="1371600"/>
                <a:gridCol w="1371600"/>
                <a:gridCol w="1371600"/>
              </a:tblGrid>
              <a:tr h="370840"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Индикатор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Отлич­ная </a:t>
                      </a:r>
                      <a:r>
                        <a:rPr lang="ru-RU" sz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ситуация</a:t>
                      </a:r>
                      <a:endParaRPr lang="ru-RU" sz="1200" dirty="0">
                        <a:solidFill>
                          <a:schemeClr val="bg1"/>
                        </a:solidFill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Устойчивая ситуация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Уязвимая ситуация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Ситуация движения по инерции (напряжен­ная)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/>
                        </a:rPr>
                        <a:t>Кризис­ная ситу­ация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Производи­тельность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Исклю­чительно высокая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Ближе к верхнему стандартно­му уровню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Ближе к нижнему стандартно­му уровню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Ниже стан­дартной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Очень низкая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Экономиче­ская эффек­тивность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То же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То же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То же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Нулевая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Отрица­тельная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Принад­лежащая компании доля рынка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Большая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часть рынка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Значитель­ная часть рынка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Умеренная часть рынка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Малая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Незначи­тельная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Реагирова­ние на из­менение внешних условий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Непре­рывное совер­шенство­вание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Периоди­ческие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настройки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Случайные усовершен­ствования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Минималь­ное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Отсут­ствует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Отношения внутри компании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Активное сотрудни­чество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Сотрудниче­ство по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приглашению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Сотрудниче­ство затруд­нено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Команд­ный стиль управления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Антаго­низм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Техноло­гический уровень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Передо­вой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Адекватный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Приемле­мый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Несовре­менный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Устарев­шие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технологии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Главные области интересов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Потре­бители, товары, услуги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Прежде всего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продукция, 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за­тем — </a:t>
                      </a: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процессы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На первом месте процессы, на втором — продукция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Процессы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Конфлик­ты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Решение проблем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Творче­ское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Последо­вательное по мере воз­никновения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Частичное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Застой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Застой и кон­фликты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Уровень мотивации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Энтузи­азм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Мотивиро­ванная кон­центрация усилий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Пассивность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Отсутствие мотивации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Отрица­тельный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Отношение к руковод­ству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Партнер­ство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Сотруд­ничество от случая к случаю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Выжидатель­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ное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Недоверие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Антаго­низм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Предпо­чтительная стратегия изменений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Опережа­ющая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Развитие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Оптимиза­ция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Пере­стройка</a:t>
                      </a:r>
                      <a:endParaRPr lang="ru-RU" sz="12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  <a:ea typeface="Times New Roman"/>
                        </a:rPr>
                        <a:t>Сокраще­ние или продажа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03879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Набор предлагаемых в качестве индикаторов показателей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40000" lnSpcReduction="20000"/>
          </a:bodyPr>
          <a:lstStyle/>
          <a:p>
            <a:pPr marL="179388" indent="-179388">
              <a:buNone/>
            </a:pPr>
            <a:r>
              <a:rPr lang="ru-RU" dirty="0" smtClean="0"/>
              <a:t>1</a:t>
            </a:r>
            <a:r>
              <a:rPr lang="ru-RU" dirty="0"/>
              <a:t>.	</a:t>
            </a:r>
            <a:r>
              <a:rPr lang="ru-RU" b="1" dirty="0"/>
              <a:t>Рабочая сила</a:t>
            </a:r>
            <a:r>
              <a:rPr lang="ru-RU" dirty="0"/>
              <a:t>:</a:t>
            </a:r>
          </a:p>
          <a:p>
            <a:pPr marL="179388" indent="-179388">
              <a:buNone/>
            </a:pPr>
            <a:r>
              <a:rPr lang="ru-RU" dirty="0"/>
              <a:t>•	экстенсивные показатели: изменение общей численности промышленно-производственного персонала, изменение </a:t>
            </a:r>
            <a:r>
              <a:rPr lang="ru-RU" dirty="0" smtClean="0"/>
              <a:t>квалификационного </a:t>
            </a:r>
            <a:r>
              <a:rPr lang="ru-RU" dirty="0"/>
              <a:t>состава кадров;</a:t>
            </a:r>
          </a:p>
          <a:p>
            <a:pPr marL="179388" indent="-179388">
              <a:buNone/>
            </a:pPr>
            <a:r>
              <a:rPr lang="ru-RU" dirty="0"/>
              <a:t>•	интенсивные показатели: коэффициент сменности, </a:t>
            </a:r>
            <a:r>
              <a:rPr lang="ru-RU" dirty="0" smtClean="0"/>
              <a:t>коэффициент </a:t>
            </a:r>
            <a:r>
              <a:rPr lang="ru-RU" dirty="0"/>
              <a:t>занятости активной работой, коэффициент занятости </a:t>
            </a:r>
            <a:r>
              <a:rPr lang="ru-RU" dirty="0" smtClean="0"/>
              <a:t>тяжелым </a:t>
            </a:r>
            <a:r>
              <a:rPr lang="ru-RU" dirty="0"/>
              <a:t>физическим трудом, коэффициент занятости на непрестижных работах, коэффициент отвлечения исполнителей от своих </a:t>
            </a:r>
            <a:r>
              <a:rPr lang="ru-RU" dirty="0" smtClean="0"/>
              <a:t>непосредственных </a:t>
            </a:r>
            <a:r>
              <a:rPr lang="ru-RU" dirty="0"/>
              <a:t>функций.</a:t>
            </a:r>
          </a:p>
          <a:p>
            <a:pPr marL="179388" indent="-179388">
              <a:buNone/>
            </a:pPr>
            <a:r>
              <a:rPr lang="ru-RU" dirty="0"/>
              <a:t>2.	</a:t>
            </a:r>
            <a:r>
              <a:rPr lang="ru-RU" b="1" dirty="0"/>
              <a:t>Рабочее время</a:t>
            </a:r>
            <a:r>
              <a:rPr lang="ru-RU" dirty="0"/>
              <a:t>:</a:t>
            </a:r>
          </a:p>
          <a:p>
            <a:pPr marL="179388" indent="-179388">
              <a:buNone/>
            </a:pPr>
            <a:r>
              <a:rPr lang="ru-RU" dirty="0"/>
              <a:t>•	экстенсивные показатели: потери фонда рабочего времени, потери фонда </a:t>
            </a:r>
            <a:r>
              <a:rPr lang="ru-RU" dirty="0" err="1"/>
              <a:t>целосменного</a:t>
            </a:r>
            <a:r>
              <a:rPr lang="ru-RU" dirty="0"/>
              <a:t> рабочего времени, потери рабочего времени за счет обесценивания труда;</a:t>
            </a:r>
          </a:p>
          <a:p>
            <a:pPr marL="179388" indent="-179388">
              <a:buNone/>
            </a:pPr>
            <a:r>
              <a:rPr lang="ru-RU" dirty="0"/>
              <a:t>•	интенсивные показатели: уплотнение рабочего дня, </a:t>
            </a:r>
            <a:r>
              <a:rPr lang="ru-RU" dirty="0" smtClean="0"/>
              <a:t>сокращение </a:t>
            </a:r>
            <a:r>
              <a:rPr lang="ru-RU" dirty="0"/>
              <a:t>затрат времени на отдых, связанных с неблагоприятными </a:t>
            </a:r>
            <a:r>
              <a:rPr lang="ru-RU" dirty="0" smtClean="0"/>
              <a:t>условиями </a:t>
            </a:r>
            <a:r>
              <a:rPr lang="ru-RU" dirty="0"/>
              <a:t>труда.</a:t>
            </a:r>
          </a:p>
          <a:p>
            <a:pPr marL="179388" indent="-179388">
              <a:buNone/>
            </a:pPr>
            <a:r>
              <a:rPr lang="ru-RU" dirty="0"/>
              <a:t>3.	</a:t>
            </a:r>
            <a:r>
              <a:rPr lang="ru-RU" b="1" dirty="0"/>
              <a:t>Качество труда</a:t>
            </a:r>
            <a:r>
              <a:rPr lang="ru-RU" dirty="0"/>
              <a:t>: качество продукции, ритмичность </a:t>
            </a:r>
            <a:r>
              <a:rPr lang="ru-RU" dirty="0" smtClean="0"/>
              <a:t>производства</a:t>
            </a:r>
            <a:r>
              <a:rPr lang="ru-RU" dirty="0"/>
              <a:t>, </a:t>
            </a:r>
            <a:r>
              <a:rPr lang="ru-RU" dirty="0" err="1"/>
              <a:t>категорийность</a:t>
            </a:r>
            <a:r>
              <a:rPr lang="ru-RU" dirty="0"/>
              <a:t> качества работы, удельный вес процессов, аттестованных согласно требованиям.</a:t>
            </a:r>
          </a:p>
          <a:p>
            <a:pPr marL="179388" indent="-179388">
              <a:buNone/>
            </a:pPr>
            <a:r>
              <a:rPr lang="ru-RU" dirty="0"/>
              <a:t>4.	</a:t>
            </a:r>
            <a:r>
              <a:rPr lang="ru-RU" b="1" dirty="0"/>
              <a:t>Производительность труда</a:t>
            </a:r>
            <a:r>
              <a:rPr lang="ru-RU" dirty="0"/>
              <a:t>: повышение технического </a:t>
            </a:r>
            <a:r>
              <a:rPr lang="ru-RU" dirty="0" smtClean="0"/>
              <a:t>уровня </a:t>
            </a:r>
            <a:r>
              <a:rPr lang="ru-RU" dirty="0"/>
              <a:t>производства, комплексная механизация и автоматизация, </a:t>
            </a:r>
            <a:r>
              <a:rPr lang="ru-RU" dirty="0" smtClean="0"/>
              <a:t>внедрение </a:t>
            </a:r>
            <a:r>
              <a:rPr lang="ru-RU" dirty="0"/>
              <a:t>прогрессивной технологии, модернизация оборудования, совершенствование конструкций и технических характеристик </a:t>
            </a:r>
            <a:r>
              <a:rPr lang="ru-RU" dirty="0" smtClean="0"/>
              <a:t>изделий</a:t>
            </a:r>
            <a:r>
              <a:rPr lang="ru-RU" dirty="0"/>
              <a:t>; совершенствование управления, организации труда и </a:t>
            </a:r>
            <a:r>
              <a:rPr lang="ru-RU" dirty="0" smtClean="0"/>
              <a:t>производства</a:t>
            </a:r>
            <a:r>
              <a:rPr lang="ru-RU" dirty="0"/>
              <a:t>, структура управления, механизация и рационализация труда в управлении, нормирование и рационализация труда; </a:t>
            </a:r>
            <a:r>
              <a:rPr lang="ru-RU" dirty="0" smtClean="0"/>
              <a:t>изменения </a:t>
            </a:r>
            <a:r>
              <a:rPr lang="ru-RU" dirty="0"/>
              <a:t>в объеме трудозатрат в связи с изменениями в структуре производства, повышение или понижение удельного веса </a:t>
            </a:r>
            <a:r>
              <a:rPr lang="ru-RU" dirty="0" smtClean="0"/>
              <a:t>отдельных </a:t>
            </a:r>
            <a:r>
              <a:rPr lang="ru-RU" dirty="0"/>
              <a:t>видов продукции с разным уровнем удельной трудоемкости, увеличение или уменьшение объемов производства; человеческий фактор, рост общеобразовательного уровня, рост производственной квалификации, отношение людей к труду.</a:t>
            </a:r>
          </a:p>
          <a:p>
            <a:pPr marL="179388" indent="-179388">
              <a:buNone/>
            </a:pPr>
            <a:r>
              <a:rPr lang="ru-RU" dirty="0"/>
              <a:t>5.	</a:t>
            </a:r>
            <a:r>
              <a:rPr lang="ru-RU" b="1" dirty="0"/>
              <a:t>Заработная плата</a:t>
            </a:r>
            <a:r>
              <a:rPr lang="ru-RU" dirty="0"/>
              <a:t>: фонд заработной платы, норматив </a:t>
            </a:r>
            <a:r>
              <a:rPr lang="ru-RU" dirty="0" smtClean="0"/>
              <a:t>заработной </a:t>
            </a:r>
            <a:r>
              <a:rPr lang="ru-RU" dirty="0"/>
              <a:t>платы на 1 руб. продукции, экономия и перерасход фонда заработной платы, средняя заработная плата (по категориям </a:t>
            </a:r>
            <a:r>
              <a:rPr lang="ru-RU" dirty="0" smtClean="0"/>
              <a:t>работающих</a:t>
            </a:r>
            <a:r>
              <a:rPr lang="ru-RU" dirty="0"/>
              <a:t>), производительность труда на 1 работника, прибыль на 1 руб. продукции или на 1 человека, заработная плата на 1 руб. реализованной продукции или на 1 ед. рабочего времени.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72378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Дополнительные индикаторы состояния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358775" indent="-358775">
              <a:buNone/>
              <a:tabLst>
                <a:tab pos="358775" algn="l"/>
              </a:tabLst>
            </a:pPr>
            <a:r>
              <a:rPr lang="ru-RU" dirty="0" smtClean="0"/>
              <a:t>—</a:t>
            </a:r>
            <a:r>
              <a:rPr lang="ru-RU" dirty="0"/>
              <a:t>	степень сотрудничества компании с кадровыми службами;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среднее время выполнения заявок подразделений по набору кадров, заполнению вакансий;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уровень текучести кадров, включая увольнения по </a:t>
            </a:r>
            <a:r>
              <a:rPr lang="ru-RU" dirty="0" smtClean="0"/>
              <a:t>собственному </a:t>
            </a:r>
            <a:r>
              <a:rPr lang="ru-RU" dirty="0"/>
              <a:t>желанию;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уровень производственной адаптации;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средний уровень рассмотрения проблем и предложений, </a:t>
            </a:r>
            <a:r>
              <a:rPr lang="ru-RU" dirty="0" smtClean="0"/>
              <a:t>работающих </a:t>
            </a:r>
            <a:r>
              <a:rPr lang="ru-RU" dirty="0"/>
              <a:t>по их количеству и качеству;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эффективность предложений по реализации кадровой </a:t>
            </a:r>
            <a:r>
              <a:rPr lang="ru-RU" dirty="0" smtClean="0"/>
              <a:t>политики</a:t>
            </a:r>
            <a:r>
              <a:rPr lang="ru-RU" dirty="0"/>
              <a:t>;</a:t>
            </a:r>
          </a:p>
          <a:p>
            <a:pPr marL="358775" indent="-358775">
              <a:buNone/>
              <a:tabLst>
                <a:tab pos="358775" algn="l"/>
              </a:tabLst>
            </a:pPr>
            <a:r>
              <a:rPr lang="ru-RU" dirty="0"/>
              <a:t>—	среднегодовая стоимость </a:t>
            </a:r>
            <a:r>
              <a:rPr lang="ru-RU" dirty="0" err="1"/>
              <a:t>бенефитов</a:t>
            </a:r>
            <a:r>
              <a:rPr lang="ru-RU" dirty="0"/>
              <a:t> как процент от фонда оплаты труда.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8976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Autofit/>
          </a:bodyPr>
          <a:lstStyle/>
          <a:p>
            <a:r>
              <a:rPr lang="ru-RU" sz="3200" dirty="0"/>
              <a:t>Теоретические аспекты российских и зарубежных методов оценки эффективности деятельности службы по </a:t>
            </a:r>
            <a:r>
              <a:rPr lang="ru-RU" sz="3200" dirty="0" smtClean="0"/>
              <a:t>УП →</a:t>
            </a:r>
            <a:endParaRPr lang="ru-RU" sz="32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12</a:t>
            </a:fld>
            <a:endParaRPr lang="ru-RU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772816"/>
            <a:ext cx="5789623" cy="1800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573016"/>
            <a:ext cx="5760640" cy="2981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98432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13</a:t>
            </a:fld>
            <a:endParaRPr lang="ru-RU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628800"/>
            <a:ext cx="7775908" cy="3888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21452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Показатели оценки </a:t>
            </a:r>
            <a:r>
              <a:rPr lang="ru-RU" sz="3200" dirty="0"/>
              <a:t>эффективности </a:t>
            </a:r>
            <a:r>
              <a:rPr lang="ru-RU" sz="3200" dirty="0" smtClean="0"/>
              <a:t>работы </a:t>
            </a:r>
            <a:r>
              <a:rPr lang="ru-RU" sz="3200" dirty="0"/>
              <a:t>кадровой </a:t>
            </a:r>
            <a:r>
              <a:rPr lang="ru-RU" sz="3200" dirty="0" smtClean="0"/>
              <a:t>службы в России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358775" indent="-358775">
              <a:buNone/>
            </a:pPr>
            <a:r>
              <a:rPr lang="ru-RU" dirty="0" smtClean="0"/>
              <a:t>—</a:t>
            </a:r>
            <a:r>
              <a:rPr lang="ru-RU" dirty="0"/>
              <a:t>	соответствие перспективного плана по </a:t>
            </a:r>
            <a:r>
              <a:rPr lang="ru-RU" dirty="0" smtClean="0"/>
              <a:t>УП бизнес-задачам </a:t>
            </a:r>
            <a:r>
              <a:rPr lang="ru-RU" dirty="0"/>
              <a:t>компании;</a:t>
            </a:r>
          </a:p>
          <a:p>
            <a:pPr marL="358775" indent="-358775">
              <a:buNone/>
            </a:pPr>
            <a:r>
              <a:rPr lang="ru-RU" dirty="0"/>
              <a:t>—	добавленная стоимость на одного работающего (показатель эффективности управления);</a:t>
            </a:r>
          </a:p>
          <a:p>
            <a:pPr marL="358775" indent="-358775">
              <a:buNone/>
            </a:pPr>
            <a:r>
              <a:rPr lang="ru-RU" dirty="0"/>
              <a:t>—	стоимость одного работника по категориям;</a:t>
            </a:r>
          </a:p>
          <a:p>
            <a:pPr marL="358775" indent="-358775">
              <a:buNone/>
            </a:pPr>
            <a:r>
              <a:rPr lang="ru-RU" dirty="0"/>
              <a:t>—	вклад службы персонала в бизнес-результат компании;</a:t>
            </a:r>
          </a:p>
          <a:p>
            <a:pPr marL="358775" indent="-358775">
              <a:buNone/>
            </a:pPr>
            <a:r>
              <a:rPr lang="ru-RU" dirty="0"/>
              <a:t>—	возврат, отдача на инвестиции в персонал, в том числе на </a:t>
            </a:r>
            <a:r>
              <a:rPr lang="ru-RU" dirty="0" smtClean="0"/>
              <a:t>мероприятия </a:t>
            </a:r>
            <a:r>
              <a:rPr lang="ru-RU" dirty="0"/>
              <a:t>и программы (HR ROI);</a:t>
            </a:r>
          </a:p>
          <a:p>
            <a:pPr marL="358775" indent="-358775">
              <a:buNone/>
            </a:pPr>
            <a:r>
              <a:rPr lang="ru-RU" dirty="0"/>
              <a:t>—	соотношение роста производительности и роста заработной платы;</a:t>
            </a:r>
          </a:p>
          <a:p>
            <a:pPr marL="358775" indent="-358775">
              <a:buNone/>
            </a:pPr>
            <a:r>
              <a:rPr lang="ru-RU" dirty="0"/>
              <a:t>—	процент соответствия менеджмента модели корпоративных компетенций;</a:t>
            </a:r>
          </a:p>
          <a:p>
            <a:pPr marL="358775" indent="-358775">
              <a:buNone/>
            </a:pPr>
            <a:r>
              <a:rPr lang="ru-RU" dirty="0"/>
              <a:t>—	выработка (продажа) на одного работающего;</a:t>
            </a:r>
          </a:p>
          <a:p>
            <a:pPr marL="358775" indent="-358775">
              <a:buNone/>
            </a:pPr>
            <a:r>
              <a:rPr lang="ru-RU" dirty="0"/>
              <a:t>—	текучесть кадров (и сумма потерь при увольнении работника);</a:t>
            </a:r>
          </a:p>
          <a:p>
            <a:pPr marL="358775" indent="-358775">
              <a:buNone/>
            </a:pPr>
            <a:r>
              <a:rPr lang="ru-RU" dirty="0"/>
              <a:t>—	процент затрат на персонал в операционных расходах;</a:t>
            </a:r>
          </a:p>
          <a:p>
            <a:pPr marL="358775" indent="-358775">
              <a:buNone/>
            </a:pPr>
            <a:r>
              <a:rPr lang="ru-RU" dirty="0"/>
              <a:t>—	уровень готовности резерва;</a:t>
            </a:r>
          </a:p>
          <a:p>
            <a:pPr marL="358775" indent="-358775">
              <a:buNone/>
            </a:pPr>
            <a:r>
              <a:rPr lang="ru-RU" dirty="0"/>
              <a:t>—	численность персонала с точки зрения оптимизации и др.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632002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Показатели </a:t>
            </a:r>
            <a:r>
              <a:rPr lang="ru-RU" sz="3200" dirty="0"/>
              <a:t>реализации стратегии, используемые </a:t>
            </a:r>
            <a:r>
              <a:rPr lang="ru-RU" sz="3200" dirty="0" smtClean="0"/>
              <a:t>ОАО </a:t>
            </a:r>
            <a:r>
              <a:rPr lang="ru-RU" sz="3200" dirty="0"/>
              <a:t>«РЖД»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4437112"/>
            <a:ext cx="8229600" cy="1828799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/>
              <a:t>Расчет показателей эффективности </a:t>
            </a:r>
            <a:r>
              <a:rPr lang="ru-RU" dirty="0" smtClean="0"/>
              <a:t>ОАО </a:t>
            </a:r>
            <a:r>
              <a:rPr lang="ru-RU" dirty="0"/>
              <a:t>«РЖД» </a:t>
            </a:r>
            <a:r>
              <a:rPr lang="ru-RU" dirty="0" smtClean="0"/>
              <a:t>производится </a:t>
            </a:r>
            <a:r>
              <a:rPr lang="ru-RU" dirty="0"/>
              <a:t>на </a:t>
            </a:r>
            <a:r>
              <a:rPr lang="ru-RU" dirty="0" smtClean="0"/>
              <a:t>основе:</a:t>
            </a:r>
            <a:endParaRPr lang="ru-RU" dirty="0"/>
          </a:p>
          <a:p>
            <a:pPr marL="179388" indent="-179388">
              <a:buNone/>
            </a:pPr>
            <a:r>
              <a:rPr lang="ru-RU" dirty="0"/>
              <a:t>•	управленческой отчетности о расходах по видам </a:t>
            </a:r>
            <a:r>
              <a:rPr lang="ru-RU" dirty="0" smtClean="0"/>
              <a:t>деятельности</a:t>
            </a:r>
            <a:r>
              <a:rPr lang="ru-RU" dirty="0"/>
              <a:t>;</a:t>
            </a:r>
          </a:p>
          <a:p>
            <a:pPr marL="179388" indent="-179388">
              <a:buNone/>
            </a:pPr>
            <a:r>
              <a:rPr lang="ru-RU" dirty="0"/>
              <a:t>•	управленческой отчетности о доходах по видам деятельности;</a:t>
            </a:r>
          </a:p>
          <a:p>
            <a:pPr marL="179388" indent="-179388">
              <a:buNone/>
            </a:pPr>
            <a:r>
              <a:rPr lang="ru-RU" dirty="0"/>
              <a:t>•	отчета о движении работников и состоянии трудовой </a:t>
            </a:r>
            <a:r>
              <a:rPr lang="ru-RU" dirty="0" smtClean="0"/>
              <a:t>дисциплины</a:t>
            </a:r>
            <a:r>
              <a:rPr lang="ru-RU" dirty="0"/>
              <a:t>.</a:t>
            </a:r>
          </a:p>
          <a:p>
            <a:pPr marL="0" indent="358775">
              <a:buNone/>
            </a:pPr>
            <a:r>
              <a:rPr lang="ru-RU" dirty="0"/>
              <a:t>В качестве периода расчета используется календарный год.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15</a:t>
            </a:fld>
            <a:endParaRPr lang="ru-RU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1628800"/>
            <a:ext cx="6103090" cy="27363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4951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Категории </a:t>
            </a:r>
            <a:r>
              <a:rPr lang="ru-RU" sz="3200" dirty="0"/>
              <a:t>методов оценки </a:t>
            </a:r>
            <a:r>
              <a:rPr lang="ru-RU" sz="3200" dirty="0" smtClean="0"/>
              <a:t>эффективности </a:t>
            </a:r>
            <a:r>
              <a:rPr lang="ru-RU" sz="3200" dirty="0"/>
              <a:t>работы с персоналом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65104"/>
          </a:xfrm>
        </p:spPr>
        <p:txBody>
          <a:bodyPr>
            <a:normAutofit fontScale="70000" lnSpcReduction="20000"/>
          </a:bodyPr>
          <a:lstStyle/>
          <a:p>
            <a:pPr marL="268288" indent="-268288">
              <a:buNone/>
            </a:pPr>
            <a:r>
              <a:rPr lang="ru-RU" dirty="0" smtClean="0"/>
              <a:t>1</a:t>
            </a:r>
            <a:r>
              <a:rPr lang="ru-RU" dirty="0"/>
              <a:t>.	Оценка результатов:</a:t>
            </a:r>
          </a:p>
          <a:p>
            <a:pPr marL="538163" indent="-269875">
              <a:buNone/>
            </a:pPr>
            <a:r>
              <a:rPr lang="ru-RU" dirty="0"/>
              <a:t>•	ключевые показатели эффективности;</a:t>
            </a:r>
          </a:p>
          <a:p>
            <a:pPr marL="538163" indent="-269875">
              <a:buNone/>
            </a:pPr>
            <a:r>
              <a:rPr lang="ru-RU" dirty="0"/>
              <a:t>•	управление по целям.</a:t>
            </a:r>
          </a:p>
          <a:p>
            <a:pPr marL="268288" indent="-268288">
              <a:buNone/>
            </a:pPr>
            <a:r>
              <a:rPr lang="ru-RU" dirty="0"/>
              <a:t>2.	Оценка процесса достижения результатов:</a:t>
            </a:r>
          </a:p>
          <a:p>
            <a:pPr marL="538163" indent="-269875">
              <a:buNone/>
            </a:pPr>
            <a:r>
              <a:rPr lang="ru-RU" dirty="0"/>
              <a:t>•	</a:t>
            </a:r>
            <a:r>
              <a:rPr lang="ru-RU" sz="3100" dirty="0"/>
              <a:t>центры развития и оценки;</a:t>
            </a:r>
          </a:p>
          <a:p>
            <a:pPr marL="538163" indent="-269875">
              <a:buNone/>
            </a:pPr>
            <a:r>
              <a:rPr lang="ru-RU" sz="3100" dirty="0"/>
              <a:t>•	метод «360 градусов»;</a:t>
            </a:r>
          </a:p>
          <a:p>
            <a:pPr marL="538163" indent="-269875">
              <a:buNone/>
            </a:pPr>
            <a:r>
              <a:rPr lang="ru-RU" sz="3100" dirty="0"/>
              <a:t>•	деловые игры;</a:t>
            </a:r>
          </a:p>
          <a:p>
            <a:pPr marL="538163" indent="-269875">
              <a:buNone/>
            </a:pPr>
            <a:r>
              <a:rPr lang="ru-RU" sz="3100" dirty="0"/>
              <a:t>•	интервью по компетенциям;</a:t>
            </a:r>
          </a:p>
          <a:p>
            <a:pPr marL="538163" indent="-269875">
              <a:buNone/>
            </a:pPr>
            <a:r>
              <a:rPr lang="ru-RU" sz="3100" dirty="0"/>
              <a:t>•	ситуационное интервью;</a:t>
            </a:r>
          </a:p>
          <a:p>
            <a:pPr marL="538163" indent="-269875">
              <a:buNone/>
            </a:pPr>
            <a:r>
              <a:rPr lang="ru-RU" sz="3100" dirty="0"/>
              <a:t>•	специализированные опросники.</a:t>
            </a:r>
          </a:p>
          <a:p>
            <a:pPr marL="268288" indent="-268288">
              <a:buNone/>
            </a:pPr>
            <a:r>
              <a:rPr lang="ru-RU" dirty="0"/>
              <a:t>3.	Оценка системы управления методами организационной </a:t>
            </a:r>
            <a:r>
              <a:rPr lang="ru-RU" dirty="0" smtClean="0"/>
              <a:t>диагностики</a:t>
            </a:r>
            <a:r>
              <a:rPr lang="ru-RU" dirty="0"/>
              <a:t>, которая подразумевает сбор диагностический </a:t>
            </a:r>
            <a:r>
              <a:rPr lang="ru-RU" dirty="0" smtClean="0"/>
              <a:t>информации </a:t>
            </a:r>
            <a:r>
              <a:rPr lang="ru-RU" dirty="0"/>
              <a:t>с помощью специализированных методик.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321510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/>
              <a:t>Критерии </a:t>
            </a:r>
            <a:r>
              <a:rPr lang="ru-RU" sz="3600" dirty="0"/>
              <a:t>оценки эффективности кадровой политики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  <a:tabLst>
                <a:tab pos="538163" algn="l"/>
              </a:tabLst>
            </a:pPr>
            <a:r>
              <a:rPr lang="ru-RU" dirty="0" smtClean="0"/>
              <a:t>1</a:t>
            </a:r>
            <a:r>
              <a:rPr lang="ru-RU" dirty="0"/>
              <a:t>.	Количественный и качественный состав персонала.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2.	Уровень текучести кадров.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3.	Показатель </a:t>
            </a:r>
            <a:r>
              <a:rPr lang="ru-RU" dirty="0" err="1"/>
              <a:t>абсентизма</a:t>
            </a:r>
            <a:r>
              <a:rPr lang="ru-RU" dirty="0"/>
              <a:t>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4.	Результативность труда.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5.	Затраты на персонал.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6.	Удовлетворенность трудом.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7.	Наличие жалоб и предложений.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8.	Уровень производственного травматизма.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9.	Гибкость и стабильность проводимой политики.</a:t>
            </a:r>
          </a:p>
          <a:p>
            <a:pPr marL="0" indent="0">
              <a:buNone/>
              <a:tabLst>
                <a:tab pos="538163" algn="l"/>
              </a:tabLst>
            </a:pPr>
            <a:r>
              <a:rPr lang="ru-RU" dirty="0"/>
              <a:t>10.	Степень учета интересов работника и производства.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61880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/>
          </a:bodyPr>
          <a:lstStyle/>
          <a:p>
            <a:r>
              <a:rPr lang="ru-RU" sz="3200" dirty="0"/>
              <a:t>Критерии оценки эффективности </a:t>
            </a:r>
            <a:r>
              <a:rPr lang="ru-RU" sz="3200" dirty="0" smtClean="0"/>
              <a:t>СУП→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8120242"/>
              </p:ext>
            </p:extLst>
          </p:nvPr>
        </p:nvGraphicFramePr>
        <p:xfrm>
          <a:off x="457200" y="1125538"/>
          <a:ext cx="8229600" cy="5579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2472"/>
                <a:gridCol w="2952328"/>
                <a:gridCol w="1296144"/>
                <a:gridCol w="2818656"/>
              </a:tblGrid>
              <a:tr h="287238">
                <a:tc grid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Экономическая эффективность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190500" algn="ctr">
                        <a:spcAft>
                          <a:spcPts val="0"/>
                        </a:spcAft>
                      </a:pP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350" marR="6350" marT="0" marB="0" anchor="b"/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Социальная эффективность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1602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критерий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показатели оценки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критерий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показатели оценки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1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2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3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4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288032">
                <a:tc gridSpan="4">
                  <a:txBody>
                    <a:bodyPr/>
                    <a:lstStyle/>
                    <a:p>
                      <a:pPr indent="0" algn="ctr"/>
                      <a:r>
                        <a:rPr lang="ru-RU" sz="1200" dirty="0" smtClean="0">
                          <a:solidFill>
                            <a:srgbClr val="FF0000"/>
                          </a:solidFill>
                          <a:latin typeface="+mj-lt"/>
                        </a:rPr>
                        <a:t>Система управления персоналом в целом</a:t>
                      </a:r>
                      <a:endParaRPr lang="ru-RU" sz="1200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Конкуренто­способность персонала на рынке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Численность работни­ков за период, рабо­тающих на условиях лизинга.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трудового по­тенциала (количествен­ные характеристики)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Социальный потенциал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Портфолио персо­нала (качественные характеристики персонала)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Уровень при­влекатель­ности орга­низации для потенциаль­ных работни­ков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Количество заявлений от кандидатов на ва­кантные должности. Среднее время заполне­ния вакансий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Выполнение социаль­ных планов и программ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Степень выполне­ния плана соци­ального развития коллектива. Количество реализо­ванных социальных программ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Соблюдение трудового законодатель­ства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Количество наруше­ний трудового зако­нодательства и суммы штрафов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Улучшение здоровья работников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Затраты на оплату листков нетрудоспо­собности.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Количество случаев травматизма за пе­риод и др.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Достижение заданного уровня при­быльности фирмы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Объем продаж на одно­го работника.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Затраты на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персонал (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и одного работника). Прибыль на одного работника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Общая удовлетво­ренность персонала трудом в ор­ганизации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Коэффициент при­верженности орга­низации. Состояние социаль­но-психологическо­го климата.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Коэффициент теку­чести кадров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Эффектив­ность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продуктивности труда (отношение добавленной стоимости к затратам на персонал).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Рост производительно­сти труда.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рентабельно­сти персонала.</a:t>
                      </a:r>
                    </a:p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Срок окупаемости капитальных затрат на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мероприятия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по управлению персоналом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Занятость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Наличие дифферен­цированного под­хода к включению работников в систе­му занятости. Количество специ­ализированных рабочих мест. Изменение коли­чества и структуры рабочих мест с уче­том возможностей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работников с ограниченной трудоспособностью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2646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1972059"/>
              </p:ext>
            </p:extLst>
          </p:nvPr>
        </p:nvGraphicFramePr>
        <p:xfrm>
          <a:off x="539552" y="260648"/>
          <a:ext cx="8229600" cy="6275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2520280"/>
                <a:gridCol w="1368152"/>
                <a:gridCol w="3106688"/>
              </a:tblGrid>
              <a:tr h="354665"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 smtClean="0">
                          <a:latin typeface="+mj-lt"/>
                        </a:rPr>
                        <a:t>1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 smtClean="0">
                          <a:latin typeface="+mj-lt"/>
                        </a:rPr>
                        <a:t>2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 smtClean="0">
                          <a:latin typeface="+mj-lt"/>
                        </a:rPr>
                        <a:t>3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indent="0" algn="ctr"/>
                      <a:r>
                        <a:rPr lang="ru-RU" sz="1200" dirty="0" smtClean="0">
                          <a:latin typeface="+mj-lt"/>
                        </a:rPr>
                        <a:t>4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</a:tr>
              <a:tr h="1224324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удов­летворенно­сти клиентов организации качеством продукции и обслужива­ния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Изменение (рост) объ­емов продаж за период. Уровень качества про­дукции (услуг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). </a:t>
                      </a:r>
                    </a:p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Доля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рынка товаров и услуг, занимаемая организацией. Среднее время обслу­живания клиентов в динамике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дисциплины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Количество про­гулов и нарушений дисциплины. </a:t>
                      </a:r>
                      <a:endParaRPr lang="ru-RU" sz="1200" dirty="0" smtClean="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Уровень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самодисци­плины.</a:t>
                      </a:r>
                    </a:p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</a:t>
                      </a:r>
                      <a:r>
                        <a:rPr lang="ru-RU" sz="1200" dirty="0" err="1">
                          <a:effectLst/>
                          <a:latin typeface="+mj-lt"/>
                          <a:ea typeface="Times New Roman"/>
                        </a:rPr>
                        <a:t>абсентизма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957885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Достижение поставленных целей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Количество нереализо­ванных целей органи­зации за счет низкого уровня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УП.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Соответствие целей и стратегии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УП целям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и стратегии развития организации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Отношение руково­дителей к вопросам управления персоналом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Стиль управления организацией. Уровень организа­ционной культуры</a:t>
                      </a:r>
                    </a:p>
                  </a:txBody>
                  <a:tcPr marL="6350" marR="6350" marT="0" marB="0" anchor="ctr"/>
                </a:tc>
              </a:tr>
              <a:tr h="1372773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Достижение функциональ­ных целей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Эффективность резуль­татов при достижении поставленных целей. Эффективность процес­сов (методов, техноло­гий, процедур) управле­ния персоналом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Удовлетво­ренность персонала различными аспектами трудовой де­ятельности в рамках отдельной функции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Различные показа­тели по функциям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УП,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в </a:t>
                      </a:r>
                      <a:r>
                        <a:rPr lang="ru-RU" sz="1200" dirty="0" err="1" smtClean="0">
                          <a:effectLst/>
                          <a:latin typeface="+mj-lt"/>
                          <a:ea typeface="Times New Roman"/>
                        </a:rPr>
                        <a:t>т.ч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.:</a:t>
                      </a: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степень </a:t>
                      </a:r>
                      <a:r>
                        <a:rPr lang="ru-RU" sz="1200" u="none" strike="noStrike" spc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реализа­ции профессиональ­ных знаний и уме­ний;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3716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уровень </a:t>
                      </a:r>
                      <a:r>
                        <a:rPr lang="ru-RU" sz="1200" u="none" strike="noStrike" spc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творче­ской инициативы;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уровень </a:t>
                      </a:r>
                      <a:r>
                        <a:rPr lang="ru-RU" sz="1200" u="none" strike="noStrike" spc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трудовой мотивации;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2954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уровень </a:t>
                      </a:r>
                      <a:r>
                        <a:rPr lang="ru-RU" sz="1200" u="none" strike="noStrike" spc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группо­вой сплоченности;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Char char="•"/>
                        <a:tabLst>
                          <a:tab pos="133350" algn="l"/>
                        </a:tabLst>
                      </a:pPr>
                      <a:r>
                        <a:rPr lang="ru-RU" sz="1200" u="none" strike="noStrike" spc="0" dirty="0" smtClean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 уровень </a:t>
                      </a:r>
                      <a:r>
                        <a:rPr lang="ru-RU" sz="1200" u="none" strike="noStrike" spc="0" dirty="0">
                          <a:effectLst/>
                          <a:latin typeface="+mj-lt"/>
                          <a:ea typeface="Times New Roman"/>
                          <a:cs typeface="Times New Roman"/>
                        </a:rPr>
                        <a:t>кон­фликтности</a:t>
                      </a:r>
                    </a:p>
                  </a:txBody>
                  <a:tcPr marL="6350" marR="6350" marT="0" marB="0" anchor="ctr"/>
                </a:tc>
              </a:tr>
              <a:tr h="354665">
                <a:tc gridSpan="4">
                  <a:txBody>
                    <a:bodyPr/>
                    <a:lstStyle/>
                    <a:p>
                      <a:pPr marL="0" indent="0" algn="ctr"/>
                      <a:r>
                        <a:rPr lang="ru-RU" sz="1200" b="1" dirty="0" smtClean="0">
                          <a:solidFill>
                            <a:srgbClr val="FF0000"/>
                          </a:solidFill>
                          <a:latin typeface="+mj-lt"/>
                        </a:rPr>
                        <a:t>Индивидуальная работа сотрудника в организации</a:t>
                      </a:r>
                      <a:endParaRPr lang="ru-RU" sz="1200" b="1" dirty="0">
                        <a:solidFill>
                          <a:srgbClr val="FF0000"/>
                        </a:solidFill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699614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Достижение индивидуаль­ной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произво­дитель-</a:t>
                      </a:r>
                      <a:r>
                        <a:rPr lang="ru-RU" sz="1200" dirty="0" err="1" smtClean="0">
                          <a:effectLst/>
                          <a:latin typeface="+mj-lt"/>
                          <a:ea typeface="Times New Roman"/>
                        </a:rPr>
                        <a:t>ности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Выработка на одного работника.</a:t>
                      </a:r>
                    </a:p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Величина потерь рабочего времени работником.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развития трудового потенциала работника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Наличие способностей адаптироваться к изменениям среды.</a:t>
                      </a:r>
                    </a:p>
                  </a:txBody>
                  <a:tcPr marL="6350" marR="6350" marT="0" marB="0" anchor="ctr"/>
                </a:tc>
              </a:tr>
              <a:tr h="1224324"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Оптимизация затрат на од­ного работ­ника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Суммарные затраты на одного работника. </a:t>
                      </a:r>
                      <a:endParaRPr lang="ru-RU" sz="1200" dirty="0" smtClean="0">
                        <a:effectLst/>
                        <a:latin typeface="+mj-lt"/>
                        <a:ea typeface="Times New Roman"/>
                      </a:endParaRPr>
                    </a:p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Рентабельность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челове­ческого капитала и др.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marL="0"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Уровень инноваци­онной активности </a:t>
                      </a: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работника</a:t>
                      </a:r>
                      <a:r>
                        <a:rPr lang="ru-RU" sz="1200" smtClean="0">
                          <a:effectLst/>
                          <a:latin typeface="+mj-lt"/>
                          <a:ea typeface="Times New Roman"/>
                        </a:rPr>
                        <a:t>. Уровень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професси­ональных знаний, навыков и умений. Уровень трудовой и исполнительской </a:t>
                      </a: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дисциплины</a:t>
                      </a:r>
                      <a:r>
                        <a:rPr lang="ru-RU" sz="1200" smtClean="0">
                          <a:effectLst/>
                          <a:latin typeface="+mj-lt"/>
                          <a:ea typeface="Times New Roman"/>
                        </a:rPr>
                        <a:t>. Степень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ответствен­ности за действия и результаты труда и др.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76895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Подходы к повышению </a:t>
            </a:r>
            <a:r>
              <a:rPr lang="ru-RU" sz="3200" dirty="0"/>
              <a:t>эффективности кадровой политики в организациях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97363"/>
          </a:xfrm>
        </p:spPr>
        <p:txBody>
          <a:bodyPr>
            <a:normAutofit fontScale="62500" lnSpcReduction="20000"/>
          </a:bodyPr>
          <a:lstStyle/>
          <a:p>
            <a:pPr marL="179388" indent="-179388">
              <a:buNone/>
            </a:pPr>
            <a:r>
              <a:rPr lang="ru-RU" dirty="0" smtClean="0"/>
              <a:t>•</a:t>
            </a:r>
            <a:r>
              <a:rPr lang="ru-RU" dirty="0"/>
              <a:t>	долгосрочный характер взаимоотношений организации со </a:t>
            </a:r>
            <a:r>
              <a:rPr lang="ru-RU" dirty="0" smtClean="0"/>
              <a:t>своими </a:t>
            </a:r>
            <a:r>
              <a:rPr lang="ru-RU" dirty="0"/>
              <a:t>работниками;</a:t>
            </a:r>
          </a:p>
          <a:p>
            <a:pPr marL="179388" indent="-179388">
              <a:buNone/>
            </a:pPr>
            <a:r>
              <a:rPr lang="ru-RU" dirty="0"/>
              <a:t>•	соответствие квалификации работников требованиям к </a:t>
            </a:r>
            <a:r>
              <a:rPr lang="ru-RU" dirty="0" smtClean="0"/>
              <a:t>рабочим </a:t>
            </a:r>
            <a:r>
              <a:rPr lang="ru-RU" dirty="0"/>
              <a:t>местам;</a:t>
            </a:r>
          </a:p>
          <a:p>
            <a:pPr marL="179388" indent="-179388">
              <a:buNone/>
            </a:pPr>
            <a:r>
              <a:rPr lang="ru-RU" dirty="0"/>
              <a:t>•	взаимосвязь интересов и целей организации и работников;</a:t>
            </a:r>
          </a:p>
          <a:p>
            <a:pPr marL="179388" indent="-179388">
              <a:buNone/>
            </a:pPr>
            <a:r>
              <a:rPr lang="ru-RU" dirty="0"/>
              <a:t>•	преемственность знаний и опыта, акцент на развитие и </a:t>
            </a:r>
            <a:r>
              <a:rPr lang="ru-RU" dirty="0" smtClean="0"/>
              <a:t>обучение </a:t>
            </a:r>
            <a:r>
              <a:rPr lang="ru-RU" dirty="0"/>
              <a:t>работников с помощью таких методов, как наставничество, </a:t>
            </a:r>
            <a:r>
              <a:rPr lang="ru-RU" dirty="0" smtClean="0"/>
              <a:t>ротация</a:t>
            </a:r>
            <a:r>
              <a:rPr lang="ru-RU" dirty="0"/>
              <a:t>;</a:t>
            </a:r>
          </a:p>
          <a:p>
            <a:pPr marL="179388" indent="-179388">
              <a:buNone/>
            </a:pPr>
            <a:r>
              <a:rPr lang="ru-RU" dirty="0"/>
              <a:t>•	вознаграждение и продвижение персонала по заслугам и </a:t>
            </a:r>
            <a:r>
              <a:rPr lang="ru-RU" dirty="0" smtClean="0"/>
              <a:t>достигнутым </a:t>
            </a:r>
            <a:r>
              <a:rPr lang="ru-RU" dirty="0"/>
              <a:t>результатам деятельности;</a:t>
            </a:r>
          </a:p>
          <a:p>
            <a:pPr marL="179388" indent="-179388">
              <a:buNone/>
            </a:pPr>
            <a:r>
              <a:rPr lang="ru-RU" dirty="0"/>
              <a:t>•	создание предпосылок для формирования корпоративной </a:t>
            </a:r>
            <a:r>
              <a:rPr lang="ru-RU" dirty="0" smtClean="0"/>
              <a:t>ответственности </a:t>
            </a:r>
            <a:r>
              <a:rPr lang="ru-RU" dirty="0"/>
              <a:t>за общий результат деятельности персонала;</a:t>
            </a:r>
          </a:p>
          <a:p>
            <a:pPr marL="179388" indent="-179388">
              <a:buNone/>
            </a:pPr>
            <a:r>
              <a:rPr lang="ru-RU" dirty="0"/>
              <a:t>•	наличие у работников следующих компетенций: </a:t>
            </a:r>
            <a:r>
              <a:rPr lang="ru-RU" dirty="0" smtClean="0"/>
              <a:t>профессионализма</a:t>
            </a:r>
            <a:r>
              <a:rPr lang="ru-RU" dirty="0"/>
              <a:t>, </a:t>
            </a:r>
            <a:r>
              <a:rPr lang="ru-RU" dirty="0" err="1"/>
              <a:t>мотивированности</a:t>
            </a:r>
            <a:r>
              <a:rPr lang="ru-RU" dirty="0"/>
              <a:t>, лояльности, нацеленности на </a:t>
            </a:r>
            <a:r>
              <a:rPr lang="ru-RU" dirty="0" smtClean="0"/>
              <a:t>развитие</a:t>
            </a:r>
            <a:r>
              <a:rPr lang="ru-RU" dirty="0"/>
              <a:t>, способности принимать решения, умения грамотно </a:t>
            </a:r>
            <a:r>
              <a:rPr lang="ru-RU" dirty="0" smtClean="0"/>
              <a:t>организовать </a:t>
            </a:r>
            <a:r>
              <a:rPr lang="ru-RU" dirty="0"/>
              <a:t>рабочий процесс.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07504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2. Ключевые </a:t>
            </a:r>
            <a:r>
              <a:rPr lang="ru-RU" dirty="0"/>
              <a:t>показатели эффективности кадровой политики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47500" lnSpcReduction="20000"/>
          </a:bodyPr>
          <a:lstStyle/>
          <a:p>
            <a:pPr marL="0" indent="179388">
              <a:buNone/>
              <a:tabLst>
                <a:tab pos="358775" algn="l"/>
              </a:tabLst>
            </a:pPr>
            <a:r>
              <a:rPr lang="ru-RU" dirty="0" smtClean="0"/>
              <a:t>Показатели деятельности для </a:t>
            </a:r>
            <a:r>
              <a:rPr lang="ru-RU" dirty="0"/>
              <a:t>оценки эффективности деятельности организации и </a:t>
            </a:r>
            <a:r>
              <a:rPr lang="ru-RU" dirty="0" smtClean="0"/>
              <a:t>принятия решений:</a:t>
            </a: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1.	</a:t>
            </a:r>
            <a:r>
              <a:rPr lang="ru-RU" b="1" dirty="0"/>
              <a:t>Ключевые индикаторы результата </a:t>
            </a:r>
            <a:r>
              <a:rPr lang="ru-RU" dirty="0"/>
              <a:t>(</a:t>
            </a:r>
            <a:r>
              <a:rPr lang="ru-RU" dirty="0" err="1"/>
              <a:t>Key</a:t>
            </a:r>
            <a:r>
              <a:rPr lang="ru-RU" dirty="0"/>
              <a:t> </a:t>
            </a:r>
            <a:r>
              <a:rPr lang="ru-RU" dirty="0" err="1"/>
              <a:t>result</a:t>
            </a:r>
            <a:r>
              <a:rPr lang="ru-RU" dirty="0"/>
              <a:t> </a:t>
            </a:r>
            <a:r>
              <a:rPr lang="ru-RU" dirty="0" err="1"/>
              <a:t>indicators</a:t>
            </a:r>
            <a:r>
              <a:rPr lang="ru-RU" dirty="0"/>
              <a:t>, </a:t>
            </a:r>
            <a:r>
              <a:rPr lang="ru-RU" b="1" dirty="0"/>
              <a:t>KRI</a:t>
            </a:r>
            <a:r>
              <a:rPr lang="ru-RU" dirty="0"/>
              <a:t>) — показывают, насколько успешно организация справляется с </a:t>
            </a:r>
            <a:r>
              <a:rPr lang="ru-RU" dirty="0" smtClean="0"/>
              <a:t>деятельностью</a:t>
            </a:r>
            <a:r>
              <a:rPr lang="ru-RU" dirty="0"/>
              <a:t>, связанной с определенной областью сбалансированной </a:t>
            </a:r>
            <a:r>
              <a:rPr lang="ru-RU" dirty="0" smtClean="0"/>
              <a:t>системы </a:t>
            </a:r>
            <a:r>
              <a:rPr lang="ru-RU" dirty="0"/>
              <a:t>показателей.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2.	</a:t>
            </a:r>
            <a:r>
              <a:rPr lang="ru-RU" b="1" dirty="0"/>
              <a:t>Индикаторы эффективности </a:t>
            </a:r>
            <a:r>
              <a:rPr lang="ru-RU" dirty="0"/>
              <a:t>(</a:t>
            </a:r>
            <a:r>
              <a:rPr lang="ru-RU" dirty="0" err="1"/>
              <a:t>Performance</a:t>
            </a:r>
            <a:r>
              <a:rPr lang="ru-RU" dirty="0"/>
              <a:t> </a:t>
            </a:r>
            <a:r>
              <a:rPr lang="ru-RU" dirty="0" err="1"/>
              <a:t>indicators</a:t>
            </a:r>
            <a:r>
              <a:rPr lang="ru-RU" dirty="0"/>
              <a:t>, </a:t>
            </a:r>
            <a:r>
              <a:rPr lang="ru-RU" b="1" dirty="0"/>
              <a:t>PI</a:t>
            </a:r>
            <a:r>
              <a:rPr lang="ru-RU" dirty="0"/>
              <a:t>) — </a:t>
            </a:r>
            <a:r>
              <a:rPr lang="ru-RU" dirty="0" smtClean="0"/>
              <a:t>показывают</a:t>
            </a:r>
            <a:r>
              <a:rPr lang="ru-RU" dirty="0"/>
              <a:t>, в каких направлениях необходимо двигаться, чтобы </a:t>
            </a:r>
            <a:r>
              <a:rPr lang="ru-RU" dirty="0" smtClean="0"/>
              <a:t>достичь </a:t>
            </a:r>
            <a:r>
              <a:rPr lang="ru-RU" dirty="0"/>
              <a:t>поставленной цели.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3.	</a:t>
            </a:r>
            <a:r>
              <a:rPr lang="ru-RU" b="1" dirty="0"/>
              <a:t>Ключевые показатели эффективности </a:t>
            </a:r>
            <a:r>
              <a:rPr lang="ru-RU" dirty="0"/>
              <a:t>(</a:t>
            </a:r>
            <a:r>
              <a:rPr lang="ru-RU" dirty="0" err="1"/>
              <a:t>Key</a:t>
            </a:r>
            <a:r>
              <a:rPr lang="ru-RU" dirty="0"/>
              <a:t> </a:t>
            </a:r>
            <a:r>
              <a:rPr lang="ru-RU" dirty="0" err="1"/>
              <a:t>performance</a:t>
            </a:r>
            <a:r>
              <a:rPr lang="ru-RU" dirty="0"/>
              <a:t> </a:t>
            </a:r>
            <a:r>
              <a:rPr lang="ru-RU" dirty="0" err="1" smtClean="0"/>
              <a:t>indicators</a:t>
            </a:r>
            <a:r>
              <a:rPr lang="ru-RU" dirty="0"/>
              <a:t>, </a:t>
            </a:r>
            <a:r>
              <a:rPr lang="ru-RU" b="1" dirty="0"/>
              <a:t>KPI</a:t>
            </a:r>
            <a:r>
              <a:rPr lang="ru-RU" dirty="0"/>
              <a:t>) — показывают, что нужно делать, чтобы повысить </a:t>
            </a:r>
            <a:r>
              <a:rPr lang="ru-RU" dirty="0" smtClean="0"/>
              <a:t>эффективность</a:t>
            </a:r>
            <a:r>
              <a:rPr lang="ru-RU" dirty="0"/>
              <a:t>.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b="1" dirty="0" smtClean="0"/>
              <a:t>Ключевые </a:t>
            </a:r>
            <a:r>
              <a:rPr lang="ru-RU" b="1" dirty="0"/>
              <a:t>показатели эффективности </a:t>
            </a:r>
            <a:r>
              <a:rPr lang="ru-RU" dirty="0"/>
              <a:t>— это показатели, по </a:t>
            </a:r>
            <a:r>
              <a:rPr lang="ru-RU" dirty="0" smtClean="0"/>
              <a:t>которым </a:t>
            </a:r>
            <a:r>
              <a:rPr lang="ru-RU" dirty="0"/>
              <a:t>оценивается эффективность действий, процессов и функций управления по отношению к достижению поставленных </a:t>
            </a:r>
            <a:r>
              <a:rPr lang="ru-RU" dirty="0" smtClean="0"/>
              <a:t>целей.</a:t>
            </a:r>
            <a:endParaRPr lang="ru-RU" dirty="0"/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Ключевые показатели эффективности как инструменты </a:t>
            </a:r>
            <a:r>
              <a:rPr lang="ru-RU" dirty="0" smtClean="0"/>
              <a:t>управления </a:t>
            </a:r>
            <a:r>
              <a:rPr lang="ru-RU" dirty="0"/>
              <a:t>позволяют: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четко формулировать и количественно выражать цели;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транслировать цели на все уровни управления;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проводить мониторинг результатов;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своевременно диагностировать сложные ситуации, </a:t>
            </a:r>
            <a:r>
              <a:rPr lang="ru-RU" dirty="0" smtClean="0"/>
              <a:t>требующие </a:t>
            </a:r>
            <a:r>
              <a:rPr lang="ru-RU" dirty="0"/>
              <a:t>управленческого вмешательства;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своевременно корректировать цели, оптимизируя планы;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делегировать полномочия;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оценивать уровень менеджмента, эффективность </a:t>
            </a:r>
            <a:r>
              <a:rPr lang="ru-RU" dirty="0" smtClean="0"/>
              <a:t>подразделений </a:t>
            </a:r>
            <a:r>
              <a:rPr lang="ru-RU" dirty="0"/>
              <a:t>и развивать наиболее успешные направления бизнеса;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мотивировать сотрудников на достижение результатов;</a:t>
            </a:r>
          </a:p>
          <a:p>
            <a:pPr marL="0" indent="179388">
              <a:buNone/>
              <a:tabLst>
                <a:tab pos="358775" algn="l"/>
              </a:tabLst>
            </a:pPr>
            <a:r>
              <a:rPr lang="ru-RU" dirty="0"/>
              <a:t>•	объективно оценивать эффективность деятельности </a:t>
            </a:r>
            <a:r>
              <a:rPr lang="ru-RU" dirty="0" smtClean="0"/>
              <a:t>работников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7637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dirty="0"/>
              <a:t>Классификация ключевых показателей </a:t>
            </a:r>
            <a:r>
              <a:rPr lang="ru-RU" sz="3200" dirty="0" smtClean="0"/>
              <a:t>эффективности→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446157"/>
              </p:ext>
            </p:extLst>
          </p:nvPr>
        </p:nvGraphicFramePr>
        <p:xfrm>
          <a:off x="467544" y="1556792"/>
          <a:ext cx="8229600" cy="490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1080120"/>
                <a:gridCol w="3374032"/>
                <a:gridCol w="2540968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Критерий классифика­ции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Группы показате­лей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Примеры показате­лей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эффек-тивности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стратегического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 иерар­хическому уровню реализации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стратегии (предложен Л.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Педерсо­ном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)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Стратеги­ческие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выбранную стратегию развития. Для их достижения требуется ряд глобальных меро­приятий и длительные временные периоды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Расходы на персонал, процент от выручки. Выручка на одного штатного сотрудника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Норма­тивные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степень до­стижения глобальных целей в краткосрочные периоды (небольшой горизонт планирования)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Затраты на обучение, процент от общих затрат на персонал</a:t>
                      </a: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r>
                        <a:rPr lang="ru-RU" sz="1400" dirty="0" smtClean="0">
                          <a:latin typeface="+mj-lt"/>
                        </a:rPr>
                        <a:t>По </a:t>
                      </a:r>
                      <a:r>
                        <a:rPr lang="ru-RU" sz="1400" dirty="0" err="1" smtClean="0">
                          <a:latin typeface="+mj-lt"/>
                        </a:rPr>
                        <a:t>направ-ленности</a:t>
                      </a:r>
                      <a:r>
                        <a:rPr lang="ru-RU" sz="1400" dirty="0" smtClean="0">
                          <a:latin typeface="+mj-lt"/>
                        </a:rPr>
                        <a:t> на внутреннюю и внешнюю среду предприятия (предложен Ю. Вебером и У. Шеффером)</a:t>
                      </a:r>
                      <a:endParaRPr lang="ru-RU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Диагно­стические (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процессно-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функциональ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- </a:t>
                      </a:r>
                      <a:r>
                        <a:rPr lang="ru-RU" sz="1400" dirty="0" err="1">
                          <a:effectLst/>
                          <a:latin typeface="+mj-lt"/>
                          <a:ea typeface="Times New Roman"/>
                        </a:rPr>
                        <a:t>ные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состояние системы изнутри, показывают степень ее упорядоченности, внутренней организаци­онной эффективности. Характерны для компа­ний с оборонительной стратегией, направлен­ной на формирование конкурентных отличий, управление затратами, обеспечение качества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Текучесть среди ра­ботников в течение первого года работы. Среднее время запол­нения вакансии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Интерак­тивные (рыноч­ные)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ситуацию контакта с внешней средой, степень воз­действия на нее, по­лученные изменения в системе надстроек. Ха­рактерны для компаний, реализующих стратегию захвата рынка и расши­рения сфер влияния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Соотношение фиксированной и переменной частей заработной платы по сравнению с кон­курентами. Конкурс на место среди внеш­них кандидатов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6114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4248355"/>
              </p:ext>
            </p:extLst>
          </p:nvPr>
        </p:nvGraphicFramePr>
        <p:xfrm>
          <a:off x="395536" y="476672"/>
          <a:ext cx="8229600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1080120"/>
                <a:gridCol w="2869976"/>
                <a:gridCol w="3045024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Критерий классифика­ции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Группы показате­лей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Примеры показате­лей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эффективности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стратегического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rowSpan="4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По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принад-лежности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к группе страте-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гических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перспектив развития (предложен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Д.Нортоном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,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Р.Капланом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Финан­совое по­ложение</a:t>
                      </a:r>
                    </a:p>
                  </a:txBody>
                  <a:tcPr marL="6350" marR="6350" marT="0" marB="0" anchor="ctr"/>
                </a:tc>
                <a:tc rowSpan="4"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степень дости­жения цели по каждой из перспектив развития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Фонд оплаты труда, процент от оборота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Рыночное положе­ние</a:t>
                      </a:r>
                    </a:p>
                  </a:txBody>
                  <a:tcPr marL="6350" marR="6350" marT="0" marB="0" anchor="ctr"/>
                </a:tc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Уровень удовлетво­ренности персонала. Наличие санкций со стороны Государ­ственной инспекции по труду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endParaRPr lang="ru-RU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Вну­тренние бизнес- процессы</a:t>
                      </a:r>
                    </a:p>
                  </a:txBody>
                  <a:tcPr marL="6350" marR="6350" marT="0" marB="0" anchor="ctr"/>
                </a:tc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Процент вакансий, заполненных сотруд­никами, входящими в кадровый резерв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Развитие компании и сотрудников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Затраты на обучение одного сотрудника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rowSpan="3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По участию в обосновании, принятии и реализации решений (предложен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Д.Миллером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Концепту­альные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Способствуют общему пониманию хозяйствен­ного положения и ситуа­ции, в которой находятся участники процесса, вли­яют на образ мышления и поведение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Соотношение темпов роста производитель­ности труда и зара­ботной платы. Уровень текучести кадров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Инстру­менталь­ные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Могут использоваться при обосновании ре­шений и служить базой для выбора конкретных действий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Стоимость обучения, % от фонда оплаты труда (ФОТ). Разница в окладах худших и лучших сотрудников, равных по должности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 smtClean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Символи­ческие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Разрабатываются руко­водством и доводятся до работников в виде требований, спущенных сверху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Размер прибыли на одного топ-менеджера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602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9049261"/>
              </p:ext>
            </p:extLst>
          </p:nvPr>
        </p:nvGraphicFramePr>
        <p:xfrm>
          <a:off x="467544" y="476672"/>
          <a:ext cx="8229600" cy="554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1080120"/>
                <a:gridCol w="3374032"/>
                <a:gridCol w="2540968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Критерий классифика­ции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Группы показате­лей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Примеры показате­лей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эффек-тивности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стратегического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По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принад-лежности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к уровню управления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Индика­тивные (норма­тивные)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Разрабатываются на ос­нове императивных показателей на низовых уровнях управления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Доля сотрудников, прошедших обучение по программам повы­шения квалификации за год, %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Импера­тивные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Носят долгосрочный характер, лежат в основе динамичного контроля за подразделениями, вовлеченными в процесс реализации целей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Рационализаторские предложения на од­ного сотрудника, %</a:t>
                      </a: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r>
                        <a:rPr lang="ru-RU" sz="1400" dirty="0" smtClean="0">
                          <a:latin typeface="+mj-lt"/>
                        </a:rPr>
                        <a:t>По </a:t>
                      </a:r>
                      <a:r>
                        <a:rPr lang="ru-RU" sz="1400" dirty="0" err="1" smtClean="0">
                          <a:latin typeface="+mj-lt"/>
                        </a:rPr>
                        <a:t>возмож-ности</a:t>
                      </a:r>
                      <a:r>
                        <a:rPr lang="ru-RU" sz="1400" dirty="0" smtClean="0">
                          <a:latin typeface="+mj-lt"/>
                        </a:rPr>
                        <a:t> от-</a:t>
                      </a:r>
                      <a:r>
                        <a:rPr lang="ru-RU" sz="1400" dirty="0" err="1" smtClean="0">
                          <a:latin typeface="+mj-lt"/>
                        </a:rPr>
                        <a:t>клонения</a:t>
                      </a:r>
                      <a:r>
                        <a:rPr lang="ru-RU" sz="1400" dirty="0" smtClean="0">
                          <a:latin typeface="+mj-lt"/>
                        </a:rPr>
                        <a:t> от заданного параметра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Дискрет­ные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Могут выражаться сло­весным или числовым значением из перечис­ляемого набора (да/нет, натуральное число и т. д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.). Ограничения: в ряде случаев невозможно от-разить степень достижения или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недостижения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результата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Наличие в организа­ции системы </a:t>
                      </a:r>
                      <a:r>
                        <a:rPr lang="ru-RU" sz="1400" dirty="0" err="1">
                          <a:effectLst/>
                          <a:latin typeface="+mj-lt"/>
                          <a:ea typeface="Times New Roman"/>
                        </a:rPr>
                        <a:t>грейдов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. Наличие жалоб от линейных руково­дителей по качеству и срокам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выполнения заказа на подбор персонала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Непре­рывные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Могут принимать значе­ния в заданном интерва­ле, диапазон их приме­нения более широк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Оборот по найму, увольнению персонала, %</a:t>
                      </a: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r>
                        <a:rPr lang="ru-RU" sz="1400" dirty="0" smtClean="0">
                          <a:latin typeface="+mj-lt"/>
                        </a:rPr>
                        <a:t>По источнику получения информации о значении показателя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Объектив­ные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Представляют собой результат прошедших операций, событий и действий и трактуются однозначно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Соотношение затрат на поиск и адапта­цию персонала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endParaRPr lang="ru-RU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Субъек­тивные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Значение показателя зависит от отношения лица, производящего оценку, в связи с чем одно и то же явление может трактоваться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по-разному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Уровень причастно­сти корпоративной культуре.</a:t>
                      </a:r>
                    </a:p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Качество подбора персонала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43567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5295985"/>
              </p:ext>
            </p:extLst>
          </p:nvPr>
        </p:nvGraphicFramePr>
        <p:xfrm>
          <a:off x="539552" y="1052736"/>
          <a:ext cx="8229600" cy="478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80"/>
                <a:gridCol w="1080120"/>
                <a:gridCol w="3374032"/>
                <a:gridCol w="2540968"/>
              </a:tblGrid>
              <a:tr h="370840"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Критерий классифика­ции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Группы показате­лей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Назначение показателей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Примеры показате­лей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эффек-тивности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стратегического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УП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По </a:t>
                      </a:r>
                      <a:r>
                        <a:rPr lang="ru-RU" sz="1400" dirty="0" err="1" smtClean="0">
                          <a:effectLst/>
                          <a:latin typeface="+mj-lt"/>
                          <a:ea typeface="Times New Roman"/>
                        </a:rPr>
                        <a:t>зави-симости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результата от динамики изменения показателя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Прямые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Отражают прямую за­висимость результата деятельности от значе­ния показателя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Темпы роста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производительности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труда.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 Доля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сотрудников, регулярно получа­ющих оценку своей деятельности, %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Обратные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Отражают обратную зависимость результата деятельности от значе­ния показателя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Уровень текучести кадров среди резер­вистов, %</a:t>
                      </a: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r>
                        <a:rPr lang="ru-RU" sz="1400" dirty="0" smtClean="0">
                          <a:latin typeface="+mj-lt"/>
                        </a:rPr>
                        <a:t>По способу получения числового значения </a:t>
                      </a:r>
                      <a:r>
                        <a:rPr lang="ru-RU" sz="1400" dirty="0" err="1" smtClean="0">
                          <a:latin typeface="+mj-lt"/>
                        </a:rPr>
                        <a:t>по-казателей</a:t>
                      </a:r>
                      <a:endParaRPr lang="ru-RU" sz="1400" dirty="0">
                        <a:latin typeface="+mj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Абсолют­ные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Эквивалентны значени­ям тех или иных явле­ний, процессов и изме­ряются в натуральном или стоимостном вы­ражении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Средние затраты на адаптацию одного сотрудника, руб.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Относи­тельные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Представляют собой математическое соот­ношение двух и более величин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Структура ФОТ по категориям персонала, %</a:t>
                      </a:r>
                    </a:p>
                  </a:txBody>
                  <a:tcPr marL="6350" marR="6350" marT="0" marB="0" anchor="ctr"/>
                </a:tc>
              </a:tr>
              <a:tr h="370840">
                <a:tc rowSpan="2"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 диапазо­нам пла­нирования и периодам измерения показателя (предложен А. </a:t>
                      </a:r>
                      <a:r>
                        <a:rPr lang="ru-RU" sz="1400" dirty="0" err="1">
                          <a:effectLst/>
                          <a:latin typeface="+mj-lt"/>
                          <a:ea typeface="Times New Roman"/>
                        </a:rPr>
                        <a:t>Нили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Отсрочен­ные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Служат для оценки событий в прошлом (в основном, финансо­вые показатели: оценка осуществляется раз в квартал, год)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Сумма выручки в расчете на одного сотрудника, руб.</a:t>
                      </a:r>
                    </a:p>
                  </a:txBody>
                  <a:tcPr marL="6350" marR="6350" marT="0" marB="0" anchor="ctr"/>
                </a:tc>
              </a:tr>
              <a:tr h="370840">
                <a:tc vMerge="1">
                  <a:txBody>
                    <a:bodyPr/>
                    <a:lstStyle/>
                    <a:p>
                      <a:pPr indent="0">
                        <a:spcBef>
                          <a:spcPts val="0"/>
                        </a:spcBef>
                      </a:pPr>
                      <a:endParaRPr lang="ru-RU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Опережа­ющие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Направлены на изме­рение эффективности процессов (от недели до месяца)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Количество закры­тых вакансий одним рекрутером, ед.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8099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 smtClean="0"/>
              <a:t>Категории </a:t>
            </a:r>
            <a:r>
              <a:rPr lang="ru-RU" sz="3200" dirty="0"/>
              <a:t>ключевые показатели эффективности </a:t>
            </a:r>
            <a:r>
              <a:rPr lang="ru-RU" sz="3200" dirty="0" smtClean="0"/>
              <a:t>КП организации 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40000" lnSpcReduction="20000"/>
          </a:bodyPr>
          <a:lstStyle/>
          <a:p>
            <a:pPr marL="179388" indent="-179388">
              <a:buNone/>
            </a:pPr>
            <a:r>
              <a:rPr lang="ru-RU" b="1" dirty="0" smtClean="0"/>
              <a:t>1</a:t>
            </a:r>
            <a:r>
              <a:rPr lang="ru-RU" b="1" dirty="0"/>
              <a:t>.	Прямые показатели</a:t>
            </a:r>
            <a:r>
              <a:rPr lang="ru-RU" dirty="0"/>
              <a:t>:</a:t>
            </a:r>
          </a:p>
          <a:p>
            <a:pPr marL="358775" indent="-179388">
              <a:buNone/>
            </a:pPr>
            <a:r>
              <a:rPr lang="ru-RU" dirty="0"/>
              <a:t>•	персонал:</a:t>
            </a:r>
          </a:p>
          <a:p>
            <a:pPr marL="538163" indent="-179388">
              <a:buNone/>
            </a:pPr>
            <a:r>
              <a:rPr lang="ru-RU" dirty="0"/>
              <a:t>—	индекс стоимости человеческого капитала (</a:t>
            </a:r>
            <a:r>
              <a:rPr lang="ru-RU" i="1" dirty="0" smtClean="0"/>
              <a:t>НСС</a:t>
            </a:r>
            <a:r>
              <a:rPr lang="en-US" i="1" dirty="0"/>
              <a:t>I</a:t>
            </a:r>
            <a:r>
              <a:rPr lang="ru-RU" dirty="0" smtClean="0"/>
              <a:t>),</a:t>
            </a:r>
            <a:endParaRPr lang="ru-RU" dirty="0"/>
          </a:p>
          <a:p>
            <a:pPr marL="538163" indent="-179388">
              <a:buNone/>
            </a:pPr>
            <a:r>
              <a:rPr lang="ru-RU" dirty="0"/>
              <a:t>—	численность персонала,</a:t>
            </a:r>
          </a:p>
          <a:p>
            <a:pPr marL="538163" indent="-179388">
              <a:buNone/>
            </a:pPr>
            <a:r>
              <a:rPr lang="ru-RU" dirty="0"/>
              <a:t>—	индекс окупаемости инвестиций в человеческий капитал </a:t>
            </a:r>
            <a:r>
              <a:rPr lang="ru-RU" dirty="0" smtClean="0"/>
              <a:t>(</a:t>
            </a:r>
            <a:r>
              <a:rPr lang="en-US" i="1" dirty="0" smtClean="0"/>
              <a:t>H</a:t>
            </a:r>
            <a:r>
              <a:rPr lang="ru-RU" i="1" dirty="0" smtClean="0"/>
              <a:t>CRO</a:t>
            </a:r>
            <a:r>
              <a:rPr lang="en-US" dirty="0" smtClean="0"/>
              <a:t>I</a:t>
            </a:r>
            <a:r>
              <a:rPr lang="ru-RU" dirty="0" smtClean="0"/>
              <a:t>),</a:t>
            </a:r>
            <a:endParaRPr lang="ru-RU" dirty="0"/>
          </a:p>
          <a:p>
            <a:pPr marL="538163" indent="-179388">
              <a:buNone/>
            </a:pPr>
            <a:r>
              <a:rPr lang="ru-RU" dirty="0"/>
              <a:t>—	средняя «стоимость» одного </a:t>
            </a:r>
            <a:r>
              <a:rPr lang="ru-RU" dirty="0" smtClean="0"/>
              <a:t>работника;</a:t>
            </a:r>
            <a:endParaRPr lang="ru-RU" dirty="0"/>
          </a:p>
          <a:p>
            <a:pPr marL="358775" indent="-179388">
              <a:buNone/>
            </a:pPr>
            <a:r>
              <a:rPr lang="ru-RU" dirty="0"/>
              <a:t>•	отношения:</a:t>
            </a:r>
          </a:p>
          <a:p>
            <a:pPr marL="538163" indent="-179388">
              <a:buNone/>
            </a:pPr>
            <a:r>
              <a:rPr lang="ru-RU" sz="3300" dirty="0"/>
              <a:t>—	уровень текучести кадров,</a:t>
            </a:r>
          </a:p>
          <a:p>
            <a:pPr marL="538163" indent="-179388">
              <a:buNone/>
            </a:pPr>
            <a:r>
              <a:rPr lang="ru-RU" sz="3300" dirty="0"/>
              <a:t>—	баланс численности: приток и отток персонала,</a:t>
            </a:r>
          </a:p>
          <a:p>
            <a:pPr marL="538163" indent="-179388">
              <a:buNone/>
            </a:pPr>
            <a:r>
              <a:rPr lang="ru-RU" sz="3300" dirty="0"/>
              <a:t>—	уровень удовлетворенности работой,</a:t>
            </a:r>
          </a:p>
          <a:p>
            <a:pPr marL="538163" indent="-179388">
              <a:buNone/>
            </a:pPr>
            <a:r>
              <a:rPr lang="ru-RU" sz="3300" dirty="0"/>
              <a:t>—	средний стаж работы одного </a:t>
            </a:r>
            <a:r>
              <a:rPr lang="ru-RU" sz="3300" dirty="0" smtClean="0"/>
              <a:t>работника</a:t>
            </a:r>
            <a:r>
              <a:rPr lang="ru-RU" sz="3300" dirty="0"/>
              <a:t>;</a:t>
            </a:r>
          </a:p>
          <a:p>
            <a:pPr marL="358775" indent="-179388">
              <a:buNone/>
            </a:pPr>
            <a:r>
              <a:rPr lang="ru-RU" dirty="0"/>
              <a:t>•	труд:</a:t>
            </a:r>
          </a:p>
          <a:p>
            <a:pPr marL="538163" indent="-179388">
              <a:buNone/>
            </a:pPr>
            <a:r>
              <a:rPr lang="ru-RU" sz="3300" dirty="0"/>
              <a:t>—	средняя стоимость рабочего </a:t>
            </a:r>
            <a:r>
              <a:rPr lang="ru-RU" sz="3300" dirty="0" smtClean="0"/>
              <a:t>места,</a:t>
            </a:r>
            <a:endParaRPr lang="ru-RU" sz="3300" dirty="0"/>
          </a:p>
          <a:p>
            <a:pPr marL="538163" indent="-179388">
              <a:buNone/>
            </a:pPr>
            <a:r>
              <a:rPr lang="ru-RU" sz="3300" dirty="0"/>
              <a:t>—	индекс доходов на человеческий капитал,</a:t>
            </a:r>
          </a:p>
          <a:p>
            <a:pPr marL="538163" indent="-179388">
              <a:buNone/>
            </a:pPr>
            <a:r>
              <a:rPr lang="ru-RU" sz="3300" dirty="0"/>
              <a:t>—	средняя заработная плата,</a:t>
            </a:r>
          </a:p>
          <a:p>
            <a:pPr marL="538163" indent="-179388">
              <a:buNone/>
            </a:pPr>
            <a:r>
              <a:rPr lang="ru-RU" sz="3300" dirty="0"/>
              <a:t>—	добавочная стоимость человеческого капитала,</a:t>
            </a:r>
          </a:p>
          <a:p>
            <a:pPr marL="538163" indent="-179388">
              <a:buNone/>
            </a:pPr>
            <a:r>
              <a:rPr lang="ru-RU" sz="3300" dirty="0"/>
              <a:t>—	индекс прибыли человеческого капитала.</a:t>
            </a:r>
          </a:p>
          <a:p>
            <a:pPr marL="358775" indent="-179388">
              <a:buNone/>
            </a:pPr>
            <a:r>
              <a:rPr lang="ru-RU" b="1" dirty="0"/>
              <a:t>2.	Косвенные показатели</a:t>
            </a:r>
            <a:r>
              <a:rPr lang="ru-RU" dirty="0"/>
              <a:t>:</a:t>
            </a:r>
          </a:p>
          <a:p>
            <a:pPr marL="358775" indent="-179388">
              <a:buNone/>
            </a:pPr>
            <a:r>
              <a:rPr lang="ru-RU" dirty="0"/>
              <a:t>•	доля </a:t>
            </a:r>
            <a:r>
              <a:rPr lang="ru-RU" dirty="0" smtClean="0"/>
              <a:t>рынка;</a:t>
            </a:r>
            <a:endParaRPr lang="ru-RU" dirty="0"/>
          </a:p>
          <a:p>
            <a:pPr marL="358775" indent="-179388">
              <a:buNone/>
            </a:pPr>
            <a:r>
              <a:rPr lang="ru-RU" dirty="0"/>
              <a:t>•	удовлетворенность потребителей, количество постоянных </a:t>
            </a:r>
            <a:r>
              <a:rPr lang="ru-RU" dirty="0" smtClean="0"/>
              <a:t>потребителей</a:t>
            </a:r>
            <a:r>
              <a:rPr lang="ru-RU" dirty="0"/>
              <a:t>, прирост новых потребителей;</a:t>
            </a:r>
          </a:p>
          <a:p>
            <a:pPr marL="358775" indent="-179388">
              <a:buNone/>
            </a:pPr>
            <a:r>
              <a:rPr lang="ru-RU" dirty="0"/>
              <a:t>•	объем продаж;</a:t>
            </a:r>
          </a:p>
          <a:p>
            <a:pPr marL="358775" indent="-179388">
              <a:buNone/>
            </a:pPr>
            <a:r>
              <a:rPr lang="ru-RU" dirty="0"/>
              <a:t>•	качество продукции и услуг;</a:t>
            </a:r>
          </a:p>
          <a:p>
            <a:pPr marL="358775" indent="-179388">
              <a:buNone/>
            </a:pPr>
            <a:r>
              <a:rPr lang="ru-RU" dirty="0"/>
              <a:t>•	прибыль;</a:t>
            </a:r>
          </a:p>
          <a:p>
            <a:pPr marL="358775" indent="-179388">
              <a:buNone/>
            </a:pPr>
            <a:r>
              <a:rPr lang="ru-RU" dirty="0"/>
              <a:t>•	прирост стоимости </a:t>
            </a:r>
            <a:r>
              <a:rPr lang="ru-RU" dirty="0" smtClean="0"/>
              <a:t>компании.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6813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260648"/>
            <a:ext cx="8784976" cy="792088"/>
          </a:xfrm>
        </p:spPr>
        <p:txBody>
          <a:bodyPr>
            <a:normAutofit/>
          </a:bodyPr>
          <a:lstStyle/>
          <a:p>
            <a:r>
              <a:rPr lang="ru-RU" sz="3200" dirty="0"/>
              <a:t>Наиболее часто используемые </a:t>
            </a:r>
            <a:r>
              <a:rPr lang="ru-RU" sz="3200" dirty="0" smtClean="0"/>
              <a:t>в </a:t>
            </a:r>
            <a:r>
              <a:rPr lang="ru-RU" sz="3200" dirty="0"/>
              <a:t>компаниях </a:t>
            </a:r>
            <a:r>
              <a:rPr lang="ru-RU" sz="3200" dirty="0" smtClean="0"/>
              <a:t>КПЭ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8441727"/>
              </p:ext>
            </p:extLst>
          </p:nvPr>
        </p:nvGraphicFramePr>
        <p:xfrm>
          <a:off x="539552" y="980728"/>
          <a:ext cx="8229600" cy="534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1368152"/>
                <a:gridCol w="2468960"/>
              </a:tblGrid>
              <a:tr h="216024">
                <a:tc rowSpan="2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+mj-lt"/>
                          <a:ea typeface="Times New Roman"/>
                        </a:rPr>
                        <a:t>Наименование КПЭ</a:t>
                      </a:r>
                      <a:endParaRPr lang="ru-RU" sz="18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indent="0" algn="ctr"/>
                      <a:r>
                        <a:rPr lang="ru-RU" sz="1800" dirty="0" smtClean="0">
                          <a:latin typeface="+mj-lt"/>
                        </a:rPr>
                        <a:t>КПЭ, %</a:t>
                      </a:r>
                      <a:endParaRPr lang="ru-RU" sz="18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по целям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по процессам улучшения результатов</a:t>
                      </a:r>
                    </a:p>
                  </a:txBody>
                  <a:tcPr marL="6350" marR="6350" marT="0" marB="0" anchor="ctr"/>
                </a:tc>
              </a:tr>
              <a:tr h="27659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Численность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77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64</a:t>
                      </a:r>
                    </a:p>
                  </a:txBody>
                  <a:tcPr marL="6350" marR="635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Расходы на персонал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81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72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Прогулы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65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61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Набор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61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60</a:t>
                      </a:r>
                    </a:p>
                  </a:txBody>
                  <a:tcPr marL="6350" marR="635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Учебные часы (дни)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64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59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Производительность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58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55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Численность стажеров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50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49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Нежелательная текучесть кадров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41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39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Желательная текучесть кадров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45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41</a:t>
                      </a:r>
                    </a:p>
                  </a:txBody>
                  <a:tcPr marL="6350" marR="635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Приверженность персонала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46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49</a:t>
                      </a:r>
                    </a:p>
                  </a:txBody>
                  <a:tcPr marL="6350" marR="635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Средняя продолжительность открытых вакансий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41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41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Качество </a:t>
                      </a:r>
                      <a:r>
                        <a:rPr lang="en-US" sz="1800" dirty="0">
                          <a:effectLst/>
                          <a:latin typeface="+mj-lt"/>
                          <a:ea typeface="Times New Roman"/>
                        </a:rPr>
                        <a:t>HR</a:t>
                      </a: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-технологий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43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46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Доля внутренних продвижений на лидерские позиции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31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34</a:t>
                      </a:r>
                    </a:p>
                  </a:txBody>
                  <a:tcPr marL="6350" marR="6350" marT="0" marB="0" anchor="ctr"/>
                </a:tc>
              </a:tr>
              <a:tr h="216024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Добавленная стоимость на человека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59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58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7452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 fontScale="90000"/>
          </a:bodyPr>
          <a:lstStyle/>
          <a:p>
            <a:r>
              <a:rPr lang="ru-RU" sz="3200" dirty="0"/>
              <a:t>Показатели по отдельным направлениям деятельности </a:t>
            </a:r>
            <a:r>
              <a:rPr lang="ru-RU" sz="3200" dirty="0" smtClean="0"/>
              <a:t>СУП→</a:t>
            </a:r>
            <a:endParaRPr lang="ru-RU" sz="3200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8658597"/>
              </p:ext>
            </p:extLst>
          </p:nvPr>
        </p:nvGraphicFramePr>
        <p:xfrm>
          <a:off x="457200" y="1341438"/>
          <a:ext cx="8229600" cy="48787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8536"/>
                <a:gridCol w="2664296"/>
                <a:gridCol w="3826768"/>
              </a:tblGrid>
              <a:tr h="21535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Формула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Комментарий</a:t>
                      </a:r>
                    </a:p>
                  </a:txBody>
                  <a:tcPr marL="6350" marR="6350" marT="0" marB="0" anchor="ctr"/>
                </a:tc>
              </a:tr>
              <a:tr h="216024">
                <a:tc gridSpan="3">
                  <a:txBody>
                    <a:bodyPr/>
                    <a:lstStyle/>
                    <a:p>
                      <a:pPr indent="0" algn="ctr"/>
                      <a:r>
                        <a:rPr lang="ru-RU" sz="1200" dirty="0" smtClean="0">
                          <a:latin typeface="+mj-lt"/>
                        </a:rPr>
                        <a:t>1. Показатели подбора персонала</a:t>
                      </a:r>
                      <a:endParaRPr lang="ru-RU" sz="1200" dirty="0">
                        <a:latin typeface="+mj-lt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1.1. Количество</a:t>
                      </a:r>
                    </a:p>
                    <a:p>
                      <a:pPr indent="0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открытых вакансий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Количество открытых вакансий/численность рекрутеров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Является показателем норми­рования деятельности рекру­теров. Необходимо учитывать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специфику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самих вакансий и ранжировать их с точки зрения ресурсов, затрачивае­мых на закрытие (например, оператор </a:t>
                      </a:r>
                      <a:r>
                        <a:rPr lang="en-US" sz="1200" dirty="0">
                          <a:effectLst/>
                          <a:latin typeface="+mj-lt"/>
                          <a:ea typeface="Times New Roman"/>
                        </a:rPr>
                        <a:t>call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-центра)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1.2. Количество закрытых вакансий одним рекрутером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Количество закрытых вакансий/численность рекрутеров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Характеризуется производи­тельность труда рекрутеров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1.3. Процент вакансий, закрытых внутренними кандидатами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(Количество вакансий, закрытых внутренними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кандидатами/количество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закрытых вакан­сий)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100 %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Показатель характеризует качество системы обучения в организации, эффективность которой обеспечивает ротацию специалистов, чем может быть обусловлен высокий процент вакансий, закрытых внутрен­ними кандидатами. Показатель стоит анализировать в случае создания системы обучения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1.4. Процент вакансий, закрытых внешними кандидатами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(Количество вакансий, закрытых внешними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ре­крутерами/количество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закрытых вакансий)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100%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+mj-lt"/>
                          <a:ea typeface="Times New Roman"/>
                        </a:rPr>
                        <a:t>1.5. Процент вакансий, закрытых внутренними специалистами по подбору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(Количество вакансий, закрытых внутренними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рекрутерами/количество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закрытых вакан­сий)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100 %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Показатель характеризует эффективность работы вну­тренних рекрутеров и консуль­тантов кадровых агентств. По­казатель стоит оценивать для анализа расходования средств бюджета на подбор персонала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 algn="l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1.6. Процент вакансий, закрытых кадровыми агентствами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(Количество вакансий, закрытых кадровыми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агентствами/количество 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закрытых вакан­сий) </a:t>
                      </a:r>
                      <a:r>
                        <a:rPr lang="ru-RU" sz="1200" dirty="0" smtClean="0">
                          <a:effectLst/>
                          <a:latin typeface="+mj-lt"/>
                          <a:ea typeface="Times New Roman"/>
                        </a:rPr>
                        <a:t>* 100</a:t>
                      </a: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%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То же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27459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5176167"/>
              </p:ext>
            </p:extLst>
          </p:nvPr>
        </p:nvGraphicFramePr>
        <p:xfrm>
          <a:off x="395536" y="116632"/>
          <a:ext cx="8229600" cy="66161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4360"/>
                <a:gridCol w="1573832"/>
                <a:gridCol w="936104"/>
                <a:gridCol w="3981128"/>
              </a:tblGrid>
              <a:tr h="215354"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 anchor="ctr"/>
                </a:tc>
                <a:tc gridSpan="3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Формула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+mj-lt"/>
                          <a:ea typeface="Times New Roman"/>
                        </a:rPr>
                        <a:t>Комментарий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1.7. Среднее время запол­нения одной вакансии внутренними специалистами, дней</a:t>
                      </a:r>
                    </a:p>
                  </a:txBody>
                  <a:tcPr marL="6350" marR="6350" marT="0" marB="0"/>
                </a:tc>
                <a:tc gridSpan="3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Суммарное количество дней, затраченных на заполнение каждой вакансии внутрен­ними рекрутерами/ количество вакансий, закрытых внутренними рекрутерами</a:t>
                      </a: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Количество дней на заполнение одной вакансии рассчитывает­ся от подачи заявки до выхода сотрудника на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работу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1.8. Среднее время запол­нения одной вакансии кадровыми агентствами, дней</a:t>
                      </a:r>
                    </a:p>
                  </a:txBody>
                  <a:tcPr marL="6350" marR="6350" marT="0" marB="0"/>
                </a:tc>
                <a:tc gridSpan="3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Суммарное количество дней, затраченных на заполнение каждой вакансии кадровыми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агентствами/количество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вакансий, закры­тых кадровыми агент­ствами</a:t>
                      </a: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То же</a:t>
                      </a:r>
                    </a:p>
                  </a:txBody>
                  <a:tcPr marL="6350" marR="6350" marT="0" marB="0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1.9. Средние затраты на за­полнение одной вакансии, руб.</a:t>
                      </a:r>
                    </a:p>
                  </a:txBody>
                  <a:tcPr marL="6350" marR="6350" marT="0" marB="0"/>
                </a:tc>
                <a:tc gridSpan="3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Затраты на подбор/ количество закрытых вакансий</a:t>
                      </a: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Позволяет компании оценить стоимость заполнения вакан­сий разных категорий. В сово­купности со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знанием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текуче­сти и планами по изменению численности позволяет компа­нии спрогнозировать затраты на подбор</a:t>
                      </a: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1.10. Процент сотрудников, получивших продвижение</a:t>
                      </a:r>
                    </a:p>
                  </a:txBody>
                  <a:tcPr marL="6350" marR="6350" marT="0" marB="0"/>
                </a:tc>
                <a:tc gridSpan="3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(Количество сотруд­ников. получивших продвижение в течение года/среднесписочная численность)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100 %</a:t>
                      </a: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Отражает скорость продвиже­ния сотрудников в компании. Высокое значение показателя говорит о широких карьерных возможностях в рамках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компа­нии,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а также об эффективном использовании внутренних ресурсов при подборе (повы­шение разряда на производстве не является продвижением)</a:t>
                      </a:r>
                    </a:p>
                  </a:txBody>
                  <a:tcPr marL="6350" marR="6350" marT="0" marB="0" anchor="b"/>
                </a:tc>
              </a:tr>
              <a:tr h="205958">
                <a:tc gridSpan="5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2. Показатели адаптации персонала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2.1. Средние затраты на адаптацию одного сотруд­ника, руб.</a:t>
                      </a: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Средняя стоимость адаптации одного сотрудника</a:t>
                      </a:r>
                    </a:p>
                  </a:txBody>
                  <a:tcPr marL="6350" marR="6350" marT="0" marB="0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Показатель рассчитывается исходя из стоимости времени работы лиц, вовлеченных в про­цесс адаптации, и включает время, затраченное наставни­ком, непосредственным руко­водителем. службой персонала, а также включает стоимость раздаточных и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других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матери­алов. Целесообразно рассчиты­вать для наставников разных профессий</a:t>
                      </a: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3306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1692525"/>
              </p:ext>
            </p:extLst>
          </p:nvPr>
        </p:nvGraphicFramePr>
        <p:xfrm>
          <a:off x="395536" y="116632"/>
          <a:ext cx="8229600" cy="65602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664296"/>
                <a:gridCol w="288032"/>
                <a:gridCol w="3693096"/>
              </a:tblGrid>
              <a:tr h="2153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Формула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Комментарий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2.2. Средние затраты на под­готовку одного наставника, руб.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Средняя стоимость подготовки одного наставника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Показатель включает раз­мер инвестиций, вложенных в развитие профессиональных компетенций наставника, в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разработку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обучающих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меро­приятий,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которые наставники будут проводить для новых сотрудников. Целесообразно рассчитывать для наставников разных профессий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2.3. Процент должностей, охваченных системой адаптации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(Количество долж­ностей, охваченных системой адаптации/ количество должно­стей)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100 %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Показатель зависит от числен­ности подразделений и количе­ства новых сотрудников в них. Целесообразно рассчитывать для разных профессий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2.4. Процент сотрудников, выполняющих функции наставников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(Количество сотруд­ников. выполняющих функции наставников/ количество сотрудни­ков подразделения)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*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100%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Показатель зависит от числен­ности подразделений и количе­ства новых сотрудников в них. Целесообразно рассчитывать для разных профессий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4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3. Показатель работы с кадровым резервом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b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3.1. Эффектив­ность подготов­ки руководите­лей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Число ключевых долж­ностей за период, за­нятых представителями резерва/число освобо­дившихся должностей за период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Показывает эффективность работы с резервом руководите­лей, качество их подготовки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3.2. Текучесть резерва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Число резервистов, по­кинувших организацию в течение периода/ среднее число резерви­стов за период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Определяет эффективность программ по удержанию клю­чевых сотрудников, входящих в кадровый резерв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3.3. Средний срок пребыва­ния в резерве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Число лет пребывания в резерве до занятия должности/число лиц состава резерва, заняв­ших должность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Показывает эффективность системы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служебно-профессионального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продвижения персо­нала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3.4. Готовность резерва</a:t>
                      </a:r>
                    </a:p>
                  </a:txBody>
                  <a:tcPr marL="6350" marR="6350" marT="0" marB="0" anchor="ctr"/>
                </a:tc>
                <a:tc gridSpan="2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Число ключевых долж­ностей, имеющих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преемников/общее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число ключевых должностей</a:t>
                      </a: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Указывает на степень развития системы кадрового резерва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4276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4840584"/>
              </p:ext>
            </p:extLst>
          </p:nvPr>
        </p:nvGraphicFramePr>
        <p:xfrm>
          <a:off x="467544" y="836712"/>
          <a:ext cx="8229600" cy="5066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2664296"/>
                <a:gridCol w="3981128"/>
              </a:tblGrid>
              <a:tr h="2153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Формула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Комментарий</a:t>
                      </a:r>
                    </a:p>
                  </a:txBody>
                  <a:tcPr marL="6350" marR="6350" marT="0" marB="0" anchor="ctr"/>
                </a:tc>
              </a:tr>
              <a:tr h="370840">
                <a:tc gridSpan="3"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4. Показатели эффективности организационной культуры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 hMerge="1"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4.1. Степень конфликтности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Число конфликтов, воз­никающих за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период/общее число взаимосвязей в коллективе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Чем сильнее развита культура фирмы, тем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меньше значение данного показателя</a:t>
                      </a:r>
                      <a:endParaRPr lang="ru-RU" sz="1400" dirty="0">
                        <a:effectLst/>
                        <a:latin typeface="+mj-lt"/>
                        <a:ea typeface="Times New Roman"/>
                      </a:endParaRP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4.2. Степень усвоения культуры работниками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Число взысканий, на­ложенных из-за наруше­ний принципов органи­зационной культуры/ общее число наложен­ных взысканий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Важный косвенный показатель степени усвоения работниками ценностей и других содержа­тельных характеристик органи­зационной культуры. Чем выше его значение, тем слабее раз­вита культура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4.3. Степень креативности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Число нововведений, совершенных по предло­жению рядовых сотруд­ников и управленцев низового звена/общее число нововведений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Показывает уровень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сформи­рованности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в организации «командного духа». Чем больше этот показатель, тем сильнее развита культура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4.4. Степень согласованно­сти действий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Число сбоев или оши­бок. вызванных несогла­сованностью действий персонала/общсе число сбоев или ошибок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Один из важнейших показате­лей силы культуры. Чем сильнее развита культура, тем меньше значение данного показателя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+mj-lt"/>
                          <a:ea typeface="Times New Roman"/>
                        </a:rPr>
                        <a:t>4.5. Уровень общности (совместимо­сти) кадров управления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Численность кадров управления, уволенных по инициативе </a:t>
                      </a:r>
                      <a:r>
                        <a:rPr lang="ru-RU" sz="1400" dirty="0" smtClean="0">
                          <a:effectLst/>
                          <a:latin typeface="+mj-lt"/>
                          <a:ea typeface="Times New Roman"/>
                        </a:rPr>
                        <a:t>администрации/общая численность </a:t>
                      </a: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уволенных кадров управления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+mj-lt"/>
                          <a:ea typeface="Times New Roman"/>
                        </a:rPr>
                        <a:t>Характеризует степень сме­няемости кадров управления в связи со сложившейся психо­логической обстановкой в кол­лективе. Чем более сильнее развита культура организации, тем меньше значение данного показателя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439699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Целевой подход </a:t>
            </a:r>
            <a:r>
              <a:rPr lang="ru-RU" dirty="0"/>
              <a:t>к разработке </a:t>
            </a:r>
            <a:r>
              <a:rPr lang="ru-RU" dirty="0" smtClean="0"/>
              <a:t>КПЭ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358775">
              <a:buNone/>
              <a:tabLst>
                <a:tab pos="538163" algn="l"/>
              </a:tabLst>
            </a:pPr>
            <a:r>
              <a:rPr lang="ru-RU" b="1" dirty="0" smtClean="0"/>
              <a:t>Целевой </a:t>
            </a:r>
            <a:r>
              <a:rPr lang="ru-RU" b="1" dirty="0"/>
              <a:t>подход </a:t>
            </a:r>
            <a:r>
              <a:rPr lang="ru-RU" dirty="0"/>
              <a:t>представляет формирование КПЭ на </a:t>
            </a:r>
            <a:r>
              <a:rPr lang="ru-RU" dirty="0" smtClean="0"/>
              <a:t>основе </a:t>
            </a:r>
            <a:r>
              <a:rPr lang="ru-RU" dirty="0"/>
              <a:t>стратегических целей компании с помощью представления их в виде тактических целей и задач с выделением критических </a:t>
            </a:r>
            <a:r>
              <a:rPr lang="ru-RU" dirty="0" smtClean="0"/>
              <a:t>факторов </a:t>
            </a:r>
            <a:r>
              <a:rPr lang="ru-RU" dirty="0"/>
              <a:t>успеха. </a:t>
            </a:r>
            <a:endParaRPr lang="ru-RU" dirty="0" smtClean="0"/>
          </a:p>
          <a:p>
            <a:pPr marL="0" indent="358775">
              <a:buNone/>
              <a:tabLst>
                <a:tab pos="538163" algn="l"/>
              </a:tabLst>
            </a:pPr>
            <a:r>
              <a:rPr lang="ru-RU" dirty="0" smtClean="0"/>
              <a:t>Критические </a:t>
            </a:r>
            <a:r>
              <a:rPr lang="ru-RU" dirty="0"/>
              <a:t>факторы успеха в основном </a:t>
            </a:r>
            <a:r>
              <a:rPr lang="ru-RU" dirty="0" smtClean="0"/>
              <a:t>универсальны </a:t>
            </a:r>
            <a:r>
              <a:rPr lang="ru-RU" dirty="0"/>
              <a:t>для всех организаций — предоставление высококачественных товаров и услуг; квалифицированный и мотивированный персонал. </a:t>
            </a:r>
            <a:r>
              <a:rPr lang="ru-RU" dirty="0" smtClean="0"/>
              <a:t>Но целевой </a:t>
            </a:r>
            <a:r>
              <a:rPr lang="ru-RU" dirty="0"/>
              <a:t>подход игнорирует часть рутинных процессов.</a:t>
            </a:r>
          </a:p>
          <a:p>
            <a:pPr marL="0" indent="358775">
              <a:buNone/>
              <a:tabLst>
                <a:tab pos="538163" algn="l"/>
              </a:tabLst>
            </a:pPr>
            <a:r>
              <a:rPr lang="ru-RU" b="1" dirty="0" smtClean="0"/>
              <a:t>Этапы целевого подхода </a:t>
            </a:r>
            <a:r>
              <a:rPr lang="ru-RU" b="1" dirty="0"/>
              <a:t>к разработке </a:t>
            </a:r>
            <a:r>
              <a:rPr lang="ru-RU" b="1" dirty="0" smtClean="0"/>
              <a:t>КПЭ</a:t>
            </a:r>
            <a:r>
              <a:rPr lang="ru-RU" dirty="0" smtClean="0"/>
              <a:t>:</a:t>
            </a:r>
            <a:endParaRPr lang="ru-RU" dirty="0"/>
          </a:p>
          <a:p>
            <a:pPr marL="514350" indent="-246063">
              <a:buFont typeface="+mj-lt"/>
              <a:buAutoNum type="arabicPeriod"/>
              <a:tabLst>
                <a:tab pos="538163" algn="l"/>
              </a:tabLst>
            </a:pPr>
            <a:r>
              <a:rPr lang="ru-RU" dirty="0" smtClean="0"/>
              <a:t>разработка </a:t>
            </a:r>
            <a:r>
              <a:rPr lang="ru-RU" dirty="0"/>
              <a:t>бизнес-цели компании;</a:t>
            </a:r>
          </a:p>
          <a:p>
            <a:pPr marL="514350" indent="-246063">
              <a:buFont typeface="+mj-lt"/>
              <a:buAutoNum type="arabicPeriod"/>
              <a:tabLst>
                <a:tab pos="538163" algn="l"/>
              </a:tabLst>
            </a:pPr>
            <a:r>
              <a:rPr lang="ru-RU" dirty="0" smtClean="0"/>
              <a:t>определение </a:t>
            </a:r>
            <a:r>
              <a:rPr lang="ru-RU" dirty="0"/>
              <a:t>задач подразделений, направленных на </a:t>
            </a:r>
            <a:r>
              <a:rPr lang="ru-RU" dirty="0" smtClean="0"/>
              <a:t>достижение </a:t>
            </a:r>
            <a:r>
              <a:rPr lang="ru-RU" dirty="0"/>
              <a:t>бизнес-цели компании;</a:t>
            </a:r>
          </a:p>
          <a:p>
            <a:pPr marL="514350" indent="-246063">
              <a:buFont typeface="+mj-lt"/>
              <a:buAutoNum type="arabicPeriod"/>
              <a:tabLst>
                <a:tab pos="538163" algn="l"/>
              </a:tabLst>
            </a:pPr>
            <a:r>
              <a:rPr lang="ru-RU" dirty="0" smtClean="0"/>
              <a:t>преобразование </a:t>
            </a:r>
            <a:r>
              <a:rPr lang="ru-RU" dirty="0"/>
              <a:t>задач в измеримые показатели, по которым осуществляются планирование результатов и оценка их достижения;</a:t>
            </a:r>
          </a:p>
          <a:p>
            <a:pPr marL="514350" indent="-246063">
              <a:buFont typeface="+mj-lt"/>
              <a:buAutoNum type="arabicPeriod"/>
              <a:tabLst>
                <a:tab pos="538163" algn="l"/>
              </a:tabLst>
            </a:pPr>
            <a:r>
              <a:rPr lang="ru-RU" dirty="0" smtClean="0"/>
              <a:t>система </a:t>
            </a:r>
            <a:r>
              <a:rPr lang="ru-RU" dirty="0"/>
              <a:t>оценки эффективности;</a:t>
            </a:r>
          </a:p>
          <a:p>
            <a:pPr marL="514350" indent="-246063">
              <a:buFont typeface="+mj-lt"/>
              <a:buAutoNum type="arabicPeriod"/>
              <a:tabLst>
                <a:tab pos="538163" algn="l"/>
              </a:tabLst>
            </a:pPr>
            <a:r>
              <a:rPr lang="ru-RU" dirty="0" smtClean="0"/>
              <a:t>разработка </a:t>
            </a:r>
            <a:r>
              <a:rPr lang="ru-RU" dirty="0"/>
              <a:t>и внедрение системы мотивации и оплаты труда, основанной на системе целевых КПЭ.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97236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/>
              <a:t>Функциональный подход к разработке КПЭ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 smtClean="0"/>
              <a:t>…мотивирует </a:t>
            </a:r>
            <a:r>
              <a:rPr lang="ru-RU" dirty="0"/>
              <a:t>сотрудника на выполнение его </a:t>
            </a:r>
            <a:r>
              <a:rPr lang="ru-RU" dirty="0" smtClean="0"/>
              <a:t>должностных </a:t>
            </a:r>
            <a:r>
              <a:rPr lang="ru-RU" dirty="0"/>
              <a:t>обязанностей, однако не учитывает значимость различных целей для компании. Функциональный подход предполагает </a:t>
            </a:r>
            <a:r>
              <a:rPr lang="ru-RU" dirty="0" smtClean="0"/>
              <a:t>определение </a:t>
            </a:r>
            <a:r>
              <a:rPr lang="ru-RU" dirty="0"/>
              <a:t>зон ответственности работника, которые затем </a:t>
            </a:r>
            <a:r>
              <a:rPr lang="ru-RU" dirty="0" smtClean="0"/>
              <a:t>конкретизируются </a:t>
            </a:r>
            <a:r>
              <a:rPr lang="ru-RU" dirty="0"/>
              <a:t>в соответствии с принципом SMART.</a:t>
            </a:r>
          </a:p>
          <a:p>
            <a:pPr marL="0" indent="358775">
              <a:buNone/>
            </a:pPr>
            <a:r>
              <a:rPr lang="ru-RU" b="1" dirty="0" smtClean="0"/>
              <a:t>Этапы функционального подхода </a:t>
            </a:r>
            <a:r>
              <a:rPr lang="ru-RU" dirty="0"/>
              <a:t>к разработке </a:t>
            </a:r>
            <a:r>
              <a:rPr lang="ru-RU" dirty="0" smtClean="0"/>
              <a:t>КПЭ:</a:t>
            </a:r>
            <a:endParaRPr lang="ru-RU" dirty="0"/>
          </a:p>
          <a:p>
            <a:pPr marL="0" indent="358775">
              <a:buFont typeface="+mj-lt"/>
              <a:buAutoNum type="arabicPeriod"/>
            </a:pPr>
            <a:r>
              <a:rPr lang="ru-RU" dirty="0" smtClean="0"/>
              <a:t>фиксируются </a:t>
            </a:r>
            <a:r>
              <a:rPr lang="ru-RU" dirty="0"/>
              <a:t>базовые функции подразделения;</a:t>
            </a:r>
          </a:p>
          <a:p>
            <a:pPr marL="0" indent="358775">
              <a:buFont typeface="+mj-lt"/>
              <a:buAutoNum type="arabicPeriod"/>
            </a:pPr>
            <a:r>
              <a:rPr lang="ru-RU" dirty="0" smtClean="0"/>
              <a:t>каждая </a:t>
            </a:r>
            <a:r>
              <a:rPr lang="ru-RU" dirty="0"/>
              <a:t>функция раскладывается на составляющие ее </a:t>
            </a:r>
            <a:r>
              <a:rPr lang="ru-RU" dirty="0" smtClean="0"/>
              <a:t>процессы</a:t>
            </a:r>
            <a:r>
              <a:rPr lang="ru-RU" dirty="0"/>
              <a:t>;</a:t>
            </a:r>
          </a:p>
          <a:p>
            <a:pPr marL="0" indent="358775">
              <a:buFont typeface="+mj-lt"/>
              <a:buAutoNum type="arabicPeriod"/>
            </a:pPr>
            <a:r>
              <a:rPr lang="ru-RU" dirty="0" smtClean="0"/>
              <a:t>определяются </a:t>
            </a:r>
            <a:r>
              <a:rPr lang="ru-RU" dirty="0"/>
              <a:t>критерии эффективности функции (процесса, рабочего места);</a:t>
            </a:r>
          </a:p>
          <a:p>
            <a:pPr marL="0" indent="358775">
              <a:buFont typeface="+mj-lt"/>
              <a:buAutoNum type="arabicPeriod"/>
            </a:pPr>
            <a:r>
              <a:rPr lang="ru-RU" dirty="0" smtClean="0"/>
              <a:t>устанавливаются </a:t>
            </a:r>
            <a:r>
              <a:rPr lang="ru-RU" dirty="0"/>
              <a:t>показатели, измеряющие эффективность процесса (рабочего места).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491274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/>
              <a:t>Этапы разработки модели КПЭ службы управления </a:t>
            </a:r>
            <a:r>
              <a:rPr lang="ru-RU" sz="3600" dirty="0" smtClean="0"/>
              <a:t>персоналом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стратегии компании;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дерево </a:t>
            </a:r>
            <a:r>
              <a:rPr lang="ru-RU" dirty="0"/>
              <a:t>целей: каскадирование целей уровня компании на </a:t>
            </a:r>
            <a:r>
              <a:rPr lang="ru-RU" dirty="0" smtClean="0"/>
              <a:t>уровень </a:t>
            </a:r>
            <a:r>
              <a:rPr lang="ru-RU" dirty="0"/>
              <a:t>СУП;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матрицы ответственности, ресурсный анализ;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ключевых показателей эффективности СУП, их </a:t>
            </a:r>
            <a:r>
              <a:rPr lang="ru-RU" dirty="0" smtClean="0"/>
              <a:t>ранжирование</a:t>
            </a:r>
            <a:r>
              <a:rPr lang="ru-RU" dirty="0"/>
              <a:t>, взвешивание;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КПЭ для сотрудников СУП;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разработка </a:t>
            </a:r>
            <a:r>
              <a:rPr lang="ru-RU" dirty="0"/>
              <a:t>механизма измерения показателей СУП;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увязка </a:t>
            </a:r>
            <a:r>
              <a:rPr lang="ru-RU" dirty="0"/>
              <a:t>КПЭ СУП с системой оплаты труда.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692365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Принципы разработки КПЭ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72608"/>
          </a:xfrm>
        </p:spPr>
        <p:txBody>
          <a:bodyPr>
            <a:normAutofit fontScale="55000" lnSpcReduction="20000"/>
          </a:bodyPr>
          <a:lstStyle/>
          <a:p>
            <a:pPr marL="268288" indent="-268288">
              <a:buNone/>
            </a:pPr>
            <a:r>
              <a:rPr lang="ru-RU" dirty="0" smtClean="0"/>
              <a:t>•</a:t>
            </a:r>
            <a:r>
              <a:rPr lang="ru-RU" dirty="0"/>
              <a:t>	руководители направлений, участвующие во внедрении </a:t>
            </a:r>
            <a:r>
              <a:rPr lang="ru-RU" dirty="0" smtClean="0"/>
              <a:t>системы </a:t>
            </a:r>
            <a:r>
              <a:rPr lang="ru-RU" dirty="0"/>
              <a:t>КПЭ, должны понимать всю важность проекта и уделять ему достаточное количество времени;</a:t>
            </a:r>
          </a:p>
          <a:p>
            <a:pPr marL="268288" indent="-268288">
              <a:buNone/>
            </a:pPr>
            <a:r>
              <a:rPr lang="ru-RU" dirty="0"/>
              <a:t>•	проектная группа по разработке КПЭ должна включать как опытных, так и молодых сотрудников, чтобы опыт первых и </a:t>
            </a:r>
            <a:r>
              <a:rPr lang="ru-RU" dirty="0" smtClean="0"/>
              <a:t>смелость </a:t>
            </a:r>
            <a:r>
              <a:rPr lang="ru-RU" dirty="0"/>
              <a:t>вторых дали необходимый синергетический эффект;</a:t>
            </a:r>
          </a:p>
          <a:p>
            <a:pPr marL="268288" indent="-268288">
              <a:buNone/>
            </a:pPr>
            <a:r>
              <a:rPr lang="ru-RU" dirty="0"/>
              <a:t>•	должен применяться ключевой подход к успешной реализации КПЭ в компании — принцип «просто делай это» (</a:t>
            </a:r>
            <a:r>
              <a:rPr lang="ru-RU" dirty="0" err="1"/>
              <a:t>just</a:t>
            </a:r>
            <a:r>
              <a:rPr lang="ru-RU" dirty="0"/>
              <a:t> </a:t>
            </a:r>
            <a:r>
              <a:rPr lang="ru-RU" dirty="0" err="1"/>
              <a:t>do</a:t>
            </a:r>
            <a:r>
              <a:rPr lang="ru-RU" dirty="0"/>
              <a:t> </a:t>
            </a:r>
            <a:r>
              <a:rPr lang="ru-RU" dirty="0" err="1"/>
              <a:t>it</a:t>
            </a:r>
            <a:r>
              <a:rPr lang="ru-RU" dirty="0"/>
              <a:t>), так как слишком детальная проработка может затянуть реализацию </a:t>
            </a:r>
            <a:r>
              <a:rPr lang="ru-RU" dirty="0" smtClean="0"/>
              <a:t>проекта </a:t>
            </a:r>
            <a:r>
              <a:rPr lang="ru-RU" dirty="0"/>
              <a:t>на годы;</a:t>
            </a:r>
          </a:p>
          <a:p>
            <a:pPr marL="268288" indent="-268288">
              <a:buNone/>
            </a:pPr>
            <a:r>
              <a:rPr lang="ru-RU" dirty="0"/>
              <a:t>•	залогом успеха разработки и реализации КПЭ в организации является правильно выбранный внешний консультант;</a:t>
            </a:r>
          </a:p>
          <a:p>
            <a:pPr marL="268288" indent="-268288">
              <a:buNone/>
            </a:pPr>
            <a:r>
              <a:rPr lang="ru-RU" dirty="0"/>
              <a:t>•	необходимо вести учет основных областей системы </a:t>
            </a:r>
            <a:r>
              <a:rPr lang="ru-RU" dirty="0" smtClean="0"/>
              <a:t>сбалансированных </a:t>
            </a:r>
            <a:r>
              <a:rPr lang="ru-RU" dirty="0"/>
              <a:t>показателей: финансов, развития сотрудников, клиентов, внутренних бизнес-процессов;</a:t>
            </a:r>
          </a:p>
          <a:p>
            <a:pPr marL="268288" indent="-268288">
              <a:buNone/>
            </a:pPr>
            <a:r>
              <a:rPr lang="ru-RU" dirty="0"/>
              <a:t>•	все показатели производительности компании должны </a:t>
            </a:r>
            <a:r>
              <a:rPr lang="ru-RU" dirty="0" smtClean="0"/>
              <a:t>представляться </a:t>
            </a:r>
            <a:r>
              <a:rPr lang="ru-RU" dirty="0"/>
              <a:t>и учитываться в доступной для сотрудников форме, т. е. каждый показатель должен иметь название, определение, формулу расчета, целевое значение;</a:t>
            </a:r>
          </a:p>
          <a:p>
            <a:pPr marL="268288" indent="-268288">
              <a:buNone/>
            </a:pPr>
            <a:r>
              <a:rPr lang="ru-RU" dirty="0"/>
              <a:t>•	после определения критических факторов успеха в масштабах компании необходимо на их основе выделить ключевые показатели эффективности на уровне каждого подразделения;</a:t>
            </a:r>
          </a:p>
          <a:p>
            <a:pPr marL="268288" indent="-268288">
              <a:buNone/>
            </a:pPr>
            <a:r>
              <a:rPr lang="ru-RU" dirty="0"/>
              <a:t>•	информация по КПЭ должна обновляться ежедневно;</a:t>
            </a:r>
          </a:p>
          <a:p>
            <a:pPr marL="268288" indent="-268288">
              <a:buNone/>
            </a:pPr>
            <a:r>
              <a:rPr lang="ru-RU" dirty="0"/>
              <a:t>•	необходимо регулярно пересматривать КПЭ.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7620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Процесс разработки КПЭ службы УП →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5" y="1556792"/>
            <a:ext cx="8447447" cy="50405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2196439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/>
              <a:t>Процесс разработки КПЭ службы УП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628800"/>
            <a:ext cx="864613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87863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Механизм оценки эффективности УП</a:t>
            </a:r>
            <a:endParaRPr lang="ru-RU" sz="3600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38</a:t>
            </a:fld>
            <a:endParaRPr lang="ru-RU"/>
          </a:p>
        </p:txBody>
      </p:sp>
      <p:pic>
        <p:nvPicPr>
          <p:cNvPr id="717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2293715"/>
            <a:ext cx="5651793" cy="4468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324363" y="908720"/>
            <a:ext cx="828092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1200" dirty="0" err="1" smtClean="0"/>
              <a:t>Эуп</a:t>
            </a:r>
            <a:r>
              <a:rPr lang="ru-RU" sz="1200" dirty="0"/>
              <a:t>— интегрированный показатель эффективности </a:t>
            </a:r>
            <a:r>
              <a:rPr lang="ru-RU" sz="1200" dirty="0" smtClean="0"/>
              <a:t>УП; </a:t>
            </a:r>
            <a:r>
              <a:rPr lang="en-US" sz="1200" dirty="0" smtClean="0"/>
              <a:t>n</a:t>
            </a:r>
            <a:r>
              <a:rPr lang="ru-RU" sz="1200" dirty="0" smtClean="0"/>
              <a:t> </a:t>
            </a:r>
            <a:r>
              <a:rPr lang="ru-RU" sz="1200" dirty="0"/>
              <a:t>— количество показателей, взятых к рассмотрению; </a:t>
            </a:r>
            <a:r>
              <a:rPr lang="ru-RU" sz="1200" dirty="0" smtClean="0"/>
              <a:t>K</a:t>
            </a:r>
            <a:r>
              <a:rPr lang="en-US" sz="1200" dirty="0" smtClean="0"/>
              <a:t>i</a:t>
            </a:r>
            <a:r>
              <a:rPr lang="ru-RU" sz="1200" dirty="0" smtClean="0"/>
              <a:t> </a:t>
            </a:r>
            <a:r>
              <a:rPr lang="ru-RU" sz="1200" dirty="0"/>
              <a:t>— </a:t>
            </a:r>
            <a:r>
              <a:rPr lang="ru-RU" sz="1200" dirty="0" smtClean="0"/>
              <a:t>i-</a:t>
            </a:r>
            <a:r>
              <a:rPr lang="ru-RU" sz="1200" dirty="0"/>
              <a:t>й</a:t>
            </a:r>
            <a:r>
              <a:rPr lang="ru-RU" sz="1200" dirty="0" smtClean="0"/>
              <a:t> </a:t>
            </a:r>
            <a:r>
              <a:rPr lang="ru-RU" sz="1200" dirty="0"/>
              <a:t>дифференцированный показатель эффективности </a:t>
            </a:r>
            <a:r>
              <a:rPr lang="ru-RU" sz="1200" dirty="0" smtClean="0"/>
              <a:t>УП; К</a:t>
            </a:r>
            <a:r>
              <a:rPr lang="en-US" sz="1200" dirty="0" smtClean="0"/>
              <a:t>i</a:t>
            </a:r>
            <a:r>
              <a:rPr lang="ru-RU" sz="1200" dirty="0" err="1" smtClean="0"/>
              <a:t>орг</a:t>
            </a:r>
            <a:r>
              <a:rPr lang="ru-RU" sz="1200" dirty="0"/>
              <a:t>— максимальное либо минимальное </a:t>
            </a:r>
            <a:r>
              <a:rPr lang="ru-RU" sz="1200" dirty="0" smtClean="0"/>
              <a:t>значение </a:t>
            </a:r>
            <a:r>
              <a:rPr lang="ru-RU" sz="1200" dirty="0"/>
              <a:t>1-го показателя (в зависимости от направленности показателя) среди исследуемых организаций </a:t>
            </a:r>
            <a:r>
              <a:rPr lang="ru-RU" sz="1200" dirty="0" smtClean="0"/>
              <a:t>или </a:t>
            </a:r>
            <a:r>
              <a:rPr lang="ru-RU" sz="1200" dirty="0"/>
              <a:t>его нормальное значение; </a:t>
            </a:r>
            <a:r>
              <a:rPr lang="ru-RU" sz="1200" dirty="0" err="1"/>
              <a:t>di</a:t>
            </a:r>
            <a:r>
              <a:rPr lang="ru-RU" sz="1200" dirty="0"/>
              <a:t> — удельный вес i-</a:t>
            </a:r>
            <a:r>
              <a:rPr lang="ru-RU" sz="1200" dirty="0" err="1"/>
              <a:t>ro</a:t>
            </a:r>
            <a:r>
              <a:rPr lang="ru-RU" sz="1200" dirty="0"/>
              <a:t> показателя, который определяется экспертным путем.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443" y="908720"/>
            <a:ext cx="1464760" cy="6225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9874623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/>
              <a:t>Показатели анализа </a:t>
            </a:r>
            <a:r>
              <a:rPr lang="ru-RU" sz="3600" dirty="0"/>
              <a:t>экономической эффективности труда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268288" indent="-268288">
              <a:buNone/>
            </a:pPr>
            <a:r>
              <a:rPr lang="ru-RU" dirty="0" smtClean="0"/>
              <a:t>1</a:t>
            </a:r>
            <a:r>
              <a:rPr lang="ru-RU" dirty="0"/>
              <a:t>.	Продуктивность труда.</a:t>
            </a:r>
          </a:p>
          <a:p>
            <a:pPr marL="268288" indent="-268288">
              <a:buNone/>
            </a:pPr>
            <a:r>
              <a:rPr lang="ru-RU" dirty="0"/>
              <a:t>2.	Рентабельность труда.</a:t>
            </a:r>
          </a:p>
          <a:p>
            <a:pPr marL="268288" indent="-268288">
              <a:buNone/>
            </a:pPr>
            <a:r>
              <a:rPr lang="ru-RU" dirty="0"/>
              <a:t>3.	Структура финансовых издержек/расходов на инвестиции в персонал (в относительном значении), в том числе:</a:t>
            </a:r>
          </a:p>
          <a:p>
            <a:pPr marL="627063" indent="-268288">
              <a:buNone/>
            </a:pPr>
            <a:r>
              <a:rPr lang="ru-RU" dirty="0"/>
              <a:t>•	фонд оплаты труда;</a:t>
            </a:r>
          </a:p>
          <a:p>
            <a:pPr marL="627063" indent="-268288">
              <a:buNone/>
            </a:pPr>
            <a:r>
              <a:rPr lang="ru-RU" dirty="0"/>
              <a:t>•	издержки на улучшение условий труда, бытовую </a:t>
            </a:r>
            <a:r>
              <a:rPr lang="ru-RU" dirty="0" smtClean="0"/>
              <a:t>инфраструктуру, </a:t>
            </a:r>
            <a:r>
              <a:rPr lang="ru-RU" dirty="0"/>
              <a:t>транспорт;</a:t>
            </a:r>
          </a:p>
          <a:p>
            <a:pPr marL="627063" indent="-268288">
              <a:buNone/>
            </a:pPr>
            <a:r>
              <a:rPr lang="ru-RU" dirty="0"/>
              <a:t>•	издержки на обучение;</a:t>
            </a:r>
          </a:p>
          <a:p>
            <a:pPr marL="627063" indent="-268288">
              <a:buNone/>
            </a:pPr>
            <a:r>
              <a:rPr lang="ru-RU" dirty="0"/>
              <a:t>•	издержки на охрану здоровья;</a:t>
            </a:r>
          </a:p>
          <a:p>
            <a:pPr marL="627063" indent="-268288">
              <a:buNone/>
            </a:pPr>
            <a:r>
              <a:rPr lang="ru-RU" dirty="0"/>
              <a:t>•	другие издержки.</a:t>
            </a:r>
          </a:p>
          <a:p>
            <a:pPr marL="268288" indent="-268288">
              <a:buNone/>
            </a:pPr>
            <a:r>
              <a:rPr lang="ru-RU" dirty="0"/>
              <a:t>4.	Средняя граничная доходность проектов.</a:t>
            </a:r>
          </a:p>
          <a:p>
            <a:pPr marL="268288" indent="-268288">
              <a:buNone/>
            </a:pPr>
            <a:r>
              <a:rPr lang="ru-RU" dirty="0"/>
              <a:t>5.	Коэффициент постоянных заказчиков.</a:t>
            </a:r>
          </a:p>
          <a:p>
            <a:pPr marL="268288" indent="-268288">
              <a:buNone/>
            </a:pPr>
            <a:r>
              <a:rPr lang="ru-RU" dirty="0"/>
              <a:t>6.	Коэффициент повторных заказов.</a:t>
            </a:r>
          </a:p>
          <a:p>
            <a:pPr marL="268288" indent="-268288">
              <a:buNone/>
            </a:pPr>
            <a:r>
              <a:rPr lang="ru-RU" dirty="0"/>
              <a:t>7.	Коэффициент своевременно реализованных проектов.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10233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</a:t>
            </a:r>
            <a:r>
              <a:rPr lang="ru-RU" dirty="0"/>
              <a:t>социальной эффективности труда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281339"/>
          </a:xfrm>
        </p:spPr>
        <p:txBody>
          <a:bodyPr>
            <a:normAutofit lnSpcReduction="10000"/>
          </a:bodyPr>
          <a:lstStyle/>
          <a:p>
            <a:pPr marL="447675" indent="-447675">
              <a:buNone/>
            </a:pPr>
            <a:r>
              <a:rPr lang="ru-RU" dirty="0" smtClean="0"/>
              <a:t>1</a:t>
            </a:r>
            <a:r>
              <a:rPr lang="ru-RU" dirty="0"/>
              <a:t>.	Показатель среднего стажа работы организации.</a:t>
            </a:r>
          </a:p>
          <a:p>
            <a:pPr marL="447675" indent="-447675">
              <a:buNone/>
            </a:pPr>
            <a:r>
              <a:rPr lang="ru-RU" dirty="0"/>
              <a:t>2.	Коэффициент карьерного роста.</a:t>
            </a:r>
          </a:p>
          <a:p>
            <a:pPr marL="447675" indent="-447675">
              <a:buNone/>
            </a:pPr>
            <a:r>
              <a:rPr lang="ru-RU" dirty="0"/>
              <a:t>3.	Коэффициент обучения.</a:t>
            </a:r>
          </a:p>
          <a:p>
            <a:pPr marL="447675" indent="-447675">
              <a:buNone/>
            </a:pPr>
            <a:r>
              <a:rPr lang="ru-RU" dirty="0"/>
              <a:t>4.	Средняя заработная плата.</a:t>
            </a:r>
          </a:p>
          <a:p>
            <a:pPr marL="447675" indent="-447675">
              <a:buNone/>
            </a:pPr>
            <a:r>
              <a:rPr lang="ru-RU" dirty="0"/>
              <a:t>5.	Темпы роста заработной платы.</a:t>
            </a:r>
          </a:p>
          <a:p>
            <a:pPr marL="447675" indent="-447675">
              <a:buNone/>
            </a:pPr>
            <a:r>
              <a:rPr lang="ru-RU" dirty="0"/>
              <a:t>6.	Показатель развития работников.</a:t>
            </a:r>
          </a:p>
          <a:p>
            <a:pPr marL="447675" indent="-447675">
              <a:buNone/>
            </a:pPr>
            <a:r>
              <a:rPr lang="ru-RU" dirty="0"/>
              <a:t>7.	Уровень текучести кадров.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429805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Показатели организационной эффективности </a:t>
            </a:r>
            <a:r>
              <a:rPr lang="ru-RU" dirty="0"/>
              <a:t>труда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358775" indent="-358775">
              <a:buNone/>
            </a:pPr>
            <a:r>
              <a:rPr lang="ru-RU" dirty="0" smtClean="0"/>
              <a:t>1</a:t>
            </a:r>
            <a:r>
              <a:rPr lang="ru-RU" dirty="0"/>
              <a:t>.	Коэффициент удовлетворенности уровнем сложности труда (Кс).</a:t>
            </a:r>
          </a:p>
          <a:p>
            <a:pPr marL="358775" indent="-358775">
              <a:buNone/>
            </a:pPr>
            <a:r>
              <a:rPr lang="ru-RU" dirty="0"/>
              <a:t>2.	Коэффициент удовлетворенности уровнем качества труда </a:t>
            </a:r>
            <a:r>
              <a:rPr lang="ru-RU" dirty="0" smtClean="0"/>
              <a:t>К</a:t>
            </a:r>
            <a:r>
              <a:rPr lang="ru-RU" baseline="-25000" dirty="0" smtClean="0"/>
              <a:t>K</a:t>
            </a:r>
            <a:r>
              <a:rPr lang="ru-RU" dirty="0" smtClean="0"/>
              <a:t>).</a:t>
            </a:r>
            <a:endParaRPr lang="ru-RU" dirty="0"/>
          </a:p>
          <a:p>
            <a:pPr marL="358775" indent="-358775">
              <a:buNone/>
            </a:pPr>
            <a:r>
              <a:rPr lang="ru-RU" dirty="0"/>
              <a:t>3.	Коэффициент удовлетворенности уровнем напряженности труда (</a:t>
            </a:r>
            <a:r>
              <a:rPr lang="ru-RU" dirty="0" err="1"/>
              <a:t>Кн</a:t>
            </a:r>
            <a:r>
              <a:rPr lang="ru-RU" dirty="0"/>
              <a:t>).</a:t>
            </a:r>
          </a:p>
          <a:p>
            <a:pPr marL="358775" indent="-358775">
              <a:buNone/>
            </a:pPr>
            <a:r>
              <a:rPr lang="ru-RU" dirty="0"/>
              <a:t>4.	Коэффициент удовлетворенности уровнем интенсивности труда (Ки).</a:t>
            </a:r>
          </a:p>
          <a:p>
            <a:pPr marL="358775" indent="-358775">
              <a:buNone/>
            </a:pPr>
            <a:r>
              <a:rPr lang="ru-RU" dirty="0"/>
              <a:t>5.	Коэффициент удовлетворенности уровнем тяжести труда (</a:t>
            </a:r>
            <a:r>
              <a:rPr lang="ru-RU" dirty="0" err="1"/>
              <a:t>Кт</a:t>
            </a:r>
            <a:r>
              <a:rPr lang="ru-RU" dirty="0"/>
              <a:t>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574473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Приоритетные направления повышения эффективности труда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6193401"/>
              </p:ext>
            </p:extLst>
          </p:nvPr>
        </p:nvGraphicFramePr>
        <p:xfrm>
          <a:off x="457200" y="1600200"/>
          <a:ext cx="8229600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4600"/>
                <a:gridCol w="5915000"/>
              </a:tblGrid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Показатель</a:t>
                      </a:r>
                    </a:p>
                  </a:txBody>
                  <a:tcPr marL="6350" marR="635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Инновационные/традициоиные организационно­экономические инструменты</a:t>
                      </a:r>
                    </a:p>
                  </a:txBody>
                  <a:tcPr marL="6350" marR="6350" marT="0" marB="0" anchor="b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Уровень сложности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Коучинг и менторство, постановка целей, управление компетенциями, управление талантами, электронное обучение, делегирование полномочий/распределение функций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Уровень качества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Оплата труда, подбор, оценивание, обучение и разви­тие, социальная справедливость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Уровень интенсив­ности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Тайм-менеджмент/регулирование равномерности за­грузки работников, охрана труда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Уровень напря­женности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Организация командной работы, управление привлече­нием работников, информационные </a:t>
                      </a:r>
                      <a:r>
                        <a:rPr lang="ru-RU" sz="1800" dirty="0" smtClean="0">
                          <a:effectLst/>
                          <a:latin typeface="+mj-lt"/>
                          <a:ea typeface="Times New Roman"/>
                        </a:rPr>
                        <a:t>технологии/ корпоративная </a:t>
                      </a: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культура, регулирование равномерности загруженности работников</a:t>
                      </a:r>
                    </a:p>
                  </a:txBody>
                  <a:tcPr marL="6350" marR="635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j-lt"/>
                          <a:ea typeface="Times New Roman"/>
                        </a:rPr>
                        <a:t>Уровень тяжести труда</a:t>
                      </a:r>
                    </a:p>
                  </a:txBody>
                  <a:tcPr marL="6350" marR="6350" marT="0" marB="0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Использование информационных </a:t>
                      </a:r>
                      <a:r>
                        <a:rPr lang="ru-RU" sz="1800" dirty="0" smtClean="0">
                          <a:effectLst/>
                          <a:latin typeface="+mj-lt"/>
                          <a:ea typeface="Times New Roman"/>
                        </a:rPr>
                        <a:t>технологий/организация </a:t>
                      </a:r>
                      <a:r>
                        <a:rPr lang="ru-RU" sz="1800" dirty="0">
                          <a:effectLst/>
                          <a:latin typeface="+mj-lt"/>
                          <a:ea typeface="Times New Roman"/>
                        </a:rPr>
                        <a:t>рабочего места, охрана труда, регулирование равномерности загруженности работников</a:t>
                      </a:r>
                    </a:p>
                  </a:txBody>
                  <a:tcPr marL="6350" marR="6350" marT="0" marB="0" anchor="ctr"/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50789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/>
              <a:t>Области </a:t>
            </a:r>
            <a:r>
              <a:rPr lang="ru-RU" sz="3600" dirty="0"/>
              <a:t>снижения </a:t>
            </a:r>
            <a:r>
              <a:rPr lang="ru-RU" sz="3600" dirty="0" smtClean="0"/>
              <a:t>эффективности УП</a:t>
            </a:r>
            <a:endParaRPr lang="ru-RU" sz="36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069160"/>
          </a:xfrm>
        </p:spPr>
        <p:txBody>
          <a:bodyPr>
            <a:normAutofit fontScale="55000" lnSpcReduction="20000"/>
          </a:bodyPr>
          <a:lstStyle/>
          <a:p>
            <a:pPr marL="179388" indent="-179388">
              <a:buNone/>
              <a:tabLst>
                <a:tab pos="179388" algn="l"/>
              </a:tabLst>
            </a:pPr>
            <a:r>
              <a:rPr lang="ru-RU" dirty="0" smtClean="0"/>
              <a:t>•</a:t>
            </a:r>
            <a:r>
              <a:rPr lang="ru-RU" dirty="0"/>
              <a:t>	затраты на персонал (избыточная численность персонала, избыточная оплата труда, потери рабочего времени, </a:t>
            </a:r>
            <a:r>
              <a:rPr lang="ru-RU" dirty="0" smtClean="0"/>
              <a:t>нерациональное </a:t>
            </a:r>
            <a:r>
              <a:rPr lang="ru-RU" dirty="0"/>
              <a:t>планирование, внеплановые расходы в виде штрафов, трудовых споров и т. д.);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производственные потери, брак — затраты на производство брака, затраты на исправление брака и др.;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производственные потери, ремонт и переналадка — простои оборудования из-за большого количества экстренных ремонтов;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непроизводственные потери, временная нетрудоспособность;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непроизводственные потери, дополнительные отпуска и </a:t>
            </a:r>
            <a:r>
              <a:rPr lang="ru-RU" dirty="0" smtClean="0"/>
              <a:t>льготы </a:t>
            </a:r>
            <a:r>
              <a:rPr lang="ru-RU" dirty="0"/>
              <a:t>— потери в связи с уменьшением количества полезного </a:t>
            </a:r>
            <a:r>
              <a:rPr lang="ru-RU" dirty="0" smtClean="0"/>
              <a:t>времени</a:t>
            </a:r>
            <a:r>
              <a:rPr lang="ru-RU" dirty="0"/>
              <a:t>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дополнительные расходы, оплата сверхурочных работ и </a:t>
            </a:r>
            <a:r>
              <a:rPr lang="ru-RU" dirty="0" smtClean="0"/>
              <a:t>работ </a:t>
            </a:r>
            <a:r>
              <a:rPr lang="ru-RU" dirty="0"/>
              <a:t>в выходные дни — в связи с низким качеством планирования производства многие предприятия несут потери на оплате </a:t>
            </a:r>
            <a:r>
              <a:rPr lang="ru-RU" dirty="0" smtClean="0"/>
              <a:t>сверхурочных </a:t>
            </a:r>
            <a:r>
              <a:rPr lang="ru-RU" dirty="0"/>
              <a:t>работ и работ в выходные дни;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дополнительные расходы, избыточный персонал вследствие нерационального планирования;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дополнительные расходы, структура выплат — </a:t>
            </a:r>
            <a:r>
              <a:rPr lang="ru-RU" dirty="0" smtClean="0"/>
              <a:t>неактуальность </a:t>
            </a:r>
            <a:r>
              <a:rPr lang="ru-RU" dirty="0"/>
              <a:t>структуры выплат;</a:t>
            </a:r>
          </a:p>
          <a:p>
            <a:pPr marL="179388" indent="-179388">
              <a:buNone/>
              <a:tabLst>
                <a:tab pos="179388" algn="l"/>
              </a:tabLst>
            </a:pPr>
            <a:r>
              <a:rPr lang="ru-RU" dirty="0"/>
              <a:t>•	дополнительные расходы, связанные с некорректным </a:t>
            </a:r>
            <a:r>
              <a:rPr lang="ru-RU" dirty="0" smtClean="0"/>
              <a:t>оформлением </a:t>
            </a:r>
            <a:r>
              <a:rPr lang="ru-RU" dirty="0"/>
              <a:t>дел (конфликты с персоналом, избыточные выплаты, </a:t>
            </a:r>
            <a:r>
              <a:rPr lang="ru-RU" dirty="0" smtClean="0"/>
              <a:t>трудовые </a:t>
            </a:r>
            <a:r>
              <a:rPr lang="ru-RU" dirty="0"/>
              <a:t>споры).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1382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/>
              <a:t>Комплексный подход к оптимизации затрат на </a:t>
            </a:r>
            <a:r>
              <a:rPr lang="ru-RU" sz="3600" dirty="0" smtClean="0"/>
              <a:t>производственный </a:t>
            </a:r>
            <a:r>
              <a:rPr lang="ru-RU" sz="3600" dirty="0"/>
              <a:t>персонал </a:t>
            </a: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44</a:t>
            </a:fld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1700808"/>
            <a:ext cx="7344816" cy="46284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644967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Методы оценки эффективности деятельности службы УП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27063" indent="-447675">
              <a:buNone/>
            </a:pPr>
            <a:r>
              <a:rPr lang="ru-RU" dirty="0" smtClean="0"/>
              <a:t>—</a:t>
            </a:r>
            <a:r>
              <a:rPr lang="ru-RU" dirty="0"/>
              <a:t>	функционально-стоимостный анализ:</a:t>
            </a:r>
          </a:p>
          <a:p>
            <a:pPr marL="627063" indent="-447675">
              <a:buNone/>
            </a:pPr>
            <a:r>
              <a:rPr lang="ru-RU" dirty="0"/>
              <a:t>—	экспертные оценки;</a:t>
            </a:r>
          </a:p>
          <a:p>
            <a:pPr marL="627063" indent="-447675">
              <a:buNone/>
            </a:pPr>
            <a:r>
              <a:rPr lang="ru-RU" dirty="0"/>
              <a:t>—	сбалансированная система показателей:</a:t>
            </a:r>
          </a:p>
          <a:p>
            <a:pPr marL="627063" indent="-447675">
              <a:buNone/>
            </a:pPr>
            <a:r>
              <a:rPr lang="ru-RU" dirty="0"/>
              <a:t>—	метод оценки инвестиционных проектов:</a:t>
            </a:r>
          </a:p>
          <a:p>
            <a:pPr marL="627063" indent="-447675">
              <a:buNone/>
              <a:tabLst>
                <a:tab pos="717550" algn="l"/>
              </a:tabLst>
            </a:pPr>
            <a:r>
              <a:rPr lang="ru-RU" dirty="0"/>
              <a:t>—	методика комплексной оценки эффективности;</a:t>
            </a:r>
          </a:p>
          <a:p>
            <a:pPr marL="627063" indent="-447675">
              <a:buNone/>
            </a:pPr>
            <a:r>
              <a:rPr lang="ru-RU" dirty="0"/>
              <a:t>—	SWOT-анализ;</a:t>
            </a:r>
          </a:p>
          <a:p>
            <a:pPr marL="627063" indent="-447675">
              <a:buNone/>
            </a:pPr>
            <a:r>
              <a:rPr lang="ru-RU" dirty="0"/>
              <a:t>—	математические методы.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979099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Задание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06450" indent="-806450">
              <a:buNone/>
            </a:pPr>
            <a:r>
              <a:rPr lang="ru-RU" dirty="0" smtClean="0"/>
              <a:t>Опишите критерии </a:t>
            </a:r>
            <a:r>
              <a:rPr lang="ru-RU" dirty="0"/>
              <a:t>оценки </a:t>
            </a:r>
            <a:r>
              <a:rPr lang="ru-RU" dirty="0" smtClean="0"/>
              <a:t>и ключевые </a:t>
            </a:r>
            <a:r>
              <a:rPr lang="ru-RU" dirty="0"/>
              <a:t>показатели </a:t>
            </a:r>
            <a:r>
              <a:rPr lang="ru-RU" dirty="0" smtClean="0"/>
              <a:t>эффективности </a:t>
            </a:r>
            <a:r>
              <a:rPr lang="ru-RU" dirty="0"/>
              <a:t>кадровой </a:t>
            </a:r>
            <a:r>
              <a:rPr lang="ru-RU" dirty="0" smtClean="0"/>
              <a:t>политики</a:t>
            </a:r>
            <a:r>
              <a:rPr lang="ru-RU" dirty="0"/>
              <a:t> </a:t>
            </a:r>
            <a:r>
              <a:rPr lang="ru-RU" dirty="0" smtClean="0"/>
              <a:t>организации – объекта вашего магистерского исследования. 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46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09347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</TotalTime>
  <Words>3813</Words>
  <Application>Microsoft Office PowerPoint</Application>
  <PresentationFormat>Экран (4:3)</PresentationFormat>
  <Paragraphs>762</Paragraphs>
  <Slides>46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46</vt:i4>
      </vt:variant>
    </vt:vector>
  </HeadingPairs>
  <TitlesOfParts>
    <vt:vector size="47" baseType="lpstr">
      <vt:lpstr>Тема Office</vt:lpstr>
      <vt:lpstr>Оценка эффективности кадровой политики</vt:lpstr>
      <vt:lpstr>1. Критерии оценки эффективности кадровой политики</vt:lpstr>
      <vt:lpstr>Характеристика показателей экономической эффективности предприятий</vt:lpstr>
      <vt:lpstr>Презентация PowerPoint</vt:lpstr>
      <vt:lpstr>Требования к показателям эффективности</vt:lpstr>
      <vt:lpstr>Основные направления анализа качества управления персоналом организации</vt:lpstr>
      <vt:lpstr>Оценка эффективности деятельности службы по управлению персоналом</vt:lpstr>
      <vt:lpstr>Система индикаторов оценки эффективности кадровой политики</vt:lpstr>
      <vt:lpstr>Индикаторы динамики состояния организации</vt:lpstr>
      <vt:lpstr>Набор предлагаемых в качестве индикаторов показателей </vt:lpstr>
      <vt:lpstr>Дополнительные индикаторы состояния</vt:lpstr>
      <vt:lpstr>Теоретические аспекты российских и зарубежных методов оценки эффективности деятельности службы по УП →</vt:lpstr>
      <vt:lpstr>Презентация PowerPoint</vt:lpstr>
      <vt:lpstr>Показатели оценки эффективности работы кадровой службы в России</vt:lpstr>
      <vt:lpstr>Показатели реализации стратегии, используемые ОАО «РЖД»</vt:lpstr>
      <vt:lpstr>Категории методов оценки эффективности работы с персоналом</vt:lpstr>
      <vt:lpstr>Критерии оценки эффективности кадровой политики </vt:lpstr>
      <vt:lpstr>Критерии оценки эффективности СУП→</vt:lpstr>
      <vt:lpstr>Презентация PowerPoint</vt:lpstr>
      <vt:lpstr>Подходы к повышению эффективности кадровой политики в организациях </vt:lpstr>
      <vt:lpstr>2. Ключевые показатели эффективности кадровой политики</vt:lpstr>
      <vt:lpstr>Классификация ключевых показателей эффективности→</vt:lpstr>
      <vt:lpstr>Презентация PowerPoint</vt:lpstr>
      <vt:lpstr>Презентация PowerPoint</vt:lpstr>
      <vt:lpstr>Презентация PowerPoint</vt:lpstr>
      <vt:lpstr>Категории ключевые показатели эффективности КП организации </vt:lpstr>
      <vt:lpstr>Наиболее часто используемые в компаниях КПЭ</vt:lpstr>
      <vt:lpstr>Показатели по отдельным направлениям деятельности СУП→</vt:lpstr>
      <vt:lpstr>Презентация PowerPoint</vt:lpstr>
      <vt:lpstr>Презентация PowerPoint</vt:lpstr>
      <vt:lpstr>Презентация PowerPoint</vt:lpstr>
      <vt:lpstr>Целевой подход к разработке КПЭ</vt:lpstr>
      <vt:lpstr>Функциональный подход к разработке КПЭ </vt:lpstr>
      <vt:lpstr>Этапы разработки модели КПЭ службы управления персоналом</vt:lpstr>
      <vt:lpstr>Принципы разработки КПЭ</vt:lpstr>
      <vt:lpstr>Процесс разработки КПЭ службы УП →</vt:lpstr>
      <vt:lpstr>Процесс разработки КПЭ службы УП </vt:lpstr>
      <vt:lpstr>Механизм оценки эффективности УП</vt:lpstr>
      <vt:lpstr>Показатели анализа экономической эффективности труда </vt:lpstr>
      <vt:lpstr>Показатели социальной эффективности труда</vt:lpstr>
      <vt:lpstr>Показатели организационной эффективности труда </vt:lpstr>
      <vt:lpstr>Приоритетные направления повышения эффективности труда</vt:lpstr>
      <vt:lpstr>Области снижения эффективности УП</vt:lpstr>
      <vt:lpstr>Комплексный подход к оптимизации затрат на производственный персонал </vt:lpstr>
      <vt:lpstr>Методы оценки эффективности деятельности службы УП</vt:lpstr>
      <vt:lpstr>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ПОВЫШЕНИЕ ЭФФЕКТИВНОСТИ КАДРОВОЙ ПОЛИТИКИ И ПРАКТИКА ЕЕ РЕАЛИЗАЦИИ</dc:title>
  <dc:creator>Admin</dc:creator>
  <cp:lastModifiedBy>Admin</cp:lastModifiedBy>
  <cp:revision>25</cp:revision>
  <dcterms:created xsi:type="dcterms:W3CDTF">2024-03-04T04:09:43Z</dcterms:created>
  <dcterms:modified xsi:type="dcterms:W3CDTF">2025-01-07T06:39:22Z</dcterms:modified>
</cp:coreProperties>
</file>