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3"/>
  </p:notesMasterIdLst>
  <p:sldIdLst>
    <p:sldId id="256" r:id="rId3"/>
    <p:sldId id="257" r:id="rId4"/>
    <p:sldId id="258" r:id="rId5"/>
    <p:sldId id="259" r:id="rId6"/>
    <p:sldId id="260" r:id="rId7"/>
    <p:sldId id="261" r:id="rId8"/>
    <p:sldId id="274" r:id="rId9"/>
    <p:sldId id="275" r:id="rId10"/>
    <p:sldId id="276" r:id="rId11"/>
    <p:sldId id="282" r:id="rId12"/>
    <p:sldId id="283" r:id="rId13"/>
    <p:sldId id="277" r:id="rId14"/>
    <p:sldId id="273" r:id="rId15"/>
    <p:sldId id="278" r:id="rId16"/>
    <p:sldId id="279" r:id="rId17"/>
    <p:sldId id="280" r:id="rId18"/>
    <p:sldId id="281" r:id="rId19"/>
    <p:sldId id="284" r:id="rId20"/>
    <p:sldId id="285" r:id="rId21"/>
    <p:sldId id="272"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86" y="-595"/>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048AAB-9F3F-4F28-8343-77EF370A02C0}" type="datetimeFigureOut">
              <a:rPr lang="ru-RU" smtClean="0"/>
              <a:t>07.01.2025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43EEDF-DD83-49CB-8A93-7011E110ADF1}" type="slidenum">
              <a:rPr lang="ru-RU" smtClean="0"/>
              <a:t>‹#›</a:t>
            </a:fld>
            <a:endParaRPr lang="ru-RU"/>
          </a:p>
        </p:txBody>
      </p:sp>
    </p:spTree>
    <p:extLst>
      <p:ext uri="{BB962C8B-B14F-4D97-AF65-F5344CB8AC3E}">
        <p14:creationId xmlns:p14="http://schemas.microsoft.com/office/powerpoint/2010/main" val="127809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41EEF4A-92BA-4E26-A73E-4387536CD0BE}" type="datetime1">
              <a:rPr lang="ru-RU" smtClean="0"/>
              <a:t>07.01.2025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31D2FF5-FB71-4331-95B9-1765E63A17E2}" type="datetime1">
              <a:rPr lang="ru-RU" smtClean="0"/>
              <a:t>07.01.2025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AA21B95-2EC4-43F6-9C09-67322744794F}" type="datetime1">
              <a:rPr lang="ru-RU" smtClean="0"/>
              <a:t>07.01.2025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7D6B5F1-B9D1-4C88-AA78-CEB83AAE9E21}" type="datetime1">
              <a:rPr lang="ru-RU" smtClean="0"/>
              <a:t>07.01.2025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13E1107-1933-4FFD-A3EA-36DF1D8ED01E}" type="datetime1">
              <a:rPr lang="ru-RU" smtClean="0"/>
              <a:t>07.01.2025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88FDD7E-5D7D-4FE1-9DE4-146E506610D9}" type="datetime1">
              <a:rPr lang="ru-RU" smtClean="0"/>
              <a:t>07.01.2025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309C235-D0F5-4D99-8830-93E530F81E31}" type="datetime1">
              <a:rPr lang="ru-RU" smtClean="0"/>
              <a:t>07.01.2025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4D9EA7E-26F6-49A2-ACCC-43E38EDCB679}" type="datetime1">
              <a:rPr lang="ru-RU" smtClean="0"/>
              <a:t>07.01.2025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374FE10-A48C-4B1D-9CD6-0BAF4AF2DA6E}" type="datetime1">
              <a:rPr lang="ru-RU" smtClean="0"/>
              <a:t>07.01.2025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288BFD-6798-4A41-88E0-A1DDCFECEF90}" type="datetime1">
              <a:rPr lang="ru-RU" smtClean="0"/>
              <a:t>07.01.2025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4BAB234-768A-4523-B821-D2C28884C5FA}" type="datetime1">
              <a:rPr lang="ru-RU" smtClean="0"/>
              <a:t>07.01.2025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24495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65620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06412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05215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08616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683810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554177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60966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68525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334956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27722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E3C22B-B021-45CC-95E2-81AEDA6970D5}" type="datetime1">
              <a:rPr lang="ru-RU" smtClean="0"/>
              <a:t>07.01.2025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solidFill>
                  <a:prstClr val="black">
                    <a:tint val="75000"/>
                  </a:prstClr>
                </a:solidFill>
              </a:rPr>
              <a:pPr/>
              <a:t>07.01.2025</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038790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Кадровые стратегии</a:t>
            </a:r>
            <a:endParaRPr lang="ru-RU" dirty="0"/>
          </a:p>
        </p:txBody>
      </p:sp>
      <p:sp>
        <p:nvSpPr>
          <p:cNvPr id="3" name="Подзаголовок 2"/>
          <p:cNvSpPr>
            <a:spLocks noGrp="1"/>
          </p:cNvSpPr>
          <p:nvPr>
            <p:ph type="subTitle" idx="1"/>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1</a:t>
            </a:fld>
            <a:endParaRPr lang="ru-RU"/>
          </a:p>
        </p:txBody>
      </p:sp>
    </p:spTree>
    <p:extLst>
      <p:ext uri="{BB962C8B-B14F-4D97-AF65-F5344CB8AC3E}">
        <p14:creationId xmlns:p14="http://schemas.microsoft.com/office/powerpoint/2010/main" val="3466791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Литература</a:t>
            </a:r>
            <a:endParaRPr lang="ru-RU" dirty="0"/>
          </a:p>
        </p:txBody>
      </p:sp>
      <p:sp>
        <p:nvSpPr>
          <p:cNvPr id="3" name="Объект 2"/>
          <p:cNvSpPr>
            <a:spLocks noGrp="1"/>
          </p:cNvSpPr>
          <p:nvPr>
            <p:ph idx="1"/>
          </p:nvPr>
        </p:nvSpPr>
        <p:spPr/>
        <p:txBody>
          <a:bodyPr/>
          <a:lstStyle/>
          <a:p>
            <a:pPr marL="0" indent="0">
              <a:buNone/>
            </a:pPr>
            <a:r>
              <a:rPr lang="ru-RU" dirty="0" err="1" smtClean="0"/>
              <a:t>Гурков</a:t>
            </a:r>
            <a:r>
              <a:rPr lang="ru-RU" dirty="0" smtClean="0"/>
              <a:t> И.Б., </a:t>
            </a:r>
            <a:r>
              <a:rPr lang="ru-RU" dirty="0" err="1" smtClean="0"/>
              <a:t>Зеленова</a:t>
            </a:r>
            <a:r>
              <a:rPr lang="ru-RU" dirty="0" smtClean="0"/>
              <a:t> О.И., Мутовин А.А. </a:t>
            </a:r>
          </a:p>
          <a:p>
            <a:pPr marL="0" indent="0">
              <a:buNone/>
            </a:pPr>
            <a:r>
              <a:rPr lang="ru-RU" dirty="0" smtClean="0"/>
              <a:t>Бизнес-стратегии и социально-кадровая политика российских предприятий</a:t>
            </a:r>
            <a:r>
              <a:rPr lang="ru-RU" dirty="0"/>
              <a:t>: учебно-методическое </a:t>
            </a:r>
            <a:r>
              <a:rPr lang="ru-RU" dirty="0" smtClean="0"/>
              <a:t>пособие. - Москва, 2007. – 88 с.</a:t>
            </a:r>
          </a:p>
          <a:p>
            <a:pPr marL="0" indent="0">
              <a:buNone/>
            </a:pPr>
            <a:endParaRPr lang="ru-RU" dirty="0"/>
          </a:p>
          <a:p>
            <a:pPr marL="0" indent="0">
              <a:buNone/>
            </a:pPr>
            <a:endParaRPr lang="ru-RU" dirty="0"/>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2</a:t>
            </a:fld>
            <a:endParaRPr lang="ru-RU"/>
          </a:p>
        </p:txBody>
      </p:sp>
    </p:spTree>
    <p:extLst>
      <p:ext uri="{BB962C8B-B14F-4D97-AF65-F5344CB8AC3E}">
        <p14:creationId xmlns:p14="http://schemas.microsoft.com/office/powerpoint/2010/main" val="2683354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Понятие «Стратегия </a:t>
            </a:r>
            <a:r>
              <a:rPr lang="ru-RU" dirty="0"/>
              <a:t>управления </a:t>
            </a:r>
            <a:r>
              <a:rPr lang="ru-RU" dirty="0" smtClean="0"/>
              <a:t>персоналом»</a:t>
            </a:r>
            <a:endParaRPr lang="ru-RU" dirty="0"/>
          </a:p>
        </p:txBody>
      </p:sp>
      <p:sp>
        <p:nvSpPr>
          <p:cNvPr id="3" name="Объект 2"/>
          <p:cNvSpPr>
            <a:spLocks noGrp="1"/>
          </p:cNvSpPr>
          <p:nvPr>
            <p:ph idx="1"/>
          </p:nvPr>
        </p:nvSpPr>
        <p:spPr/>
        <p:txBody>
          <a:bodyPr>
            <a:normAutofit fontScale="47500" lnSpcReduction="20000"/>
          </a:bodyPr>
          <a:lstStyle/>
          <a:p>
            <a:pPr marL="263525" indent="-263525">
              <a:buNone/>
            </a:pPr>
            <a:r>
              <a:rPr lang="ru-RU" dirty="0"/>
              <a:t>а)	</a:t>
            </a:r>
            <a:r>
              <a:rPr lang="ru-RU" dirty="0" smtClean="0"/>
              <a:t>устойчивая схема </a:t>
            </a:r>
            <a:r>
              <a:rPr lang="ru-RU" dirty="0"/>
              <a:t>спланированного использования человеческих ресурсов и действий, направленных на обеспечение выполнения компанией поставленных </a:t>
            </a:r>
            <a:r>
              <a:rPr lang="ru-RU" dirty="0" smtClean="0"/>
              <a:t>целей;</a:t>
            </a:r>
            <a:endParaRPr lang="ru-RU" dirty="0"/>
          </a:p>
          <a:p>
            <a:pPr marL="263525" indent="-263525">
              <a:buNone/>
            </a:pPr>
            <a:r>
              <a:rPr lang="ru-RU" dirty="0"/>
              <a:t>б)	совокупность организационных действий, осуществляемых по отношению к персоналу лицами, принимающими управленческие решения на предприятии, и ориентированными на долгосрочные целевые </a:t>
            </a:r>
            <a:r>
              <a:rPr lang="ru-RU" dirty="0" smtClean="0"/>
              <a:t>установки;</a:t>
            </a:r>
            <a:endParaRPr lang="ru-RU" dirty="0"/>
          </a:p>
          <a:p>
            <a:pPr marL="263525" indent="-263525">
              <a:buNone/>
            </a:pPr>
            <a:r>
              <a:rPr lang="ru-RU" dirty="0"/>
              <a:t>в)	все действия, влияющие на поведение индивидуальных работников в процессе формулирования и удовлетворения ими стратегических потребностей </a:t>
            </a:r>
            <a:r>
              <a:rPr lang="ru-RU" dirty="0" smtClean="0"/>
              <a:t>организации;</a:t>
            </a:r>
            <a:endParaRPr lang="ru-RU" dirty="0"/>
          </a:p>
          <a:p>
            <a:pPr marL="263525" indent="-263525">
              <a:buNone/>
            </a:pPr>
            <a:r>
              <a:rPr lang="ru-RU" dirty="0"/>
              <a:t>г)	разработанное руководством организации приоритетное, качественно определенное направление действий, необходимое для достижения долгосрочных целей по созданию высокопрофессионального, ответственного и сплоченного коллектива и учитывающее стратегические задачи организации и ресурсные </a:t>
            </a:r>
            <a:r>
              <a:rPr lang="ru-RU" dirty="0" smtClean="0"/>
              <a:t>возможности;</a:t>
            </a:r>
            <a:endParaRPr lang="ru-RU" dirty="0"/>
          </a:p>
          <a:p>
            <a:pPr marL="263525" indent="-263525">
              <a:buNone/>
            </a:pPr>
            <a:r>
              <a:rPr lang="ru-RU" dirty="0"/>
              <a:t>д)	подсистему стратегии организации, представленную в виде долгосрочной программы конкретных действий по реализации концепции использования и развития потенциала персонала организации в целях обеспечения ее стратегического конкурентного преимущества;</a:t>
            </a:r>
          </a:p>
          <a:p>
            <a:pPr marL="263525" indent="-263525">
              <a:buNone/>
            </a:pPr>
            <a:r>
              <a:rPr lang="ru-RU" dirty="0"/>
              <a:t>е)	совокупность принципов и правил управления персоналом, позволяющую достигнуть установленных целей организации;</a:t>
            </a:r>
          </a:p>
          <a:p>
            <a:pPr marL="263525" indent="-263525">
              <a:buNone/>
            </a:pPr>
            <a:r>
              <a:rPr lang="ru-RU" dirty="0"/>
              <a:t>ж)	программный способ мышления и управления, обеспечивающий согласование целей, возможностей предприятия и интересов работников, который предполагает не только определение генерального курса деятельности предприятия, но и повышение мотивации, заинтересованности всех работников в его </a:t>
            </a:r>
            <a:r>
              <a:rPr lang="ru-RU" dirty="0" smtClean="0"/>
              <a:t>реализации.</a:t>
            </a:r>
            <a:endParaRPr lang="ru-RU" dirty="0"/>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3</a:t>
            </a:fld>
            <a:endParaRPr lang="ru-RU"/>
          </a:p>
        </p:txBody>
      </p:sp>
    </p:spTree>
    <p:extLst>
      <p:ext uri="{BB962C8B-B14F-4D97-AF65-F5344CB8AC3E}">
        <p14:creationId xmlns:p14="http://schemas.microsoft.com/office/powerpoint/2010/main" val="4189970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Цель </a:t>
            </a:r>
            <a:r>
              <a:rPr lang="ru-RU" dirty="0"/>
              <a:t>стратегического </a:t>
            </a:r>
            <a:r>
              <a:rPr lang="ru-RU" dirty="0" smtClean="0"/>
              <a:t>УП</a:t>
            </a:r>
            <a:endParaRPr lang="ru-RU" dirty="0"/>
          </a:p>
        </p:txBody>
      </p:sp>
      <p:sp>
        <p:nvSpPr>
          <p:cNvPr id="3" name="Объект 2"/>
          <p:cNvSpPr>
            <a:spLocks noGrp="1"/>
          </p:cNvSpPr>
          <p:nvPr>
            <p:ph idx="1"/>
          </p:nvPr>
        </p:nvSpPr>
        <p:spPr>
          <a:xfrm>
            <a:off x="457200" y="1600200"/>
            <a:ext cx="8435280" cy="4525963"/>
          </a:xfrm>
        </p:spPr>
        <p:txBody>
          <a:bodyPr>
            <a:normAutofit fontScale="70000" lnSpcReduction="20000"/>
          </a:bodyPr>
          <a:lstStyle/>
          <a:p>
            <a:pPr marL="0" indent="358775">
              <a:buNone/>
            </a:pPr>
            <a:r>
              <a:rPr lang="ru-RU" b="1" dirty="0" smtClean="0"/>
              <a:t>Фундаментальная</a:t>
            </a:r>
            <a:r>
              <a:rPr lang="ru-RU" dirty="0" smtClean="0"/>
              <a:t>: создание </a:t>
            </a:r>
            <a:r>
              <a:rPr lang="ru-RU" dirty="0"/>
              <a:t>стратегической способности организации - посредством удовлетворения ее потребности в квалифицированных, приверженных и мотивированных сотрудниках, способных обеспечить устойчивое конкурентное </a:t>
            </a:r>
            <a:r>
              <a:rPr lang="ru-RU" dirty="0" smtClean="0"/>
              <a:t>преимущество.</a:t>
            </a:r>
          </a:p>
          <a:p>
            <a:pPr marL="0" indent="358775">
              <a:buNone/>
            </a:pPr>
            <a:r>
              <a:rPr lang="ru-RU" b="1" dirty="0" smtClean="0"/>
              <a:t>Конкретная</a:t>
            </a:r>
            <a:r>
              <a:rPr lang="ru-RU" dirty="0" smtClean="0"/>
              <a:t>: формирование </a:t>
            </a:r>
            <a:r>
              <a:rPr lang="ru-RU" dirty="0"/>
              <a:t>направления движения организации в изменчивой среде путем разработки и реализации целостной и действенной политики управления персоналом (кадровой политики</a:t>
            </a:r>
            <a:r>
              <a:rPr lang="ru-RU" dirty="0" smtClean="0"/>
              <a:t>).</a:t>
            </a:r>
          </a:p>
          <a:p>
            <a:pPr marL="0" indent="358775">
              <a:buNone/>
            </a:pPr>
            <a:r>
              <a:rPr lang="ru-RU" b="1" dirty="0" smtClean="0"/>
              <a:t>Кадровая политика </a:t>
            </a:r>
            <a:r>
              <a:rPr lang="ru-RU" dirty="0"/>
              <a:t>обосновывает необходимость использования на практике тех или иных конкретных методов осуществления подбора, расстановки оценки и т.д. персонала, но не занимается детальным анализом содержания, спецификой проведения практической работы с </a:t>
            </a:r>
            <a:r>
              <a:rPr lang="ru-RU" dirty="0" smtClean="0"/>
              <a:t>персоналом – это система </a:t>
            </a:r>
            <a:r>
              <a:rPr lang="ru-RU" dirty="0"/>
              <a:t>принципов и вытекающих из них форм, методов и критериев работы с персоналом.</a:t>
            </a:r>
          </a:p>
          <a:p>
            <a:pPr marL="0" indent="358775">
              <a:buNone/>
            </a:pPr>
            <a:endParaRPr lang="ru-RU" dirty="0"/>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4</a:t>
            </a:fld>
            <a:endParaRPr lang="ru-RU"/>
          </a:p>
        </p:txBody>
      </p:sp>
    </p:spTree>
    <p:extLst>
      <p:ext uri="{BB962C8B-B14F-4D97-AF65-F5344CB8AC3E}">
        <p14:creationId xmlns:p14="http://schemas.microsoft.com/office/powerpoint/2010/main" val="350873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Критерии классификаций стратегий управления </a:t>
            </a:r>
            <a:r>
              <a:rPr lang="ru-RU" dirty="0" smtClean="0"/>
              <a:t>персоналом→</a:t>
            </a:r>
            <a:endParaRPr lang="ru-RU" dirty="0"/>
          </a:p>
        </p:txBody>
      </p:sp>
      <p:sp>
        <p:nvSpPr>
          <p:cNvPr id="3" name="Объект 2"/>
          <p:cNvSpPr>
            <a:spLocks noGrp="1"/>
          </p:cNvSpPr>
          <p:nvPr>
            <p:ph idx="1"/>
          </p:nvPr>
        </p:nvSpPr>
        <p:spPr>
          <a:xfrm>
            <a:off x="457200" y="1988840"/>
            <a:ext cx="8229600" cy="4137323"/>
          </a:xfrm>
        </p:spPr>
        <p:txBody>
          <a:bodyPr>
            <a:normAutofit fontScale="92500" lnSpcReduction="10000"/>
          </a:bodyPr>
          <a:lstStyle/>
          <a:p>
            <a:pPr marL="514350" indent="-514350">
              <a:buFont typeface="+mj-lt"/>
              <a:buAutoNum type="arabicPeriod"/>
            </a:pPr>
            <a:r>
              <a:rPr lang="ru-RU" dirty="0" smtClean="0"/>
              <a:t>тип </a:t>
            </a:r>
            <a:r>
              <a:rPr lang="ru-RU" dirty="0"/>
              <a:t>конкурентной стратегии;</a:t>
            </a:r>
          </a:p>
          <a:p>
            <a:pPr marL="514350" indent="-514350">
              <a:buFont typeface="+mj-lt"/>
              <a:buAutoNum type="arabicPeriod"/>
            </a:pPr>
            <a:r>
              <a:rPr lang="ru-RU" dirty="0" smtClean="0"/>
              <a:t>тип </a:t>
            </a:r>
            <a:r>
              <a:rPr lang="ru-RU" dirty="0"/>
              <a:t>общей стратегии организации;</a:t>
            </a:r>
          </a:p>
          <a:p>
            <a:pPr marL="514350" indent="-514350">
              <a:buFont typeface="+mj-lt"/>
              <a:buAutoNum type="arabicPeriod"/>
            </a:pPr>
            <a:r>
              <a:rPr lang="ru-RU" dirty="0" smtClean="0"/>
              <a:t>стадия </a:t>
            </a:r>
            <a:r>
              <a:rPr lang="ru-RU" dirty="0"/>
              <a:t>развития (этапа жизненного цикла) организации;</a:t>
            </a:r>
          </a:p>
          <a:p>
            <a:pPr marL="514350" indent="-514350">
              <a:buFont typeface="+mj-lt"/>
              <a:buAutoNum type="arabicPeriod"/>
            </a:pPr>
            <a:r>
              <a:rPr lang="ru-RU" dirty="0" smtClean="0"/>
              <a:t>миссия </a:t>
            </a:r>
            <a:r>
              <a:rPr lang="ru-RU" dirty="0"/>
              <a:t>организации;</a:t>
            </a:r>
          </a:p>
          <a:p>
            <a:pPr marL="514350" indent="-514350">
              <a:buFont typeface="+mj-lt"/>
              <a:buAutoNum type="arabicPeriod"/>
            </a:pPr>
            <a:r>
              <a:rPr lang="ru-RU" dirty="0" smtClean="0"/>
              <a:t>способ </a:t>
            </a:r>
            <a:r>
              <a:rPr lang="ru-RU" dirty="0"/>
              <a:t>реализации стратегии в организации;</a:t>
            </a:r>
          </a:p>
          <a:p>
            <a:pPr marL="514350" indent="-514350">
              <a:buFont typeface="+mj-lt"/>
              <a:buAutoNum type="arabicPeriod"/>
            </a:pPr>
            <a:r>
              <a:rPr lang="ru-RU" dirty="0" smtClean="0"/>
              <a:t>философия </a:t>
            </a:r>
            <a:r>
              <a:rPr lang="ru-RU" dirty="0" smtClean="0"/>
              <a:t>менеджмента;</a:t>
            </a:r>
          </a:p>
          <a:p>
            <a:pPr marL="514350" indent="-514350">
              <a:buFont typeface="+mj-lt"/>
              <a:buAutoNum type="arabicPeriod"/>
            </a:pPr>
            <a:r>
              <a:rPr lang="ru-RU" dirty="0" smtClean="0"/>
              <a:t>этапы кризиса.</a:t>
            </a:r>
            <a:endParaRPr lang="ru-RU" dirty="0"/>
          </a:p>
          <a:p>
            <a:pPr marL="0" indent="0">
              <a:buNone/>
            </a:pPr>
            <a:endParaRPr lang="ru-RU" dirty="0"/>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5</a:t>
            </a:fld>
            <a:endParaRPr lang="ru-RU"/>
          </a:p>
        </p:txBody>
      </p:sp>
    </p:spTree>
    <p:extLst>
      <p:ext uri="{BB962C8B-B14F-4D97-AF65-F5344CB8AC3E}">
        <p14:creationId xmlns:p14="http://schemas.microsoft.com/office/powerpoint/2010/main" val="2361484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706090"/>
          </a:xfrm>
        </p:spPr>
        <p:txBody>
          <a:bodyPr>
            <a:normAutofit fontScale="90000"/>
          </a:bodyPr>
          <a:lstStyle/>
          <a:p>
            <a:r>
              <a:rPr lang="ru-RU" sz="3200" dirty="0" smtClean="0"/>
              <a:t>1. Классификация </a:t>
            </a:r>
            <a:r>
              <a:rPr lang="ru-RU" sz="3200" dirty="0"/>
              <a:t>стратегий </a:t>
            </a:r>
            <a:r>
              <a:rPr lang="ru-RU" sz="3200" dirty="0" smtClean="0"/>
              <a:t>УП в </a:t>
            </a:r>
            <a:r>
              <a:rPr lang="ru-RU" sz="3200" dirty="0"/>
              <a:t>зависимости от типа конкурентной </a:t>
            </a:r>
            <a:r>
              <a:rPr lang="ru-RU" sz="3200" dirty="0"/>
              <a:t>стратегии (</a:t>
            </a:r>
            <a:r>
              <a:rPr lang="ru-RU" sz="2200" dirty="0"/>
              <a:t>М. </a:t>
            </a:r>
            <a:r>
              <a:rPr lang="ru-RU" sz="2200" dirty="0" smtClean="0"/>
              <a:t>Портер, 1985</a:t>
            </a:r>
            <a:r>
              <a:rPr lang="ru-RU" sz="3200" dirty="0" smtClean="0"/>
              <a:t>)</a:t>
            </a:r>
            <a:endParaRPr lang="ru-RU" sz="32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116908004"/>
              </p:ext>
            </p:extLst>
          </p:nvPr>
        </p:nvGraphicFramePr>
        <p:xfrm>
          <a:off x="179512" y="969931"/>
          <a:ext cx="8964489" cy="5693110"/>
        </p:xfrm>
        <a:graphic>
          <a:graphicData uri="http://schemas.openxmlformats.org/drawingml/2006/table">
            <a:tbl>
              <a:tblPr firstRow="1" bandRow="1">
                <a:tableStyleId>{5C22544A-7EE6-4342-B048-85BDC9FD1C3A}</a:tableStyleId>
              </a:tblPr>
              <a:tblGrid>
                <a:gridCol w="1109402"/>
                <a:gridCol w="3067062"/>
                <a:gridCol w="4788025"/>
              </a:tblGrid>
              <a:tr h="297596">
                <a:tc rowSpan="2">
                  <a:txBody>
                    <a:bodyPr/>
                    <a:lstStyle/>
                    <a:p>
                      <a:pPr algn="ctr"/>
                      <a:r>
                        <a:rPr lang="ru-RU" sz="1200" dirty="0" smtClean="0"/>
                        <a:t>Тип конку-рентной стратегии</a:t>
                      </a:r>
                      <a:endParaRPr lang="ru-RU" sz="1200" dirty="0"/>
                    </a:p>
                  </a:txBody>
                  <a:tcPr/>
                </a:tc>
                <a:tc gridSpan="2">
                  <a:txBody>
                    <a:bodyPr/>
                    <a:lstStyle/>
                    <a:p>
                      <a:pPr algn="ctr"/>
                      <a:r>
                        <a:rPr lang="ru-RU" sz="1200" dirty="0" smtClean="0"/>
                        <a:t>Особенности стратегии управления персоналом </a:t>
                      </a:r>
                      <a:r>
                        <a:rPr lang="ru-RU" sz="1200" dirty="0" smtClean="0">
                          <a:solidFill>
                            <a:srgbClr val="FF0000"/>
                          </a:solidFill>
                        </a:rPr>
                        <a:t>включают</a:t>
                      </a:r>
                      <a:endParaRPr lang="ru-RU" sz="1200" dirty="0">
                        <a:solidFill>
                          <a:srgbClr val="FF0000"/>
                        </a:solidFill>
                      </a:endParaRPr>
                    </a:p>
                  </a:txBody>
                  <a:tcPr/>
                </a:tc>
                <a:tc hMerge="1">
                  <a:txBody>
                    <a:bodyPr/>
                    <a:lstStyle/>
                    <a:p>
                      <a:endParaRPr lang="ru-RU" dirty="0"/>
                    </a:p>
                  </a:txBody>
                  <a:tcPr/>
                </a:tc>
              </a:tr>
              <a:tr h="396794">
                <a:tc vMerge="1">
                  <a:txBody>
                    <a:bodyPr/>
                    <a:lstStyle/>
                    <a:p>
                      <a:endParaRPr lang="ru-RU" dirty="0"/>
                    </a:p>
                  </a:txBody>
                  <a:tcPr/>
                </a:tc>
                <a:tc>
                  <a:txBody>
                    <a:bodyPr/>
                    <a:lstStyle/>
                    <a:p>
                      <a:pPr algn="ctr"/>
                      <a:r>
                        <a:rPr lang="ru-RU" sz="1200" dirty="0" smtClean="0"/>
                        <a:t>типы ролевого поведения</a:t>
                      </a:r>
                      <a:endParaRPr lang="ru-RU" sz="1200" dirty="0"/>
                    </a:p>
                  </a:txBody>
                  <a:tcPr/>
                </a:tc>
                <a:tc>
                  <a:txBody>
                    <a:bodyPr/>
                    <a:lstStyle/>
                    <a:p>
                      <a:pPr algn="ctr"/>
                      <a:r>
                        <a:rPr lang="ru-RU" sz="1200" dirty="0" smtClean="0"/>
                        <a:t>практические действия в области персонала</a:t>
                      </a:r>
                      <a:endParaRPr lang="ru-RU" sz="1200" dirty="0"/>
                    </a:p>
                  </a:txBody>
                  <a:tcPr/>
                </a:tc>
              </a:tr>
              <a:tr h="1884774">
                <a:tc>
                  <a:txBody>
                    <a:bodyPr/>
                    <a:lstStyle/>
                    <a:p>
                      <a:r>
                        <a:rPr lang="ru-RU" sz="1400" i="1" dirty="0" smtClean="0">
                          <a:latin typeface="+mj-lt"/>
                        </a:rPr>
                        <a:t>Стратегия инновации</a:t>
                      </a:r>
                      <a:endParaRPr lang="ru-RU" sz="1400" i="1" dirty="0">
                        <a:latin typeface="+mj-lt"/>
                      </a:endParaRPr>
                    </a:p>
                  </a:txBody>
                  <a:tcPr/>
                </a:tc>
                <a:tc>
                  <a:txBody>
                    <a:bodyPr/>
                    <a:lstStyle/>
                    <a:p>
                      <a:pPr marL="0" indent="0"/>
                      <a:r>
                        <a:rPr lang="ru-RU" sz="1400" dirty="0" smtClean="0"/>
                        <a:t>- высокую степень творчества;</a:t>
                      </a:r>
                    </a:p>
                    <a:p>
                      <a:pPr marL="0" indent="0"/>
                      <a:r>
                        <a:rPr lang="ru-RU" sz="1400" dirty="0" smtClean="0"/>
                        <a:t>- более долгосрочную перспективу;</a:t>
                      </a:r>
                    </a:p>
                    <a:p>
                      <a:pPr marL="0" indent="0"/>
                      <a:r>
                        <a:rPr lang="ru-RU" sz="1400" dirty="0" smtClean="0"/>
                        <a:t>- относительно высокую степень сотрудничества, взаимозависимого поведения;</a:t>
                      </a:r>
                    </a:p>
                    <a:p>
                      <a:pPr marL="0" indent="0">
                        <a:buFontTx/>
                        <a:buChar char="-"/>
                      </a:pPr>
                      <a:r>
                        <a:rPr lang="ru-RU" sz="1400" dirty="0" smtClean="0"/>
                        <a:t> высокую степень терпимости к риску;</a:t>
                      </a:r>
                    </a:p>
                    <a:p>
                      <a:pPr marL="0" indent="0">
                        <a:buFontTx/>
                        <a:buChar char="-"/>
                      </a:pPr>
                      <a:r>
                        <a:rPr lang="ru-RU" sz="1400" dirty="0" smtClean="0"/>
                        <a:t> высокую степень терпимости к неопределенности и непредсказуемости.</a:t>
                      </a:r>
                      <a:endParaRPr lang="ru-RU" sz="1400" dirty="0"/>
                    </a:p>
                  </a:txBody>
                  <a:tcPr/>
                </a:tc>
                <a:tc>
                  <a:txBody>
                    <a:bodyPr/>
                    <a:lstStyle/>
                    <a:p>
                      <a:pPr marL="0" indent="0"/>
                      <a:r>
                        <a:rPr lang="ru-RU" sz="1400" dirty="0" smtClean="0"/>
                        <a:t>- виды работ, которые требуют тесного взаимодействия людей;</a:t>
                      </a:r>
                    </a:p>
                    <a:p>
                      <a:pPr marL="0" indent="0">
                        <a:buFontTx/>
                        <a:buChar char="-"/>
                      </a:pPr>
                      <a:r>
                        <a:rPr lang="ru-RU" sz="1400" dirty="0" smtClean="0"/>
                        <a:t> виды работ, позволяющие людям развивать навыки, которые могут быть использованы ими в других должностях в рамках организации;</a:t>
                      </a:r>
                    </a:p>
                    <a:p>
                      <a:pPr marL="0" indent="0">
                        <a:buFontTx/>
                        <a:buChar char="-"/>
                      </a:pPr>
                      <a:r>
                        <a:rPr lang="ru-RU" sz="1400" dirty="0" smtClean="0"/>
                        <a:t> более широкий диапазон развития карьеры, обеспечивающий приобретение новых умений и навыков;</a:t>
                      </a:r>
                    </a:p>
                    <a:p>
                      <a:pPr marL="0" indent="0">
                        <a:buFontTx/>
                        <a:buChar char="-"/>
                      </a:pPr>
                      <a:r>
                        <a:rPr lang="ru-RU" sz="1400" dirty="0" smtClean="0"/>
                        <a:t> аттестации, отражающие долгосрочные и групповые достижения.</a:t>
                      </a:r>
                    </a:p>
                  </a:txBody>
                  <a:tcPr/>
                </a:tc>
              </a:tr>
              <a:tr h="1388781">
                <a:tc>
                  <a:txBody>
                    <a:bodyPr/>
                    <a:lstStyle/>
                    <a:p>
                      <a:pPr>
                        <a:spcAft>
                          <a:spcPts val="0"/>
                        </a:spcAft>
                      </a:pPr>
                      <a:r>
                        <a:rPr lang="ru-RU" sz="1400" b="0" i="1" u="none" strike="noStrike" spc="0" dirty="0">
                          <a:solidFill>
                            <a:srgbClr val="000000"/>
                          </a:solidFill>
                          <a:effectLst/>
                          <a:latin typeface="+mj-lt"/>
                          <a:ea typeface="Arial Unicode MS"/>
                          <a:cs typeface="Times New Roman"/>
                        </a:rPr>
                        <a:t>Стратегия повышения качества</a:t>
                      </a:r>
                      <a:endParaRPr lang="ru-RU" sz="1400" dirty="0">
                        <a:solidFill>
                          <a:srgbClr val="000000"/>
                        </a:solidFill>
                        <a:effectLst/>
                        <a:latin typeface="+mj-lt"/>
                      </a:endParaRPr>
                    </a:p>
                  </a:txBody>
                  <a:tcPr marL="6350" marR="6350" marT="0" marB="0"/>
                </a:tc>
                <a:tc>
                  <a:txBody>
                    <a:bodyPr/>
                    <a:lstStyle/>
                    <a:p>
                      <a:pPr marL="0" indent="0" algn="l" defTabSz="914400" rtl="0" eaLnBrk="1" latinLnBrk="0" hangingPunct="1">
                        <a:spcAft>
                          <a:spcPts val="0"/>
                        </a:spcAft>
                      </a:pPr>
                      <a:r>
                        <a:rPr lang="ru-RU" sz="1400" kern="1200" dirty="0" smtClean="0">
                          <a:solidFill>
                            <a:schemeClr val="dk1"/>
                          </a:solidFill>
                          <a:latin typeface="+mn-lt"/>
                          <a:ea typeface="+mn-ea"/>
                          <a:cs typeface="+mn-cs"/>
                        </a:rPr>
                        <a:t>- </a:t>
                      </a:r>
                      <a:r>
                        <a:rPr lang="ru-RU" sz="1400" kern="1200" dirty="0">
                          <a:solidFill>
                            <a:schemeClr val="dk1"/>
                          </a:solidFill>
                          <a:latin typeface="+mn-lt"/>
                          <a:ea typeface="+mn-ea"/>
                          <a:cs typeface="+mn-cs"/>
                        </a:rPr>
                        <a:t>основное внимание качеству;</a:t>
                      </a:r>
                    </a:p>
                    <a:p>
                      <a:pPr marL="0" indent="0" algn="l" defTabSz="914400" rtl="0" eaLnBrk="1" latinLnBrk="0" hangingPunct="1">
                        <a:spcAft>
                          <a:spcPts val="0"/>
                        </a:spcAft>
                      </a:pPr>
                      <a:r>
                        <a:rPr lang="ru-RU" sz="1400" kern="1200" dirty="0">
                          <a:solidFill>
                            <a:schemeClr val="dk1"/>
                          </a:solidFill>
                          <a:latin typeface="+mn-lt"/>
                          <a:ea typeface="+mn-ea"/>
                          <a:cs typeface="+mn-cs"/>
                        </a:rPr>
                        <a:t>- основное внимание процессу (как производятся или доставляются товары и услуги);</a:t>
                      </a:r>
                    </a:p>
                    <a:p>
                      <a:pPr marL="0" indent="0" algn="l" defTabSz="914400" rtl="0" eaLnBrk="1" latinLnBrk="0" hangingPunct="1">
                        <a:spcAft>
                          <a:spcPts val="0"/>
                        </a:spcAft>
                      </a:pPr>
                      <a:r>
                        <a:rPr lang="ru-RU" sz="1400" kern="1200" dirty="0">
                          <a:solidFill>
                            <a:schemeClr val="dk1"/>
                          </a:solidFill>
                          <a:latin typeface="+mn-lt"/>
                          <a:ea typeface="+mn-ea"/>
                          <a:cs typeface="+mn-cs"/>
                        </a:rPr>
                        <a:t>- низкую степень терпимости к риску;</a:t>
                      </a:r>
                    </a:p>
                    <a:p>
                      <a:pPr marL="0" indent="0" algn="l" defTabSz="914400" rtl="0" eaLnBrk="1" latinLnBrk="0" hangingPunct="1">
                        <a:spcAft>
                          <a:spcPts val="0"/>
                        </a:spcAft>
                      </a:pPr>
                      <a:r>
                        <a:rPr lang="ru-RU" sz="1400" kern="1200" dirty="0">
                          <a:solidFill>
                            <a:schemeClr val="dk1"/>
                          </a:solidFill>
                          <a:latin typeface="+mn-lt"/>
                          <a:ea typeface="+mn-ea"/>
                          <a:cs typeface="+mn-cs"/>
                        </a:rPr>
                        <a:t>- высокую степень приверженности организации.</a:t>
                      </a:r>
                    </a:p>
                  </a:txBody>
                  <a:tcPr marL="6350" marR="6350" marT="0" marB="0"/>
                </a:tc>
                <a:tc>
                  <a:txBody>
                    <a:bodyPr/>
                    <a:lstStyle/>
                    <a:p>
                      <a:pPr marL="0" indent="0" algn="l" defTabSz="914400" rtl="0" eaLnBrk="1" latinLnBrk="0" hangingPunct="1">
                        <a:spcAft>
                          <a:spcPts val="0"/>
                        </a:spcAft>
                      </a:pPr>
                      <a:r>
                        <a:rPr lang="ru-RU" sz="1400" kern="1200" dirty="0" smtClean="0">
                          <a:solidFill>
                            <a:schemeClr val="dk1"/>
                          </a:solidFill>
                          <a:latin typeface="+mn-lt"/>
                          <a:ea typeface="+mn-ea"/>
                          <a:cs typeface="+mn-cs"/>
                        </a:rPr>
                        <a:t>- </a:t>
                      </a:r>
                      <a:r>
                        <a:rPr lang="ru-RU" sz="1400" kern="1200" dirty="0">
                          <a:solidFill>
                            <a:schemeClr val="dk1"/>
                          </a:solidFill>
                          <a:latin typeface="+mn-lt"/>
                          <a:ea typeface="+mn-ea"/>
                          <a:cs typeface="+mn-cs"/>
                        </a:rPr>
                        <a:t>достаточно жесткое и формализованное описание работы;</a:t>
                      </a:r>
                    </a:p>
                    <a:p>
                      <a:pPr marL="0" indent="0" algn="l" defTabSz="914400" rtl="0" eaLnBrk="1" latinLnBrk="0" hangingPunct="1">
                        <a:spcAft>
                          <a:spcPts val="0"/>
                        </a:spcAft>
                      </a:pPr>
                      <a:r>
                        <a:rPr lang="ru-RU" sz="1400" kern="1200" dirty="0">
                          <a:solidFill>
                            <a:schemeClr val="dk1"/>
                          </a:solidFill>
                          <a:latin typeface="+mn-lt"/>
                          <a:ea typeface="+mn-ea"/>
                          <a:cs typeface="+mn-cs"/>
                        </a:rPr>
                        <a:t>- отношение к персоналу, во многом основанное на принципах социального равенства, некоторые гарантии занятости;</a:t>
                      </a:r>
                    </a:p>
                    <a:p>
                      <a:pPr marL="0" lvl="0" indent="0" algn="l" defTabSz="914400" rtl="0" eaLnBrk="1" latinLnBrk="0" hangingPunct="1">
                        <a:spcAft>
                          <a:spcPts val="0"/>
                        </a:spcAft>
                        <a:buClr>
                          <a:srgbClr val="000000"/>
                        </a:buClr>
                        <a:buSzPts val="1200"/>
                        <a:buFont typeface="Symbol"/>
                        <a:buChar char="-"/>
                        <a:tabLst>
                          <a:tab pos="164465" algn="l"/>
                        </a:tabLst>
                      </a:pPr>
                      <a:r>
                        <a:rPr lang="ru-RU" sz="1400" kern="1200" dirty="0" smtClean="0">
                          <a:solidFill>
                            <a:schemeClr val="dk1"/>
                          </a:solidFill>
                          <a:latin typeface="+mn-lt"/>
                          <a:ea typeface="+mn-ea"/>
                          <a:cs typeface="+mn-cs"/>
                        </a:rPr>
                        <a:t> высокую </a:t>
                      </a:r>
                      <a:r>
                        <a:rPr lang="ru-RU" sz="1400" kern="1200" dirty="0">
                          <a:solidFill>
                            <a:schemeClr val="dk1"/>
                          </a:solidFill>
                          <a:latin typeface="+mn-lt"/>
                          <a:ea typeface="+mn-ea"/>
                          <a:cs typeface="+mn-cs"/>
                        </a:rPr>
                        <a:t>степень вовлеченности персонала в рабочие вопросы;</a:t>
                      </a:r>
                    </a:p>
                    <a:p>
                      <a:pPr marL="0" lvl="0" indent="0" algn="l" defTabSz="914400" rtl="0" eaLnBrk="1" latinLnBrk="0" hangingPunct="1">
                        <a:spcAft>
                          <a:spcPts val="0"/>
                        </a:spcAft>
                        <a:buClr>
                          <a:srgbClr val="000000"/>
                        </a:buClr>
                        <a:buSzPts val="1200"/>
                        <a:buFont typeface="Symbol"/>
                        <a:buChar char="-"/>
                        <a:tabLst>
                          <a:tab pos="130810" algn="l"/>
                        </a:tabLst>
                      </a:pPr>
                      <a:r>
                        <a:rPr lang="ru-RU" sz="1400" kern="1200" dirty="0" smtClean="0">
                          <a:solidFill>
                            <a:schemeClr val="dk1"/>
                          </a:solidFill>
                          <a:latin typeface="+mn-lt"/>
                          <a:ea typeface="+mn-ea"/>
                          <a:cs typeface="+mn-cs"/>
                        </a:rPr>
                        <a:t> экстенсивное </a:t>
                      </a:r>
                      <a:r>
                        <a:rPr lang="ru-RU" sz="1400" kern="1200" dirty="0">
                          <a:solidFill>
                            <a:schemeClr val="dk1"/>
                          </a:solidFill>
                          <a:latin typeface="+mn-lt"/>
                          <a:ea typeface="+mn-ea"/>
                          <a:cs typeface="+mn-cs"/>
                        </a:rPr>
                        <a:t>и непрерывное обучение.</a:t>
                      </a:r>
                    </a:p>
                  </a:txBody>
                  <a:tcPr marL="6350" marR="6350" marT="0" marB="0"/>
                </a:tc>
              </a:tr>
              <a:tr h="1190383">
                <a:tc>
                  <a:txBody>
                    <a:bodyPr/>
                    <a:lstStyle/>
                    <a:p>
                      <a:pPr>
                        <a:spcAft>
                          <a:spcPts val="0"/>
                        </a:spcAft>
                      </a:pPr>
                      <a:r>
                        <a:rPr lang="ru-RU" sz="1400" b="0" i="1" u="none" strike="noStrike" spc="0" dirty="0">
                          <a:solidFill>
                            <a:srgbClr val="000000"/>
                          </a:solidFill>
                          <a:effectLst/>
                          <a:latin typeface="+mj-lt"/>
                          <a:ea typeface="Arial Unicode MS"/>
                          <a:cs typeface="Times New Roman"/>
                        </a:rPr>
                        <a:t>Стратегия лидерства в издержках</a:t>
                      </a:r>
                      <a:endParaRPr lang="ru-RU" sz="1400" dirty="0">
                        <a:solidFill>
                          <a:srgbClr val="000000"/>
                        </a:solidFill>
                        <a:effectLst/>
                        <a:latin typeface="+mj-lt"/>
                      </a:endParaRPr>
                    </a:p>
                  </a:txBody>
                  <a:tcPr marL="6350" marR="6350" marT="0" marB="0"/>
                </a:tc>
                <a:tc>
                  <a:txBody>
                    <a:bodyPr/>
                    <a:lstStyle/>
                    <a:p>
                      <a:pPr marL="0" indent="0" algn="l" defTabSz="914400" rtl="0" eaLnBrk="1" latinLnBrk="0" hangingPunct="1">
                        <a:spcAft>
                          <a:spcPts val="0"/>
                        </a:spcAft>
                      </a:pPr>
                      <a:r>
                        <a:rPr lang="ru-RU" sz="1400" kern="1200" dirty="0" smtClean="0">
                          <a:solidFill>
                            <a:schemeClr val="dk1"/>
                          </a:solidFill>
                          <a:latin typeface="+mn-lt"/>
                          <a:ea typeface="+mn-ea"/>
                          <a:cs typeface="+mn-cs"/>
                        </a:rPr>
                        <a:t>- </a:t>
                      </a:r>
                      <a:r>
                        <a:rPr lang="ru-RU" sz="1400" kern="1200" dirty="0">
                          <a:solidFill>
                            <a:schemeClr val="dk1"/>
                          </a:solidFill>
                          <a:latin typeface="+mn-lt"/>
                          <a:ea typeface="+mn-ea"/>
                          <a:cs typeface="+mn-cs"/>
                        </a:rPr>
                        <a:t>основное внимание результатам, особенно объему выпуска продукции;</a:t>
                      </a:r>
                    </a:p>
                    <a:p>
                      <a:pPr marL="0" indent="0" algn="l" defTabSz="914400" rtl="0" eaLnBrk="1" latinLnBrk="0" hangingPunct="1">
                        <a:spcAft>
                          <a:spcPts val="0"/>
                        </a:spcAft>
                      </a:pPr>
                      <a:r>
                        <a:rPr lang="ru-RU" sz="1400" kern="1200" dirty="0">
                          <a:solidFill>
                            <a:schemeClr val="dk1"/>
                          </a:solidFill>
                          <a:latin typeface="+mn-lt"/>
                          <a:ea typeface="+mn-ea"/>
                          <a:cs typeface="+mn-cs"/>
                        </a:rPr>
                        <a:t>- низкую степень терпимости к риску;</a:t>
                      </a:r>
                    </a:p>
                    <a:p>
                      <a:pPr marL="0" indent="0" algn="l" defTabSz="914400" rtl="0" eaLnBrk="1" latinLnBrk="0" hangingPunct="1">
                        <a:spcAft>
                          <a:spcPts val="0"/>
                        </a:spcAft>
                      </a:pPr>
                      <a:r>
                        <a:rPr lang="ru-RU" sz="1400" kern="1200" dirty="0">
                          <a:solidFill>
                            <a:schemeClr val="dk1"/>
                          </a:solidFill>
                          <a:latin typeface="+mn-lt"/>
                          <a:ea typeface="+mn-ea"/>
                          <a:cs typeface="+mn-cs"/>
                        </a:rPr>
                        <a:t>- относительно краткосрочную перспективу;</a:t>
                      </a:r>
                    </a:p>
                    <a:p>
                      <a:pPr marL="0" indent="0" algn="l" defTabSz="914400" rtl="0" eaLnBrk="1" latinLnBrk="0" hangingPunct="1">
                        <a:spcAft>
                          <a:spcPts val="0"/>
                        </a:spcAft>
                      </a:pPr>
                      <a:r>
                        <a:rPr lang="ru-RU" sz="1400" kern="1200" dirty="0">
                          <a:solidFill>
                            <a:schemeClr val="dk1"/>
                          </a:solidFill>
                          <a:latin typeface="+mn-lt"/>
                          <a:ea typeface="+mn-ea"/>
                          <a:cs typeface="+mn-cs"/>
                        </a:rPr>
                        <a:t>- умеренное внимание качеству.</a:t>
                      </a:r>
                    </a:p>
                  </a:txBody>
                  <a:tcPr marL="6350" marR="6350" marT="0" marB="0"/>
                </a:tc>
                <a:tc>
                  <a:txBody>
                    <a:bodyPr/>
                    <a:lstStyle/>
                    <a:p>
                      <a:pPr marL="0" indent="0" algn="l" defTabSz="914400" rtl="0" eaLnBrk="1" latinLnBrk="0" hangingPunct="1">
                        <a:spcAft>
                          <a:spcPts val="0"/>
                        </a:spcAft>
                      </a:pPr>
                      <a:r>
                        <a:rPr lang="ru-RU" sz="1400" kern="1200" dirty="0" smtClean="0">
                          <a:solidFill>
                            <a:schemeClr val="dk1"/>
                          </a:solidFill>
                          <a:latin typeface="+mn-lt"/>
                          <a:ea typeface="+mn-ea"/>
                          <a:cs typeface="+mn-cs"/>
                        </a:rPr>
                        <a:t>- </a:t>
                      </a:r>
                      <a:r>
                        <a:rPr lang="ru-RU" sz="1400" kern="1200" dirty="0">
                          <a:solidFill>
                            <a:schemeClr val="dk1"/>
                          </a:solidFill>
                          <a:latin typeface="+mn-lt"/>
                          <a:ea typeface="+mn-ea"/>
                          <a:cs typeface="+mn-cs"/>
                        </a:rPr>
                        <a:t>узко описанные должностные обязанности и формализованное описание работы;</a:t>
                      </a:r>
                    </a:p>
                    <a:p>
                      <a:pPr marL="0" indent="0" algn="l" defTabSz="914400" rtl="0" eaLnBrk="1" latinLnBrk="0" hangingPunct="1">
                        <a:spcAft>
                          <a:spcPts val="0"/>
                        </a:spcAft>
                      </a:pPr>
                      <a:r>
                        <a:rPr lang="ru-RU" sz="1400" kern="1200" dirty="0">
                          <a:solidFill>
                            <a:schemeClr val="dk1"/>
                          </a:solidFill>
                          <a:latin typeface="+mn-lt"/>
                          <a:ea typeface="+mn-ea"/>
                          <a:cs typeface="+mn-cs"/>
                        </a:rPr>
                        <a:t>- краткосрочность, аттестацию по результатам трудовой деятельности;</a:t>
                      </a:r>
                    </a:p>
                    <a:p>
                      <a:pPr marL="0" indent="0" algn="l" defTabSz="914400" rtl="0" eaLnBrk="1" latinLnBrk="0" hangingPunct="1">
                        <a:spcAft>
                          <a:spcPts val="0"/>
                        </a:spcAft>
                      </a:pPr>
                      <a:r>
                        <a:rPr lang="ru-RU" sz="1400" kern="1200" dirty="0">
                          <a:solidFill>
                            <a:schemeClr val="dk1"/>
                          </a:solidFill>
                          <a:latin typeface="+mn-lt"/>
                          <a:ea typeface="+mn-ea"/>
                          <a:cs typeface="+mn-cs"/>
                        </a:rPr>
                        <a:t>- минимальное обучение;</a:t>
                      </a:r>
                    </a:p>
                    <a:p>
                      <a:pPr marL="0" indent="0" algn="l" defTabSz="914400" rtl="0" eaLnBrk="1" latinLnBrk="0" hangingPunct="1">
                        <a:spcAft>
                          <a:spcPts val="0"/>
                        </a:spcAft>
                      </a:pPr>
                      <a:r>
                        <a:rPr lang="ru-RU" sz="1400" kern="1200" dirty="0">
                          <a:solidFill>
                            <a:schemeClr val="dk1"/>
                          </a:solidFill>
                          <a:latin typeface="+mn-lt"/>
                          <a:ea typeface="+mn-ea"/>
                          <a:cs typeface="+mn-cs"/>
                        </a:rPr>
                        <a:t>- тщательный мониторинг деятельности персонала.</a:t>
                      </a:r>
                    </a:p>
                  </a:txBody>
                  <a:tcPr marL="6350" marR="6350" marT="0" marB="0"/>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6</a:t>
            </a:fld>
            <a:endParaRPr lang="ru-RU"/>
          </a:p>
        </p:txBody>
      </p:sp>
    </p:spTree>
    <p:extLst>
      <p:ext uri="{BB962C8B-B14F-4D97-AF65-F5344CB8AC3E}">
        <p14:creationId xmlns:p14="http://schemas.microsoft.com/office/powerpoint/2010/main" val="75664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0"/>
          </a:xfrm>
        </p:spPr>
        <p:txBody>
          <a:bodyPr>
            <a:normAutofit fontScale="90000"/>
          </a:bodyPr>
          <a:lstStyle/>
          <a:p>
            <a:r>
              <a:rPr lang="ru-RU" sz="3200" dirty="0" smtClean="0"/>
              <a:t>2. по типу </a:t>
            </a:r>
            <a:r>
              <a:rPr lang="ru-RU" sz="3200" dirty="0"/>
              <a:t>общей стратегии организации </a:t>
            </a:r>
            <a:r>
              <a:rPr lang="ru-RU" sz="3200" dirty="0" smtClean="0"/>
              <a:t/>
            </a:r>
            <a:br>
              <a:rPr lang="ru-RU" sz="3200" dirty="0" smtClean="0"/>
            </a:br>
            <a:r>
              <a:rPr lang="ru-RU" sz="2200" dirty="0" smtClean="0"/>
              <a:t>(</a:t>
            </a:r>
            <a:r>
              <a:rPr lang="ru-RU" sz="2200" dirty="0"/>
              <a:t>Дж. </a:t>
            </a:r>
            <a:r>
              <a:rPr lang="ru-RU" sz="2200" dirty="0" err="1"/>
              <a:t>Иванцевич</a:t>
            </a:r>
            <a:r>
              <a:rPr lang="ru-RU" sz="2200" dirty="0"/>
              <a:t> и А.А. Лобанов )</a:t>
            </a:r>
          </a:p>
        </p:txBody>
      </p:sp>
      <p:graphicFrame>
        <p:nvGraphicFramePr>
          <p:cNvPr id="6" name="Объект 5"/>
          <p:cNvGraphicFramePr>
            <a:graphicFrameLocks noGrp="1"/>
          </p:cNvGraphicFramePr>
          <p:nvPr>
            <p:ph idx="1"/>
            <p:extLst>
              <p:ext uri="{D42A27DB-BD31-4B8C-83A1-F6EECF244321}">
                <p14:modId xmlns:p14="http://schemas.microsoft.com/office/powerpoint/2010/main" val="147849910"/>
              </p:ext>
            </p:extLst>
          </p:nvPr>
        </p:nvGraphicFramePr>
        <p:xfrm>
          <a:off x="251520" y="980728"/>
          <a:ext cx="8579296" cy="5558155"/>
        </p:xfrm>
        <a:graphic>
          <a:graphicData uri="http://schemas.openxmlformats.org/drawingml/2006/table">
            <a:tbl>
              <a:tblPr firstRow="1" bandRow="1">
                <a:tableStyleId>{5C22544A-7EE6-4342-B048-85BDC9FD1C3A}</a:tableStyleId>
              </a:tblPr>
              <a:tblGrid>
                <a:gridCol w="946448"/>
                <a:gridCol w="2742658"/>
                <a:gridCol w="4890190"/>
              </a:tblGrid>
              <a:tr h="1863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Тип </a:t>
                      </a:r>
                      <a:r>
                        <a:rPr lang="ru-RU" sz="1200" dirty="0" err="1" smtClean="0"/>
                        <a:t>стра-тегии</a:t>
                      </a:r>
                      <a:r>
                        <a:rPr lang="ru-RU" sz="1200" dirty="0" smtClean="0"/>
                        <a:t> </a:t>
                      </a:r>
                      <a:r>
                        <a:rPr lang="ru-RU" sz="1200" dirty="0" err="1" smtClean="0"/>
                        <a:t>орга-низации</a:t>
                      </a:r>
                      <a:endParaRPr lang="ru-RU" sz="12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kern="1200" dirty="0">
                          <a:solidFill>
                            <a:schemeClr val="lt1"/>
                          </a:solidFill>
                          <a:latin typeface="+mn-lt"/>
                          <a:ea typeface="+mn-ea"/>
                          <a:cs typeface="+mn-cs"/>
                        </a:rPr>
                        <a:t>Стратегия управления персоналом</a:t>
                      </a:r>
                    </a:p>
                  </a:txBody>
                  <a:tcPr marL="6350" marR="635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kern="1200" dirty="0">
                          <a:solidFill>
                            <a:schemeClr val="lt1"/>
                          </a:solidFill>
                          <a:latin typeface="+mn-lt"/>
                          <a:ea typeface="+mn-ea"/>
                          <a:cs typeface="+mn-cs"/>
                        </a:rPr>
                        <a:t>Составляющие стратегии управления персоналом</a:t>
                      </a:r>
                    </a:p>
                  </a:txBody>
                  <a:tcPr marL="6350" marR="6350" marT="0" marB="0" anchor="ctr"/>
                </a:tc>
              </a:tr>
              <a:tr h="370840">
                <a:tc>
                  <a:txBody>
                    <a:bodyPr/>
                    <a:lstStyle/>
                    <a:p>
                      <a:pPr>
                        <a:spcAft>
                          <a:spcPts val="0"/>
                        </a:spcAft>
                      </a:pPr>
                      <a:r>
                        <a:rPr lang="ru-RU" sz="1200" b="0" i="1" u="none" strike="noStrike" kern="1200" spc="0" dirty="0">
                          <a:solidFill>
                            <a:srgbClr val="000000"/>
                          </a:solidFill>
                          <a:effectLst/>
                          <a:latin typeface="+mj-lt"/>
                          <a:ea typeface="Arial Unicode MS"/>
                          <a:cs typeface="Times New Roman"/>
                        </a:rPr>
                        <a:t>Предпринимательская</a:t>
                      </a:r>
                    </a:p>
                    <a:p>
                      <a:pPr>
                        <a:spcAft>
                          <a:spcPts val="0"/>
                        </a:spcAft>
                      </a:pPr>
                      <a:r>
                        <a:rPr lang="ru-RU" sz="1200" b="0" i="1" u="none" strike="noStrike" kern="1200" spc="0" dirty="0">
                          <a:solidFill>
                            <a:srgbClr val="000000"/>
                          </a:solidFill>
                          <a:effectLst/>
                          <a:latin typeface="+mj-lt"/>
                          <a:ea typeface="Arial Unicode MS"/>
                          <a:cs typeface="Times New Roman"/>
                        </a:rPr>
                        <a:t>стратегия</a:t>
                      </a:r>
                    </a:p>
                  </a:txBody>
                  <a:tcPr marL="6350" marR="6350" marT="0" marB="0"/>
                </a:tc>
                <a:tc>
                  <a:txBody>
                    <a:bodyPr/>
                    <a:lstStyle/>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Поиск и привлечение работников-новаторов, инициативных, контактных, с долговременной ориентацией, готовых рисковать, не боящихся ответственности. Важно,  чтобы ведущие сотрудники не менялись.</a:t>
                      </a:r>
                    </a:p>
                  </a:txBody>
                  <a:tcPr marL="6350" marR="6350" marT="0" marB="0"/>
                </a:tc>
                <a:tc>
                  <a:txBody>
                    <a:bodyPr/>
                    <a:lstStyle/>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Набор кадров: поиск людей, способных идти на риск и доводить дело до конца. </a:t>
                      </a:r>
                    </a:p>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Вознаграждение: на конкурентной основе, по возможности </a:t>
                      </a:r>
                      <a:r>
                        <a:rPr lang="ru-RU" sz="1200" b="0" i="0" u="none" strike="noStrike" kern="1200" spc="0" dirty="0" smtClean="0">
                          <a:solidFill>
                            <a:srgbClr val="000000"/>
                          </a:solidFill>
                          <a:effectLst/>
                          <a:latin typeface="+mj-lt"/>
                          <a:ea typeface="Arial Unicode MS"/>
                          <a:cs typeface="Times New Roman"/>
                        </a:rPr>
                        <a:t>удовлетворяющее вкусам </a:t>
                      </a:r>
                      <a:r>
                        <a:rPr lang="ru-RU" sz="1200" b="0" i="0" u="none" strike="noStrike" kern="1200" spc="0" dirty="0">
                          <a:solidFill>
                            <a:srgbClr val="000000"/>
                          </a:solidFill>
                          <a:effectLst/>
                          <a:latin typeface="+mj-lt"/>
                          <a:ea typeface="Arial Unicode MS"/>
                          <a:cs typeface="Times New Roman"/>
                        </a:rPr>
                        <a:t>работника.</a:t>
                      </a:r>
                    </a:p>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Оценка: основывается на результатах, не слишком жесткая.</a:t>
                      </a:r>
                    </a:p>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Развитие: неформальное, ориентированное на наставника.</a:t>
                      </a:r>
                    </a:p>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Планирование перемещений: в центре - интерес работников. Подбор рабочего места, соответствующего интересам работника.</a:t>
                      </a:r>
                    </a:p>
                  </a:txBody>
                  <a:tcPr marL="6350" marR="6350" marT="0" marB="0"/>
                </a:tc>
              </a:tr>
              <a:tr h="370840">
                <a:tc>
                  <a:txBody>
                    <a:bodyPr/>
                    <a:lstStyle/>
                    <a:p>
                      <a:pPr>
                        <a:lnSpc>
                          <a:spcPct val="100000"/>
                        </a:lnSpc>
                        <a:spcAft>
                          <a:spcPts val="0"/>
                        </a:spcAft>
                      </a:pPr>
                      <a:r>
                        <a:rPr lang="ru-RU" sz="1200" b="0" i="1" u="none" strike="noStrike" kern="1200" spc="0" dirty="0" smtClean="0">
                          <a:solidFill>
                            <a:srgbClr val="000000"/>
                          </a:solidFill>
                          <a:effectLst/>
                          <a:latin typeface="+mj-lt"/>
                          <a:ea typeface="Arial Unicode MS"/>
                          <a:cs typeface="Times New Roman"/>
                        </a:rPr>
                        <a:t>Стратегия </a:t>
                      </a:r>
                      <a:r>
                        <a:rPr lang="ru-RU" sz="1200" b="0" i="1" u="none" strike="noStrike" kern="1200" spc="0" dirty="0" err="1" smtClean="0">
                          <a:solidFill>
                            <a:srgbClr val="000000"/>
                          </a:solidFill>
                          <a:effectLst/>
                          <a:latin typeface="+mj-lt"/>
                          <a:ea typeface="Arial Unicode MS"/>
                          <a:cs typeface="Times New Roman"/>
                        </a:rPr>
                        <a:t>динамичес</a:t>
                      </a:r>
                      <a:r>
                        <a:rPr lang="ru-RU" sz="1200" b="0" i="1" u="none" strike="noStrike" kern="1200" spc="0" dirty="0" smtClean="0">
                          <a:solidFill>
                            <a:srgbClr val="000000"/>
                          </a:solidFill>
                          <a:effectLst/>
                          <a:latin typeface="+mj-lt"/>
                          <a:ea typeface="Arial Unicode MS"/>
                          <a:cs typeface="Times New Roman"/>
                        </a:rPr>
                        <a:t>-кого </a:t>
                      </a:r>
                      <a:r>
                        <a:rPr lang="ru-RU" sz="1200" b="0" i="1" u="none" strike="noStrike" kern="1200" spc="0" dirty="0">
                          <a:solidFill>
                            <a:srgbClr val="000000"/>
                          </a:solidFill>
                          <a:effectLst/>
                          <a:latin typeface="+mj-lt"/>
                          <a:ea typeface="Arial Unicode MS"/>
                          <a:cs typeface="Times New Roman"/>
                        </a:rPr>
                        <a:t>роста</a:t>
                      </a:r>
                    </a:p>
                  </a:txBody>
                  <a:tcPr marL="6350" marR="6350" marT="0" marB="0"/>
                </a:tc>
                <a:tc>
                  <a:txBody>
                    <a:bodyPr/>
                    <a:lstStyle/>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Работники должны быть </a:t>
                      </a:r>
                      <a:r>
                        <a:rPr lang="ru-RU" sz="1200" b="0" i="0" u="none" strike="noStrike" kern="1200" spc="0" dirty="0" smtClean="0">
                          <a:solidFill>
                            <a:srgbClr val="000000"/>
                          </a:solidFill>
                          <a:effectLst/>
                          <a:latin typeface="+mj-lt"/>
                          <a:ea typeface="Arial Unicode MS"/>
                          <a:cs typeface="Times New Roman"/>
                        </a:rPr>
                        <a:t>организационно </a:t>
                      </a:r>
                      <a:r>
                        <a:rPr lang="ru-RU" sz="1200" b="0" i="0" u="none" strike="noStrike" kern="1200" spc="0" dirty="0">
                          <a:solidFill>
                            <a:srgbClr val="000000"/>
                          </a:solidFill>
                          <a:effectLst/>
                          <a:latin typeface="+mj-lt"/>
                          <a:ea typeface="Arial Unicode MS"/>
                          <a:cs typeface="Times New Roman"/>
                        </a:rPr>
                        <a:t>закреплены, обладать гибкостью в</a:t>
                      </a:r>
                    </a:p>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изменяющихся условиях, быть </a:t>
                      </a:r>
                      <a:r>
                        <a:rPr lang="ru-RU" sz="1200" b="0" i="0" u="none" strike="noStrike" kern="1200" spc="0" dirty="0" err="1">
                          <a:solidFill>
                            <a:srgbClr val="000000"/>
                          </a:solidFill>
                          <a:effectLst/>
                          <a:latin typeface="+mj-lt"/>
                          <a:ea typeface="Arial Unicode MS"/>
                          <a:cs typeface="Times New Roman"/>
                        </a:rPr>
                        <a:t>проблемно­ориентированными</a:t>
                      </a:r>
                      <a:r>
                        <a:rPr lang="ru-RU" sz="1200" b="0" i="0" u="none" strike="noStrike" kern="1200" spc="0" dirty="0">
                          <a:solidFill>
                            <a:srgbClr val="000000"/>
                          </a:solidFill>
                          <a:effectLst/>
                          <a:latin typeface="+mj-lt"/>
                          <a:ea typeface="Arial Unicode MS"/>
                          <a:cs typeface="Times New Roman"/>
                        </a:rPr>
                        <a:t> и работать в тесном сотрудничестве с другими.</a:t>
                      </a:r>
                    </a:p>
                  </a:txBody>
                  <a:tcPr marL="6350" marR="6350" marT="0" marB="0"/>
                </a:tc>
                <a:tc>
                  <a:txBody>
                    <a:bodyPr/>
                    <a:lstStyle/>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Набор кадров: поиск гибких и верных людей, способных рисковать.</a:t>
                      </a:r>
                    </a:p>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Вознаграждение: справедливое и беспристрастное.</a:t>
                      </a:r>
                    </a:p>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Оценка: основывается на четко оговоренных критериях. </a:t>
                      </a:r>
                      <a:endParaRPr lang="ru-RU" sz="1200" b="0" i="0" u="none" strike="noStrike" kern="1200" spc="0" dirty="0" smtClean="0">
                        <a:solidFill>
                          <a:srgbClr val="000000"/>
                        </a:solidFill>
                        <a:effectLst/>
                        <a:latin typeface="+mj-lt"/>
                        <a:ea typeface="Arial Unicode MS"/>
                        <a:cs typeface="Times New Roman"/>
                      </a:endParaRPr>
                    </a:p>
                    <a:p>
                      <a:pPr marL="0" algn="l" defTabSz="914400" rtl="0" eaLnBrk="1" latinLnBrk="0" hangingPunct="1">
                        <a:lnSpc>
                          <a:spcPts val="1200"/>
                        </a:lnSpc>
                        <a:spcAft>
                          <a:spcPts val="0"/>
                        </a:spcAft>
                      </a:pPr>
                      <a:r>
                        <a:rPr lang="ru-RU" sz="1200" b="0" i="0" u="none" strike="noStrike" kern="1200" spc="0" dirty="0" smtClean="0">
                          <a:solidFill>
                            <a:srgbClr val="000000"/>
                          </a:solidFill>
                          <a:effectLst/>
                          <a:latin typeface="+mj-lt"/>
                          <a:ea typeface="Arial Unicode MS"/>
                          <a:cs typeface="Times New Roman"/>
                        </a:rPr>
                        <a:t>Развитие</a:t>
                      </a:r>
                      <a:r>
                        <a:rPr lang="ru-RU" sz="1200" b="0" i="0" u="none" strike="noStrike" kern="1200" spc="0" dirty="0">
                          <a:solidFill>
                            <a:srgbClr val="000000"/>
                          </a:solidFill>
                          <a:effectLst/>
                          <a:latin typeface="+mj-lt"/>
                          <a:ea typeface="Arial Unicode MS"/>
                          <a:cs typeface="Times New Roman"/>
                        </a:rPr>
                        <a:t>: акцент на качественном росте уровня и области деятельности. </a:t>
                      </a:r>
                      <a:endParaRPr lang="ru-RU" sz="1200" b="0" i="0" u="none" strike="noStrike" kern="1200" spc="0" dirty="0" smtClean="0">
                        <a:solidFill>
                          <a:srgbClr val="000000"/>
                        </a:solidFill>
                        <a:effectLst/>
                        <a:latin typeface="+mj-lt"/>
                        <a:ea typeface="Arial Unicode MS"/>
                        <a:cs typeface="Times New Roman"/>
                      </a:endParaRPr>
                    </a:p>
                    <a:p>
                      <a:pPr marL="0" algn="l" defTabSz="914400" rtl="0" eaLnBrk="1" latinLnBrk="0" hangingPunct="1">
                        <a:lnSpc>
                          <a:spcPts val="1200"/>
                        </a:lnSpc>
                        <a:spcAft>
                          <a:spcPts val="0"/>
                        </a:spcAft>
                      </a:pPr>
                      <a:r>
                        <a:rPr lang="ru-RU" sz="1200" b="0" i="0" u="none" strike="noStrike" kern="1200" spc="0" dirty="0" smtClean="0">
                          <a:solidFill>
                            <a:srgbClr val="000000"/>
                          </a:solidFill>
                          <a:effectLst/>
                          <a:latin typeface="+mj-lt"/>
                          <a:ea typeface="Arial Unicode MS"/>
                          <a:cs typeface="Times New Roman"/>
                        </a:rPr>
                        <a:t>Планирование </a:t>
                      </a:r>
                      <a:r>
                        <a:rPr lang="ru-RU" sz="1200" b="0" i="0" u="none" strike="noStrike" kern="1200" spc="0" dirty="0">
                          <a:solidFill>
                            <a:srgbClr val="000000"/>
                          </a:solidFill>
                          <a:effectLst/>
                          <a:latin typeface="+mj-lt"/>
                          <a:ea typeface="Arial Unicode MS"/>
                          <a:cs typeface="Times New Roman"/>
                        </a:rPr>
                        <a:t>перемещений: учитываются реальные возможности и разнообразные формы служебного продвижения.</a:t>
                      </a:r>
                    </a:p>
                  </a:txBody>
                  <a:tcPr marL="6350" marR="6350" marT="0" marB="0"/>
                </a:tc>
              </a:tr>
              <a:tr h="370840">
                <a:tc>
                  <a:txBody>
                    <a:bodyPr/>
                    <a:lstStyle/>
                    <a:p>
                      <a:pPr>
                        <a:lnSpc>
                          <a:spcPts val="1200"/>
                        </a:lnSpc>
                        <a:spcAft>
                          <a:spcPts val="0"/>
                        </a:spcAft>
                      </a:pPr>
                      <a:r>
                        <a:rPr lang="ru-RU" sz="1200" b="0" i="1" u="none" strike="noStrike" kern="1200" spc="0" dirty="0">
                          <a:solidFill>
                            <a:srgbClr val="000000"/>
                          </a:solidFill>
                          <a:effectLst/>
                          <a:latin typeface="+mj-lt"/>
                          <a:ea typeface="Arial Unicode MS"/>
                          <a:cs typeface="Times New Roman"/>
                        </a:rPr>
                        <a:t>Стратегия</a:t>
                      </a:r>
                    </a:p>
                    <a:p>
                      <a:pPr>
                        <a:lnSpc>
                          <a:spcPts val="1200"/>
                        </a:lnSpc>
                        <a:spcAft>
                          <a:spcPts val="0"/>
                        </a:spcAft>
                      </a:pPr>
                      <a:r>
                        <a:rPr lang="ru-RU" sz="1200" b="0" i="1" u="none" strike="noStrike" kern="1200" spc="0" dirty="0" smtClean="0">
                          <a:solidFill>
                            <a:srgbClr val="000000"/>
                          </a:solidFill>
                          <a:effectLst/>
                          <a:latin typeface="+mj-lt"/>
                          <a:ea typeface="Arial Unicode MS"/>
                          <a:cs typeface="Times New Roman"/>
                        </a:rPr>
                        <a:t>прибыль-</a:t>
                      </a:r>
                      <a:r>
                        <a:rPr lang="ru-RU" sz="1200" b="0" i="1" u="none" strike="noStrike" kern="1200" spc="0" dirty="0" err="1" smtClean="0">
                          <a:solidFill>
                            <a:srgbClr val="000000"/>
                          </a:solidFill>
                          <a:effectLst/>
                          <a:latin typeface="+mj-lt"/>
                          <a:ea typeface="Arial Unicode MS"/>
                          <a:cs typeface="Times New Roman"/>
                        </a:rPr>
                        <a:t>ности</a:t>
                      </a:r>
                      <a:endParaRPr lang="ru-RU" sz="1200" b="0" i="1" u="none" strike="noStrike" kern="1200" spc="0" dirty="0">
                        <a:solidFill>
                          <a:srgbClr val="000000"/>
                        </a:solidFill>
                        <a:effectLst/>
                        <a:latin typeface="+mj-lt"/>
                        <a:ea typeface="Arial Unicode MS"/>
                        <a:cs typeface="Times New Roman"/>
                      </a:endParaRPr>
                    </a:p>
                  </a:txBody>
                  <a:tcPr marL="6350" marR="6350" marT="0" marB="0"/>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Ориентируется </a:t>
                      </a:r>
                      <a:r>
                        <a:rPr lang="ru-RU" sz="1200" b="0" i="0" u="none" strike="noStrike" spc="0" dirty="0" smtClean="0">
                          <a:solidFill>
                            <a:srgbClr val="000000"/>
                          </a:solidFill>
                          <a:effectLst/>
                          <a:latin typeface="+mj-lt"/>
                          <a:ea typeface="Arial Unicode MS"/>
                          <a:cs typeface="Times New Roman"/>
                        </a:rPr>
                        <a:t>на критерии </a:t>
                      </a:r>
                      <a:r>
                        <a:rPr lang="ru-RU" sz="1200" b="0" i="0" u="none" strike="noStrike" spc="0" dirty="0">
                          <a:solidFill>
                            <a:srgbClr val="000000"/>
                          </a:solidFill>
                          <a:effectLst/>
                          <a:latin typeface="+mj-lt"/>
                          <a:ea typeface="Arial Unicode MS"/>
                          <a:cs typeface="Times New Roman"/>
                        </a:rPr>
                        <a:t>количества </a:t>
                      </a:r>
                      <a:r>
                        <a:rPr lang="ru-RU" sz="1200" b="0" i="0" u="none" strike="noStrike" spc="0" dirty="0" smtClean="0">
                          <a:solidFill>
                            <a:srgbClr val="000000"/>
                          </a:solidFill>
                          <a:effectLst/>
                          <a:latin typeface="+mj-lt"/>
                          <a:ea typeface="Arial Unicode MS"/>
                          <a:cs typeface="Times New Roman"/>
                        </a:rPr>
                        <a:t>и эффективности </a:t>
                      </a:r>
                      <a:r>
                        <a:rPr lang="ru-RU" sz="1200" b="0" i="0" u="none" strike="noStrike" spc="0" dirty="0">
                          <a:solidFill>
                            <a:srgbClr val="000000"/>
                          </a:solidFill>
                          <a:effectLst/>
                          <a:latin typeface="+mj-lt"/>
                          <a:ea typeface="Arial Unicode MS"/>
                          <a:cs typeface="Times New Roman"/>
                        </a:rPr>
                        <a:t>в </a:t>
                      </a:r>
                      <a:r>
                        <a:rPr lang="ru-RU" sz="1200" b="0" i="0" u="none" strike="noStrike" spc="0" dirty="0" smtClean="0">
                          <a:solidFill>
                            <a:srgbClr val="000000"/>
                          </a:solidFill>
                          <a:effectLst/>
                          <a:latin typeface="+mj-lt"/>
                          <a:ea typeface="Arial Unicode MS"/>
                          <a:cs typeface="Times New Roman"/>
                        </a:rPr>
                        <a:t>области персонала</a:t>
                      </a:r>
                      <a:r>
                        <a:rPr lang="ru-RU" sz="1200" b="0" i="0" u="none" strike="noStrike" spc="0" dirty="0">
                          <a:solidFill>
                            <a:srgbClr val="000000"/>
                          </a:solidFill>
                          <a:effectLst/>
                          <a:latin typeface="+mj-lt"/>
                          <a:ea typeface="Arial Unicode MS"/>
                          <a:cs typeface="Times New Roman"/>
                        </a:rPr>
                        <a:t>; сроки </a:t>
                      </a:r>
                      <a:r>
                        <a:rPr lang="ru-RU" sz="1200" b="0" i="0" u="none" strike="noStrike" spc="0" dirty="0" smtClean="0">
                          <a:solidFill>
                            <a:srgbClr val="000000"/>
                          </a:solidFill>
                          <a:effectLst/>
                          <a:latin typeface="+mj-lt"/>
                          <a:ea typeface="Arial Unicode MS"/>
                          <a:cs typeface="Times New Roman"/>
                        </a:rPr>
                        <a:t>- кратковременные; результаты – при относительно низком уровне </a:t>
                      </a:r>
                      <a:r>
                        <a:rPr lang="ru-RU" sz="1200" b="0" i="0" u="none" strike="noStrike" spc="0" dirty="0">
                          <a:solidFill>
                            <a:srgbClr val="000000"/>
                          </a:solidFill>
                          <a:effectLst/>
                          <a:latin typeface="+mj-lt"/>
                          <a:ea typeface="Arial Unicode MS"/>
                          <a:cs typeface="Times New Roman"/>
                        </a:rPr>
                        <a:t>риска </a:t>
                      </a:r>
                      <a:r>
                        <a:rPr lang="ru-RU" sz="1200" b="0" i="0" u="none" strike="noStrike" spc="0" dirty="0" smtClean="0">
                          <a:solidFill>
                            <a:srgbClr val="000000"/>
                          </a:solidFill>
                          <a:effectLst/>
                          <a:latin typeface="+mj-lt"/>
                          <a:ea typeface="Arial Unicode MS"/>
                          <a:cs typeface="Times New Roman"/>
                        </a:rPr>
                        <a:t>и минимальном уровне организационной закрепленности работников</a:t>
                      </a:r>
                      <a:r>
                        <a:rPr lang="ru-RU" sz="1200" b="0" i="0" u="none" strike="noStrike" spc="0" dirty="0">
                          <a:solidFill>
                            <a:srgbClr val="000000"/>
                          </a:solidFill>
                          <a:effectLst/>
                          <a:latin typeface="+mj-lt"/>
                          <a:ea typeface="Arial Unicode MS"/>
                          <a:cs typeface="Times New Roman"/>
                        </a:rPr>
                        <a:t>.</a:t>
                      </a:r>
                      <a:endParaRPr lang="ru-RU" sz="1200" dirty="0">
                        <a:solidFill>
                          <a:srgbClr val="000000"/>
                        </a:solidFill>
                        <a:effectLst/>
                        <a:latin typeface="+mj-lt"/>
                      </a:endParaRPr>
                    </a:p>
                  </a:txBody>
                  <a:tcPr marL="6350" marR="6350" marT="0" marB="0"/>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Набор кадров: </a:t>
                      </a:r>
                      <a:r>
                        <a:rPr lang="ru-RU" sz="1200" b="0" i="0" u="none" strike="noStrike" spc="0" dirty="0" smtClean="0">
                          <a:solidFill>
                            <a:srgbClr val="000000"/>
                          </a:solidFill>
                          <a:effectLst/>
                          <a:latin typeface="+mj-lt"/>
                          <a:ea typeface="Arial Unicode MS"/>
                          <a:cs typeface="Times New Roman"/>
                        </a:rPr>
                        <a:t>чрезвычайно жесткий</a:t>
                      </a:r>
                      <a:r>
                        <a:rPr lang="ru-RU" sz="1200" b="0" i="0" u="none" strike="noStrike" spc="0" dirty="0">
                          <a:solidFill>
                            <a:srgbClr val="000000"/>
                          </a:solidFill>
                          <a:effectLst/>
                          <a:latin typeface="+mj-lt"/>
                          <a:ea typeface="Arial Unicode MS"/>
                          <a:cs typeface="Times New Roman"/>
                        </a:rPr>
                        <a:t>.</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Вознаграждение</a:t>
                      </a:r>
                      <a:r>
                        <a:rPr lang="ru-RU" sz="1200" b="0" i="0" u="none" strike="noStrike" spc="0" dirty="0" smtClean="0">
                          <a:solidFill>
                            <a:srgbClr val="000000"/>
                          </a:solidFill>
                          <a:effectLst/>
                          <a:latin typeface="+mj-lt"/>
                          <a:ea typeface="Arial Unicode MS"/>
                          <a:cs typeface="Times New Roman"/>
                        </a:rPr>
                        <a:t>: основывается </a:t>
                      </a:r>
                      <a:r>
                        <a:rPr lang="ru-RU" sz="1200" b="0" i="0" u="none" strike="noStrike" spc="0" dirty="0">
                          <a:solidFill>
                            <a:srgbClr val="000000"/>
                          </a:solidFill>
                          <a:effectLst/>
                          <a:latin typeface="+mj-lt"/>
                          <a:ea typeface="Arial Unicode MS"/>
                          <a:cs typeface="Times New Roman"/>
                        </a:rPr>
                        <a:t>на заслугах</a:t>
                      </a:r>
                      <a:r>
                        <a:rPr lang="ru-RU" sz="1200" b="0" i="0" u="none" strike="noStrike" spc="0" dirty="0" smtClean="0">
                          <a:solidFill>
                            <a:srgbClr val="000000"/>
                          </a:solidFill>
                          <a:effectLst/>
                          <a:latin typeface="+mj-lt"/>
                          <a:ea typeface="Arial Unicode MS"/>
                          <a:cs typeface="Times New Roman"/>
                        </a:rPr>
                        <a:t>, старшинстве </a:t>
                      </a:r>
                      <a:r>
                        <a:rPr lang="ru-RU" sz="1200" b="0" i="0" u="none" strike="noStrike" spc="0" dirty="0">
                          <a:solidFill>
                            <a:srgbClr val="000000"/>
                          </a:solidFill>
                          <a:effectLst/>
                          <a:latin typeface="+mj-lt"/>
                          <a:ea typeface="Arial Unicode MS"/>
                          <a:cs typeface="Times New Roman"/>
                        </a:rPr>
                        <a:t>и</a:t>
                      </a:r>
                      <a:endParaRPr lang="ru-RU" sz="1200" dirty="0">
                        <a:solidFill>
                          <a:srgbClr val="000000"/>
                        </a:solidFill>
                        <a:effectLst/>
                        <a:latin typeface="+mj-lt"/>
                      </a:endParaRPr>
                    </a:p>
                    <a:p>
                      <a:pPr>
                        <a:lnSpc>
                          <a:spcPts val="1200"/>
                        </a:lnSpc>
                        <a:spcAft>
                          <a:spcPts val="0"/>
                        </a:spcAft>
                      </a:pPr>
                      <a:r>
                        <a:rPr lang="ru-RU" sz="1200" b="0" i="0" u="none" strike="noStrike" spc="0" dirty="0" smtClean="0">
                          <a:solidFill>
                            <a:srgbClr val="000000"/>
                          </a:solidFill>
                          <a:effectLst/>
                          <a:latin typeface="+mj-lt"/>
                          <a:ea typeface="Arial Unicode MS"/>
                          <a:cs typeface="Times New Roman"/>
                        </a:rPr>
                        <a:t>Внутриорганизационных представлениях о справедливости</a:t>
                      </a:r>
                      <a:r>
                        <a:rPr lang="ru-RU" sz="1200" b="0" i="0" u="none" strike="noStrike" spc="0" dirty="0">
                          <a:solidFill>
                            <a:srgbClr val="000000"/>
                          </a:solidFill>
                          <a:effectLst/>
                          <a:latin typeface="+mj-lt"/>
                          <a:ea typeface="Arial Unicode MS"/>
                          <a:cs typeface="Times New Roman"/>
                        </a:rPr>
                        <a:t>.</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Оценка: узкая</a:t>
                      </a:r>
                      <a:r>
                        <a:rPr lang="ru-RU" sz="1200" b="0" i="0" u="none" strike="noStrike" spc="0" dirty="0" smtClean="0">
                          <a:solidFill>
                            <a:srgbClr val="000000"/>
                          </a:solidFill>
                          <a:effectLst/>
                          <a:latin typeface="+mj-lt"/>
                          <a:ea typeface="Arial Unicode MS"/>
                          <a:cs typeface="Times New Roman"/>
                        </a:rPr>
                        <a:t>, ориентированная </a:t>
                      </a:r>
                      <a:r>
                        <a:rPr lang="ru-RU" sz="1200" b="0" i="0" u="none" strike="noStrike" spc="0" dirty="0">
                          <a:solidFill>
                            <a:srgbClr val="000000"/>
                          </a:solidFill>
                          <a:effectLst/>
                          <a:latin typeface="+mj-lt"/>
                          <a:ea typeface="Arial Unicode MS"/>
                          <a:cs typeface="Times New Roman"/>
                        </a:rPr>
                        <a:t>на результат</a:t>
                      </a:r>
                      <a:r>
                        <a:rPr lang="ru-RU" sz="1200" b="0" i="0" u="none" strike="noStrike" spc="0" dirty="0" smtClean="0">
                          <a:solidFill>
                            <a:srgbClr val="000000"/>
                          </a:solidFill>
                          <a:effectLst/>
                          <a:latin typeface="+mj-lt"/>
                          <a:ea typeface="Arial Unicode MS"/>
                          <a:cs typeface="Times New Roman"/>
                        </a:rPr>
                        <a:t>, тщательно продуманная.</a:t>
                      </a:r>
                    </a:p>
                    <a:p>
                      <a:pPr>
                        <a:lnSpc>
                          <a:spcPts val="1200"/>
                        </a:lnSpc>
                        <a:spcAft>
                          <a:spcPts val="0"/>
                        </a:spcAft>
                      </a:pPr>
                      <a:r>
                        <a:rPr lang="ru-RU" sz="1200" b="0" i="0" u="none" strike="noStrike" spc="0" dirty="0" smtClean="0">
                          <a:solidFill>
                            <a:srgbClr val="000000"/>
                          </a:solidFill>
                          <a:effectLst/>
                          <a:latin typeface="+mj-lt"/>
                          <a:ea typeface="Arial Unicode MS"/>
                          <a:cs typeface="Times New Roman"/>
                        </a:rPr>
                        <a:t>Развитие</a:t>
                      </a:r>
                      <a:r>
                        <a:rPr lang="ru-RU" sz="1200" b="0" i="0" u="none" strike="noStrike" spc="0" dirty="0">
                          <a:solidFill>
                            <a:srgbClr val="000000"/>
                          </a:solidFill>
                          <a:effectLst/>
                          <a:latin typeface="+mj-lt"/>
                          <a:ea typeface="Arial Unicode MS"/>
                          <a:cs typeface="Times New Roman"/>
                        </a:rPr>
                        <a:t>: акцент на компетентность в области поставленных задач.</a:t>
                      </a:r>
                      <a:endParaRPr lang="ru-RU" sz="1200" dirty="0">
                        <a:solidFill>
                          <a:srgbClr val="000000"/>
                        </a:solidFill>
                        <a:effectLst/>
                        <a:latin typeface="+mj-lt"/>
                      </a:endParaRPr>
                    </a:p>
                  </a:txBody>
                  <a:tcPr marL="6350" marR="6350" marT="0" marB="0"/>
                </a:tc>
              </a:tr>
              <a:tr h="370840">
                <a:tc>
                  <a:txBody>
                    <a:bodyPr/>
                    <a:lstStyle/>
                    <a:p>
                      <a:pPr>
                        <a:lnSpc>
                          <a:spcPts val="1200"/>
                        </a:lnSpc>
                        <a:spcAft>
                          <a:spcPts val="0"/>
                        </a:spcAft>
                      </a:pPr>
                      <a:r>
                        <a:rPr lang="ru-RU" sz="1200" b="0" i="1" u="none" strike="noStrike" kern="1200" spc="0" dirty="0" err="1" smtClean="0">
                          <a:solidFill>
                            <a:srgbClr val="000000"/>
                          </a:solidFill>
                          <a:effectLst/>
                          <a:latin typeface="+mj-lt"/>
                          <a:ea typeface="Arial Unicode MS"/>
                          <a:cs typeface="Times New Roman"/>
                        </a:rPr>
                        <a:t>Ликвида-ционная</a:t>
                      </a:r>
                      <a:endParaRPr lang="ru-RU" sz="1200" b="0" i="1" u="none" strike="noStrike" kern="1200" spc="0" dirty="0">
                        <a:solidFill>
                          <a:srgbClr val="000000"/>
                        </a:solidFill>
                        <a:effectLst/>
                        <a:latin typeface="+mj-lt"/>
                        <a:ea typeface="Arial Unicode MS"/>
                        <a:cs typeface="Times New Roman"/>
                      </a:endParaRPr>
                    </a:p>
                    <a:p>
                      <a:pPr>
                        <a:lnSpc>
                          <a:spcPts val="1200"/>
                        </a:lnSpc>
                        <a:spcAft>
                          <a:spcPts val="0"/>
                        </a:spcAft>
                      </a:pPr>
                      <a:r>
                        <a:rPr lang="ru-RU" sz="1200" b="0" i="1" u="none" strike="noStrike" kern="1200" spc="0" dirty="0">
                          <a:solidFill>
                            <a:srgbClr val="000000"/>
                          </a:solidFill>
                          <a:effectLst/>
                          <a:latin typeface="+mj-lt"/>
                          <a:ea typeface="Arial Unicode MS"/>
                          <a:cs typeface="Times New Roman"/>
                        </a:rPr>
                        <a:t>стратегия</a:t>
                      </a:r>
                    </a:p>
                  </a:txBody>
                  <a:tcPr marL="6350" marR="6350" marT="0" marB="0"/>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Ориентирована на</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потребность в работниках</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на короткое время, с</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узкой ориентацией, без</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большой приверженности организации.</a:t>
                      </a:r>
                      <a:endParaRPr lang="ru-RU" sz="1200" dirty="0">
                        <a:solidFill>
                          <a:srgbClr val="000000"/>
                        </a:solidFill>
                        <a:effectLst/>
                        <a:latin typeface="+mj-lt"/>
                      </a:endParaRPr>
                    </a:p>
                  </a:txBody>
                  <a:tcPr marL="6350" marR="6350" marT="0" marB="0"/>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Набор кадров: </a:t>
                      </a:r>
                      <a:r>
                        <a:rPr lang="ru-RU" sz="1200" b="0" i="0" u="none" strike="noStrike" spc="0" dirty="0" smtClean="0">
                          <a:solidFill>
                            <a:srgbClr val="000000"/>
                          </a:solidFill>
                          <a:effectLst/>
                          <a:latin typeface="+mj-lt"/>
                          <a:ea typeface="Arial Unicode MS"/>
                          <a:cs typeface="Times New Roman"/>
                        </a:rPr>
                        <a:t>маловероятен из-за </a:t>
                      </a:r>
                      <a:r>
                        <a:rPr lang="ru-RU" sz="1200" b="0" i="0" u="none" strike="noStrike" spc="0" dirty="0">
                          <a:solidFill>
                            <a:srgbClr val="000000"/>
                          </a:solidFill>
                          <a:effectLst/>
                          <a:latin typeface="+mj-lt"/>
                          <a:ea typeface="Arial Unicode MS"/>
                          <a:cs typeface="Times New Roman"/>
                        </a:rPr>
                        <a:t>сокращения штатов.</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Оплата труда: основана </a:t>
                      </a:r>
                      <a:r>
                        <a:rPr lang="ru-RU" sz="1200" b="0" i="0" u="none" strike="noStrike" spc="0" dirty="0" smtClean="0">
                          <a:solidFill>
                            <a:srgbClr val="000000"/>
                          </a:solidFill>
                          <a:effectLst/>
                          <a:latin typeface="+mj-lt"/>
                          <a:ea typeface="Arial Unicode MS"/>
                          <a:cs typeface="Times New Roman"/>
                        </a:rPr>
                        <a:t>на заслугах</a:t>
                      </a:r>
                      <a:r>
                        <a:rPr lang="ru-RU" sz="1200" b="0" i="0" u="none" strike="noStrike" spc="0" dirty="0">
                          <a:solidFill>
                            <a:srgbClr val="000000"/>
                          </a:solidFill>
                          <a:effectLst/>
                          <a:latin typeface="+mj-lt"/>
                          <a:ea typeface="Arial Unicode MS"/>
                          <a:cs typeface="Times New Roman"/>
                        </a:rPr>
                        <a:t>, медленно растущая</a:t>
                      </a:r>
                      <a:r>
                        <a:rPr lang="ru-RU" sz="1200" b="0" i="0" u="none" strike="noStrike" spc="0" dirty="0" smtClean="0">
                          <a:solidFill>
                            <a:srgbClr val="000000"/>
                          </a:solidFill>
                          <a:effectLst/>
                          <a:latin typeface="+mj-lt"/>
                          <a:ea typeface="Arial Unicode MS"/>
                          <a:cs typeface="Times New Roman"/>
                        </a:rPr>
                        <a:t>, без </a:t>
                      </a:r>
                      <a:r>
                        <a:rPr lang="ru-RU" sz="1200" b="0" i="0" u="none" strike="noStrike" spc="0" dirty="0">
                          <a:solidFill>
                            <a:srgbClr val="000000"/>
                          </a:solidFill>
                          <a:effectLst/>
                          <a:latin typeface="+mj-lt"/>
                          <a:ea typeface="Arial Unicode MS"/>
                          <a:cs typeface="Times New Roman"/>
                        </a:rPr>
                        <a:t>дополнительных стимулов.</a:t>
                      </a:r>
                      <a:endParaRPr lang="ru-RU" sz="1200" dirty="0">
                        <a:solidFill>
                          <a:srgbClr val="000000"/>
                        </a:solidFill>
                        <a:effectLst/>
                        <a:latin typeface="+mj-lt"/>
                      </a:endParaRPr>
                    </a:p>
                    <a:p>
                      <a:pPr>
                        <a:spcAft>
                          <a:spcPts val="0"/>
                        </a:spcAft>
                      </a:pPr>
                      <a:r>
                        <a:rPr lang="ru-RU" sz="1200" b="0" i="0" u="none" strike="noStrike" spc="0" dirty="0">
                          <a:solidFill>
                            <a:srgbClr val="000000"/>
                          </a:solidFill>
                          <a:effectLst/>
                          <a:latin typeface="+mj-lt"/>
                          <a:ea typeface="Arial Unicode MS"/>
                          <a:cs typeface="Times New Roman"/>
                        </a:rPr>
                        <a:t>Оценка: строгая, формальная, основана на управленческих критериях.</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Развитие: обучение ограничено, только в случае необходимости. Продвижение: те, кто имеет требуемые навыки, имеют и возможность продвижения.</a:t>
                      </a:r>
                      <a:endParaRPr lang="ru-RU" sz="1200" dirty="0">
                        <a:solidFill>
                          <a:srgbClr val="000000"/>
                        </a:solidFill>
                        <a:effectLst/>
                        <a:latin typeface="+mj-lt"/>
                      </a:endParaRPr>
                    </a:p>
                  </a:txBody>
                  <a:tcPr marL="6350" marR="6350" marT="0" marB="0"/>
                </a:tc>
              </a:tr>
              <a:tr h="370840">
                <a:tc>
                  <a:txBody>
                    <a:bodyPr/>
                    <a:lstStyle/>
                    <a:p>
                      <a:pPr>
                        <a:lnSpc>
                          <a:spcPts val="1200"/>
                        </a:lnSpc>
                        <a:spcAft>
                          <a:spcPts val="0"/>
                        </a:spcAft>
                      </a:pPr>
                      <a:r>
                        <a:rPr lang="ru-RU" sz="1200" b="0" i="1" u="none" strike="noStrike" spc="0" dirty="0">
                          <a:solidFill>
                            <a:srgbClr val="000000"/>
                          </a:solidFill>
                          <a:effectLst/>
                          <a:latin typeface="+mj-lt"/>
                          <a:ea typeface="Arial Unicode MS"/>
                          <a:cs typeface="Times New Roman"/>
                        </a:rPr>
                        <a:t>Стратегия круговорота (циклическая)</a:t>
                      </a:r>
                      <a:endParaRPr lang="ru-RU" sz="1200" dirty="0">
                        <a:solidFill>
                          <a:srgbClr val="000000"/>
                        </a:solidFill>
                        <a:effectLst/>
                        <a:latin typeface="+mj-lt"/>
                      </a:endParaRPr>
                    </a:p>
                  </a:txBody>
                  <a:tcPr marL="6350" marR="6350" marT="0" marB="0"/>
                </a:tc>
                <a:tc>
                  <a:txBody>
                    <a:bodyPr/>
                    <a:lstStyle/>
                    <a:p>
                      <a:pPr>
                        <a:lnSpc>
                          <a:spcPts val="1200"/>
                        </a:lnSpc>
                        <a:spcAft>
                          <a:spcPts val="0"/>
                        </a:spcAft>
                      </a:pPr>
                      <a:r>
                        <a:rPr lang="ru-RU" sz="1200" b="0" i="0" u="none" strike="noStrike" spc="0">
                          <a:solidFill>
                            <a:srgbClr val="000000"/>
                          </a:solidFill>
                          <a:effectLst/>
                          <a:latin typeface="+mj-lt"/>
                          <a:ea typeface="Arial Unicode MS"/>
                          <a:cs typeface="Times New Roman"/>
                        </a:rPr>
                        <a:t>Работники должны быть гибкими в условиях изменений, ориентироваться на большие цели и дальние перспективы.</a:t>
                      </a:r>
                      <a:endParaRPr lang="ru-RU" sz="1200">
                        <a:solidFill>
                          <a:srgbClr val="000000"/>
                        </a:solidFill>
                        <a:effectLst/>
                        <a:latin typeface="+mj-lt"/>
                      </a:endParaRPr>
                    </a:p>
                  </a:txBody>
                  <a:tcPr marL="6350" marR="6350" marT="0" marB="0"/>
                </a:tc>
                <a:tc>
                  <a:txBody>
                    <a:bodyPr/>
                    <a:lstStyle/>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Набор кадров: требуются разносторонне развитые работники.</a:t>
                      </a:r>
                    </a:p>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Оплата труда: система стимулов и проверки заслуг.</a:t>
                      </a:r>
                    </a:p>
                    <a:p>
                      <a:pPr marL="0" algn="l" defTabSz="914400" rtl="0" eaLnBrk="1" latinLnBrk="0" hangingPunct="1">
                        <a:lnSpc>
                          <a:spcPts val="1200"/>
                        </a:lnSpc>
                        <a:spcAft>
                          <a:spcPts val="0"/>
                        </a:spcAft>
                      </a:pPr>
                      <a:r>
                        <a:rPr lang="ru-RU" sz="1200" b="0" i="0" u="none" strike="noStrike" kern="1200" spc="0" dirty="0">
                          <a:solidFill>
                            <a:srgbClr val="000000"/>
                          </a:solidFill>
                          <a:effectLst/>
                          <a:latin typeface="+mj-lt"/>
                          <a:ea typeface="Arial Unicode MS"/>
                          <a:cs typeface="Times New Roman"/>
                        </a:rPr>
                        <a:t>Оценка: по результату. </a:t>
                      </a:r>
                      <a:endParaRPr lang="ru-RU" sz="1200" b="0" i="0" u="none" strike="noStrike" kern="1200" spc="0" dirty="0" smtClean="0">
                        <a:solidFill>
                          <a:srgbClr val="000000"/>
                        </a:solidFill>
                        <a:effectLst/>
                        <a:latin typeface="+mj-lt"/>
                        <a:ea typeface="Arial Unicode MS"/>
                        <a:cs typeface="Times New Roman"/>
                      </a:endParaRPr>
                    </a:p>
                    <a:p>
                      <a:pPr marL="0" algn="l" defTabSz="914400" rtl="0" eaLnBrk="1" latinLnBrk="0" hangingPunct="1">
                        <a:lnSpc>
                          <a:spcPts val="1200"/>
                        </a:lnSpc>
                        <a:spcAft>
                          <a:spcPts val="0"/>
                        </a:spcAft>
                      </a:pPr>
                      <a:r>
                        <a:rPr lang="ru-RU" sz="1200" b="0" i="0" u="none" strike="noStrike" kern="1200" spc="0" dirty="0" smtClean="0">
                          <a:solidFill>
                            <a:srgbClr val="000000"/>
                          </a:solidFill>
                          <a:effectLst/>
                          <a:latin typeface="+mj-lt"/>
                          <a:ea typeface="Arial Unicode MS"/>
                          <a:cs typeface="Times New Roman"/>
                        </a:rPr>
                        <a:t>Развитие</a:t>
                      </a:r>
                      <a:r>
                        <a:rPr lang="ru-RU" sz="1200" b="0" i="0" u="none" strike="noStrike" kern="1200" spc="0" dirty="0">
                          <a:solidFill>
                            <a:srgbClr val="000000"/>
                          </a:solidFill>
                          <a:effectLst/>
                          <a:latin typeface="+mj-lt"/>
                          <a:ea typeface="Arial Unicode MS"/>
                          <a:cs typeface="Times New Roman"/>
                        </a:rPr>
                        <a:t>: большие возможности, но тщательный отбор претендентов. </a:t>
                      </a:r>
                      <a:endParaRPr lang="ru-RU" sz="1200" b="0" i="0" u="none" strike="noStrike" kern="1200" spc="0" dirty="0" smtClean="0">
                        <a:solidFill>
                          <a:srgbClr val="000000"/>
                        </a:solidFill>
                        <a:effectLst/>
                        <a:latin typeface="+mj-lt"/>
                        <a:ea typeface="Arial Unicode MS"/>
                        <a:cs typeface="Times New Roman"/>
                      </a:endParaRPr>
                    </a:p>
                    <a:p>
                      <a:pPr marL="0" algn="l" defTabSz="914400" rtl="0" eaLnBrk="1" latinLnBrk="0" hangingPunct="1">
                        <a:lnSpc>
                          <a:spcPts val="1200"/>
                        </a:lnSpc>
                        <a:spcAft>
                          <a:spcPts val="0"/>
                        </a:spcAft>
                      </a:pPr>
                      <a:r>
                        <a:rPr lang="ru-RU" sz="1200" b="0" i="0" u="none" strike="noStrike" kern="1200" spc="0" dirty="0" smtClean="0">
                          <a:solidFill>
                            <a:srgbClr val="000000"/>
                          </a:solidFill>
                          <a:effectLst/>
                          <a:latin typeface="+mj-lt"/>
                          <a:ea typeface="Arial Unicode MS"/>
                          <a:cs typeface="Times New Roman"/>
                        </a:rPr>
                        <a:t>Продвижение</a:t>
                      </a:r>
                      <a:r>
                        <a:rPr lang="ru-RU" sz="1200" b="0" i="0" u="none" strike="noStrike" kern="1200" spc="0" dirty="0">
                          <a:solidFill>
                            <a:srgbClr val="000000"/>
                          </a:solidFill>
                          <a:effectLst/>
                          <a:latin typeface="+mj-lt"/>
                          <a:ea typeface="Arial Unicode MS"/>
                          <a:cs typeface="Times New Roman"/>
                        </a:rPr>
                        <a:t>: разнообразные формы.</a:t>
                      </a:r>
                    </a:p>
                  </a:txBody>
                  <a:tcPr marL="6350" marR="6350" marT="0" marB="0"/>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7</a:t>
            </a:fld>
            <a:endParaRPr lang="ru-RU"/>
          </a:p>
        </p:txBody>
      </p:sp>
    </p:spTree>
    <p:extLst>
      <p:ext uri="{BB962C8B-B14F-4D97-AF65-F5344CB8AC3E}">
        <p14:creationId xmlns:p14="http://schemas.microsoft.com/office/powerpoint/2010/main" val="794026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0"/>
          </a:xfrm>
        </p:spPr>
        <p:txBody>
          <a:bodyPr>
            <a:normAutofit fontScale="90000"/>
          </a:bodyPr>
          <a:lstStyle/>
          <a:p>
            <a:r>
              <a:rPr lang="ru-RU" sz="3200" dirty="0" smtClean="0"/>
              <a:t>2. по типу </a:t>
            </a:r>
            <a:r>
              <a:rPr lang="ru-RU" sz="3200" dirty="0"/>
              <a:t>общей стратегии организации </a:t>
            </a:r>
            <a:r>
              <a:rPr lang="ru-RU" sz="3200" dirty="0" smtClean="0"/>
              <a:t/>
            </a:r>
            <a:br>
              <a:rPr lang="ru-RU" sz="3200" dirty="0" smtClean="0"/>
            </a:br>
            <a:r>
              <a:rPr lang="ru-RU" sz="2200" dirty="0"/>
              <a:t>(Р. </a:t>
            </a:r>
            <a:r>
              <a:rPr lang="ru-RU" sz="2200" dirty="0" err="1" smtClean="0"/>
              <a:t>Майлс</a:t>
            </a:r>
            <a:r>
              <a:rPr lang="ru-RU" sz="2200" dirty="0" smtClean="0"/>
              <a:t> </a:t>
            </a:r>
            <a:r>
              <a:rPr lang="ru-RU" sz="2200" dirty="0"/>
              <a:t>и С. </a:t>
            </a:r>
            <a:r>
              <a:rPr lang="ru-RU" sz="2200" dirty="0" smtClean="0"/>
              <a:t>Сноу, 1978)</a:t>
            </a:r>
            <a:endParaRPr lang="ru-RU" sz="22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1863888804"/>
              </p:ext>
            </p:extLst>
          </p:nvPr>
        </p:nvGraphicFramePr>
        <p:xfrm>
          <a:off x="251520" y="980728"/>
          <a:ext cx="8568952" cy="5358494"/>
        </p:xfrm>
        <a:graphic>
          <a:graphicData uri="http://schemas.openxmlformats.org/drawingml/2006/table">
            <a:tbl>
              <a:tblPr firstRow="1" bandRow="1">
                <a:tableStyleId>{5C22544A-7EE6-4342-B048-85BDC9FD1C3A}</a:tableStyleId>
              </a:tblPr>
              <a:tblGrid>
                <a:gridCol w="3096344"/>
                <a:gridCol w="5472608"/>
              </a:tblGrid>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latin typeface="+mj-lt"/>
                        </a:rPr>
                        <a:t>Тип стратегии организации</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kern="1200" dirty="0" smtClean="0">
                          <a:solidFill>
                            <a:schemeClr val="lt1"/>
                          </a:solidFill>
                          <a:latin typeface="+mj-lt"/>
                          <a:ea typeface="+mn-ea"/>
                          <a:cs typeface="+mn-cs"/>
                        </a:rPr>
                        <a:t>Особенности стратегия </a:t>
                      </a:r>
                      <a:r>
                        <a:rPr lang="ru-RU" sz="1800" b="1" kern="1200" dirty="0">
                          <a:solidFill>
                            <a:schemeClr val="lt1"/>
                          </a:solidFill>
                          <a:latin typeface="+mj-lt"/>
                          <a:ea typeface="+mn-ea"/>
                          <a:cs typeface="+mn-cs"/>
                        </a:rPr>
                        <a:t>управления персоналом</a:t>
                      </a:r>
                    </a:p>
                  </a:txBody>
                  <a:tcPr marL="6350" marR="6350" marT="0" marB="0" anchor="ctr"/>
                </a:tc>
              </a:tr>
              <a:tr h="1426574">
                <a:tc>
                  <a:txBody>
                    <a:bodyPr/>
                    <a:lstStyle/>
                    <a:p>
                      <a:pPr>
                        <a:lnSpc>
                          <a:spcPct val="100000"/>
                        </a:lnSpc>
                        <a:spcAft>
                          <a:spcPts val="0"/>
                        </a:spcAft>
                      </a:pPr>
                      <a:r>
                        <a:rPr lang="ru-RU" sz="1800" b="0" i="1" u="none" strike="noStrike" spc="0" dirty="0">
                          <a:solidFill>
                            <a:srgbClr val="000000"/>
                          </a:solidFill>
                          <a:effectLst/>
                          <a:latin typeface="+mj-lt"/>
                          <a:ea typeface="Arial Unicode MS"/>
                          <a:cs typeface="Times New Roman"/>
                        </a:rPr>
                        <a:t>Организации-защитники</a:t>
                      </a:r>
                      <a:endParaRPr lang="ru-RU" sz="1800" dirty="0">
                        <a:solidFill>
                          <a:srgbClr val="000000"/>
                        </a:solidFill>
                        <a:effectLst/>
                        <a:latin typeface="+mj-lt"/>
                      </a:endParaRPr>
                    </a:p>
                    <a:p>
                      <a:pPr>
                        <a:lnSpc>
                          <a:spcPct val="100000"/>
                        </a:lnSpc>
                        <a:spcAft>
                          <a:spcPts val="0"/>
                        </a:spcAft>
                      </a:pPr>
                      <a:r>
                        <a:rPr lang="ru-RU" sz="1800" b="0" i="0" u="none" strike="noStrike" spc="0" dirty="0">
                          <a:solidFill>
                            <a:srgbClr val="000000"/>
                          </a:solidFill>
                          <a:effectLst/>
                          <a:latin typeface="+mj-lt"/>
                          <a:ea typeface="Arial Unicode MS"/>
                          <a:cs typeface="Times New Roman"/>
                        </a:rPr>
                        <a:t>Стремятся к стабильности, централизации, высокому объему выпуска  </a:t>
                      </a:r>
                      <a:r>
                        <a:rPr lang="ru-RU" sz="1800" b="0" i="0" u="none" strike="noStrike" spc="0" dirty="0" err="1">
                          <a:solidFill>
                            <a:srgbClr val="000000"/>
                          </a:solidFill>
                          <a:effectLst/>
                          <a:latin typeface="+mj-lt"/>
                          <a:ea typeface="Arial Unicode MS"/>
                          <a:cs typeface="Times New Roman"/>
                        </a:rPr>
                        <a:t>низкозатратной</a:t>
                      </a:r>
                      <a:r>
                        <a:rPr lang="ru-RU" sz="1800" b="0" i="0" u="none" strike="noStrike" spc="0" dirty="0">
                          <a:solidFill>
                            <a:srgbClr val="000000"/>
                          </a:solidFill>
                          <a:effectLst/>
                          <a:latin typeface="+mj-lt"/>
                          <a:ea typeface="Arial Unicode MS"/>
                          <a:cs typeface="Times New Roman"/>
                        </a:rPr>
                        <a:t> продукции, строгому контролю.</a:t>
                      </a:r>
                      <a:endParaRPr lang="ru-RU" sz="1800" dirty="0">
                        <a:solidFill>
                          <a:srgbClr val="000000"/>
                        </a:solidFill>
                        <a:effectLst/>
                        <a:latin typeface="+mj-lt"/>
                      </a:endParaRPr>
                    </a:p>
                  </a:txBody>
                  <a:tcPr marL="6350" marR="6350" marT="0" marB="0" anchor="ctr"/>
                </a:tc>
                <a:tc>
                  <a:txBody>
                    <a:bodyPr/>
                    <a:lstStyle/>
                    <a:p>
                      <a:pPr marL="292100">
                        <a:lnSpc>
                          <a:spcPct val="100000"/>
                        </a:lnSpc>
                        <a:spcAft>
                          <a:spcPts val="0"/>
                        </a:spcAft>
                      </a:pPr>
                      <a:r>
                        <a:rPr lang="ru-RU" sz="1800" b="0" i="0" u="none" strike="noStrike" spc="0" dirty="0">
                          <a:solidFill>
                            <a:srgbClr val="000000"/>
                          </a:solidFill>
                          <a:effectLst/>
                          <a:latin typeface="+mj-lt"/>
                          <a:ea typeface="Arial Unicode MS"/>
                          <a:cs typeface="Times New Roman"/>
                        </a:rPr>
                        <a:t>Базируется на:</a:t>
                      </a:r>
                      <a:endParaRPr lang="ru-RU" sz="1800" dirty="0">
                        <a:solidFill>
                          <a:srgbClr val="000000"/>
                        </a:solidFill>
                        <a:effectLst/>
                        <a:latin typeface="+mj-lt"/>
                      </a:endParaRPr>
                    </a:p>
                    <a:p>
                      <a:pPr marL="292100">
                        <a:lnSpc>
                          <a:spcPct val="100000"/>
                        </a:lnSpc>
                        <a:spcAft>
                          <a:spcPts val="0"/>
                        </a:spcAft>
                      </a:pPr>
                      <a:r>
                        <a:rPr lang="ru-RU" sz="1800" b="0" i="0" u="none" strike="noStrike" spc="0" dirty="0">
                          <a:solidFill>
                            <a:srgbClr val="000000"/>
                          </a:solidFill>
                          <a:effectLst/>
                          <a:latin typeface="+mj-lt"/>
                          <a:ea typeface="Arial Unicode MS"/>
                          <a:cs typeface="Times New Roman"/>
                        </a:rPr>
                        <a:t>- ограниченном доступе в организацию извне;</a:t>
                      </a:r>
                      <a:endParaRPr lang="ru-RU" sz="1800" dirty="0">
                        <a:solidFill>
                          <a:srgbClr val="000000"/>
                        </a:solidFill>
                        <a:effectLst/>
                        <a:latin typeface="+mj-lt"/>
                      </a:endParaRPr>
                    </a:p>
                    <a:p>
                      <a:pPr marL="292100">
                        <a:lnSpc>
                          <a:spcPct val="100000"/>
                        </a:lnSpc>
                        <a:spcAft>
                          <a:spcPts val="0"/>
                        </a:spcAft>
                      </a:pPr>
                      <a:r>
                        <a:rPr lang="ru-RU" sz="1800" b="0" i="0" u="none" strike="noStrike" spc="0" dirty="0">
                          <a:solidFill>
                            <a:srgbClr val="000000"/>
                          </a:solidFill>
                          <a:effectLst/>
                          <a:latin typeface="+mj-lt"/>
                          <a:ea typeface="Arial Unicode MS"/>
                          <a:cs typeface="Times New Roman"/>
                        </a:rPr>
                        <a:t>- внутреннем продвижении;</a:t>
                      </a:r>
                      <a:endParaRPr lang="ru-RU" sz="1800" dirty="0">
                        <a:solidFill>
                          <a:srgbClr val="000000"/>
                        </a:solidFill>
                        <a:effectLst/>
                        <a:latin typeface="+mj-lt"/>
                      </a:endParaRPr>
                    </a:p>
                    <a:p>
                      <a:pPr marL="292100">
                        <a:lnSpc>
                          <a:spcPct val="100000"/>
                        </a:lnSpc>
                        <a:spcAft>
                          <a:spcPts val="0"/>
                        </a:spcAft>
                      </a:pPr>
                      <a:r>
                        <a:rPr lang="ru-RU" sz="1800" b="0" i="0" u="none" strike="noStrike" spc="0" dirty="0">
                          <a:solidFill>
                            <a:srgbClr val="000000"/>
                          </a:solidFill>
                          <a:effectLst/>
                          <a:latin typeface="+mj-lt"/>
                          <a:ea typeface="Arial Unicode MS"/>
                          <a:cs typeface="Times New Roman"/>
                        </a:rPr>
                        <a:t>- экстенсивном обучении;</a:t>
                      </a:r>
                      <a:endParaRPr lang="ru-RU" sz="1800" dirty="0">
                        <a:solidFill>
                          <a:srgbClr val="000000"/>
                        </a:solidFill>
                        <a:effectLst/>
                        <a:latin typeface="+mj-lt"/>
                      </a:endParaRPr>
                    </a:p>
                    <a:p>
                      <a:pPr marL="292100">
                        <a:lnSpc>
                          <a:spcPct val="100000"/>
                        </a:lnSpc>
                        <a:spcAft>
                          <a:spcPts val="0"/>
                        </a:spcAft>
                      </a:pPr>
                      <a:r>
                        <a:rPr lang="ru-RU" sz="1800" b="0" i="0" u="none" strike="noStrike" spc="0" dirty="0">
                          <a:solidFill>
                            <a:srgbClr val="000000"/>
                          </a:solidFill>
                          <a:effectLst/>
                          <a:latin typeface="+mj-lt"/>
                          <a:ea typeface="Arial Unicode MS"/>
                          <a:cs typeface="Times New Roman"/>
                        </a:rPr>
                        <a:t>- системе вознаграждения, которая фокусируется на внутренней последовательности.</a:t>
                      </a:r>
                      <a:endParaRPr lang="ru-RU" sz="1800" dirty="0">
                        <a:solidFill>
                          <a:srgbClr val="000000"/>
                        </a:solidFill>
                        <a:effectLst/>
                        <a:latin typeface="+mj-lt"/>
                      </a:endParaRPr>
                    </a:p>
                  </a:txBody>
                  <a:tcPr marL="6350" marR="6350" marT="0" marB="0" anchor="ctr"/>
                </a:tc>
              </a:tr>
              <a:tr h="1188811">
                <a:tc>
                  <a:txBody>
                    <a:bodyPr/>
                    <a:lstStyle/>
                    <a:p>
                      <a:pPr>
                        <a:lnSpc>
                          <a:spcPct val="100000"/>
                        </a:lnSpc>
                        <a:spcAft>
                          <a:spcPts val="0"/>
                        </a:spcAft>
                      </a:pPr>
                      <a:r>
                        <a:rPr lang="ru-RU" sz="1800" b="0" i="1" u="none" strike="noStrike" spc="0">
                          <a:solidFill>
                            <a:srgbClr val="000000"/>
                          </a:solidFill>
                          <a:effectLst/>
                          <a:latin typeface="+mj-lt"/>
                          <a:ea typeface="Arial Unicode MS"/>
                          <a:cs typeface="Times New Roman"/>
                        </a:rPr>
                        <a:t>Организации-изыскатели</a:t>
                      </a:r>
                      <a:endParaRPr lang="ru-RU" sz="1800">
                        <a:solidFill>
                          <a:srgbClr val="000000"/>
                        </a:solidFill>
                        <a:effectLst/>
                        <a:latin typeface="+mj-lt"/>
                      </a:endParaRPr>
                    </a:p>
                    <a:p>
                      <a:pPr>
                        <a:lnSpc>
                          <a:spcPct val="100000"/>
                        </a:lnSpc>
                        <a:spcAft>
                          <a:spcPts val="0"/>
                        </a:spcAft>
                      </a:pPr>
                      <a:r>
                        <a:rPr lang="ru-RU" sz="1800" b="0" i="0" u="none" strike="noStrike" spc="0">
                          <a:solidFill>
                            <a:srgbClr val="000000"/>
                          </a:solidFill>
                          <a:effectLst/>
                          <a:latin typeface="+mj-lt"/>
                          <a:ea typeface="Arial Unicode MS"/>
                          <a:cs typeface="Times New Roman"/>
                        </a:rPr>
                        <a:t>Стремятся найти новые возможности, фокусируются на непрерывном развитии и полагаются на гибкость.</a:t>
                      </a:r>
                      <a:endParaRPr lang="ru-RU" sz="1800">
                        <a:solidFill>
                          <a:srgbClr val="000000"/>
                        </a:solidFill>
                        <a:effectLst/>
                        <a:latin typeface="+mj-lt"/>
                      </a:endParaRPr>
                    </a:p>
                  </a:txBody>
                  <a:tcPr marL="6350" marR="6350" marT="0" marB="0" anchor="ctr"/>
                </a:tc>
                <a:tc>
                  <a:txBody>
                    <a:bodyPr/>
                    <a:lstStyle/>
                    <a:p>
                      <a:pPr marL="292100">
                        <a:lnSpc>
                          <a:spcPct val="100000"/>
                        </a:lnSpc>
                        <a:spcAft>
                          <a:spcPts val="0"/>
                        </a:spcAft>
                      </a:pPr>
                      <a:r>
                        <a:rPr lang="ru-RU" sz="1800" b="0" i="0" u="none" strike="noStrike" spc="0" dirty="0">
                          <a:solidFill>
                            <a:srgbClr val="000000"/>
                          </a:solidFill>
                          <a:effectLst/>
                          <a:latin typeface="+mj-lt"/>
                          <a:ea typeface="Arial Unicode MS"/>
                          <a:cs typeface="Times New Roman"/>
                        </a:rPr>
                        <a:t>Базируется на:</a:t>
                      </a:r>
                      <a:endParaRPr lang="ru-RU" sz="1800" dirty="0">
                        <a:solidFill>
                          <a:srgbClr val="000000"/>
                        </a:solidFill>
                        <a:effectLst/>
                        <a:latin typeface="+mj-lt"/>
                      </a:endParaRPr>
                    </a:p>
                    <a:p>
                      <a:pPr marL="292100">
                        <a:lnSpc>
                          <a:spcPct val="100000"/>
                        </a:lnSpc>
                        <a:spcAft>
                          <a:spcPts val="0"/>
                        </a:spcAft>
                      </a:pPr>
                      <a:r>
                        <a:rPr lang="ru-RU" sz="1800" b="0" i="0" u="none" strike="noStrike" spc="0" dirty="0">
                          <a:solidFill>
                            <a:srgbClr val="000000"/>
                          </a:solidFill>
                          <a:effectLst/>
                          <a:latin typeface="+mj-lt"/>
                          <a:ea typeface="Arial Unicode MS"/>
                          <a:cs typeface="Times New Roman"/>
                        </a:rPr>
                        <a:t>- привлечении персонала посредством высокотехнологичных методов найма и отбора;</a:t>
                      </a:r>
                      <a:endParaRPr lang="ru-RU" sz="1800" dirty="0">
                        <a:solidFill>
                          <a:srgbClr val="000000"/>
                        </a:solidFill>
                        <a:effectLst/>
                        <a:latin typeface="+mj-lt"/>
                      </a:endParaRPr>
                    </a:p>
                    <a:p>
                      <a:pPr marL="292100">
                        <a:lnSpc>
                          <a:spcPct val="100000"/>
                        </a:lnSpc>
                        <a:spcAft>
                          <a:spcPts val="0"/>
                        </a:spcAft>
                      </a:pPr>
                      <a:r>
                        <a:rPr lang="ru-RU" sz="1800" b="0" i="0" u="none" strike="noStrike" spc="0" dirty="0">
                          <a:solidFill>
                            <a:srgbClr val="000000"/>
                          </a:solidFill>
                          <a:effectLst/>
                          <a:latin typeface="+mj-lt"/>
                          <a:ea typeface="Arial Unicode MS"/>
                          <a:cs typeface="Times New Roman"/>
                        </a:rPr>
                        <a:t>- обучении, нацеленном на удовлетворение конкретных организационных потребностей;</a:t>
                      </a:r>
                      <a:endParaRPr lang="ru-RU" sz="1800" dirty="0">
                        <a:solidFill>
                          <a:srgbClr val="000000"/>
                        </a:solidFill>
                        <a:effectLst/>
                        <a:latin typeface="+mj-lt"/>
                      </a:endParaRPr>
                    </a:p>
                    <a:p>
                      <a:pPr marL="292100">
                        <a:lnSpc>
                          <a:spcPct val="100000"/>
                        </a:lnSpc>
                        <a:spcAft>
                          <a:spcPts val="0"/>
                        </a:spcAft>
                      </a:pPr>
                      <a:r>
                        <a:rPr lang="ru-RU" sz="1800" b="0" i="0" u="none" strike="noStrike" spc="0" dirty="0">
                          <a:solidFill>
                            <a:srgbClr val="000000"/>
                          </a:solidFill>
                          <a:effectLst/>
                          <a:latin typeface="+mj-lt"/>
                          <a:ea typeface="Arial Unicode MS"/>
                          <a:cs typeface="Times New Roman"/>
                        </a:rPr>
                        <a:t>- системе вознаграждения, как правило, ориентированной на результат.</a:t>
                      </a:r>
                      <a:endParaRPr lang="ru-RU" sz="1800" dirty="0">
                        <a:solidFill>
                          <a:srgbClr val="000000"/>
                        </a:solidFill>
                        <a:effectLst/>
                        <a:latin typeface="+mj-lt"/>
                      </a:endParaRPr>
                    </a:p>
                  </a:txBody>
                  <a:tcPr marL="6350" marR="6350" marT="0" marB="0" anchor="ctr"/>
                </a:tc>
              </a:tr>
              <a:tr h="1426574">
                <a:tc>
                  <a:txBody>
                    <a:bodyPr/>
                    <a:lstStyle/>
                    <a:p>
                      <a:pPr>
                        <a:lnSpc>
                          <a:spcPct val="100000"/>
                        </a:lnSpc>
                        <a:spcAft>
                          <a:spcPts val="0"/>
                        </a:spcAft>
                      </a:pPr>
                      <a:r>
                        <a:rPr lang="ru-RU" sz="1800" b="0" i="1" u="none" strike="noStrike" spc="0">
                          <a:solidFill>
                            <a:srgbClr val="000000"/>
                          </a:solidFill>
                          <a:effectLst/>
                          <a:latin typeface="+mj-lt"/>
                          <a:ea typeface="Arial Unicode MS"/>
                          <a:cs typeface="Times New Roman"/>
                        </a:rPr>
                        <a:t>Организации-аналитики</a:t>
                      </a:r>
                      <a:endParaRPr lang="ru-RU" sz="1800">
                        <a:solidFill>
                          <a:srgbClr val="000000"/>
                        </a:solidFill>
                        <a:effectLst/>
                        <a:latin typeface="+mj-lt"/>
                      </a:endParaRPr>
                    </a:p>
                    <a:p>
                      <a:pPr>
                        <a:lnSpc>
                          <a:spcPct val="100000"/>
                        </a:lnSpc>
                        <a:spcAft>
                          <a:spcPts val="0"/>
                        </a:spcAft>
                      </a:pPr>
                      <a:r>
                        <a:rPr lang="ru-RU" sz="1800" b="0" i="0" u="none" strike="noStrike" spc="0">
                          <a:solidFill>
                            <a:srgbClr val="000000"/>
                          </a:solidFill>
                          <a:effectLst/>
                          <a:latin typeface="+mj-lt"/>
                          <a:ea typeface="Arial Unicode MS"/>
                          <a:cs typeface="Times New Roman"/>
                        </a:rPr>
                        <a:t>Предпочитают сочетать преимущества типов организаций-защитников и изыскателей.</a:t>
                      </a:r>
                      <a:endParaRPr lang="ru-RU" sz="1800">
                        <a:solidFill>
                          <a:srgbClr val="000000"/>
                        </a:solidFill>
                        <a:effectLst/>
                        <a:latin typeface="+mj-lt"/>
                      </a:endParaRPr>
                    </a:p>
                  </a:txBody>
                  <a:tcPr marL="6350" marR="6350" marT="0" marB="0" anchor="ctr"/>
                </a:tc>
                <a:tc>
                  <a:txBody>
                    <a:bodyPr/>
                    <a:lstStyle/>
                    <a:p>
                      <a:pPr marL="292100">
                        <a:lnSpc>
                          <a:spcPct val="100000"/>
                        </a:lnSpc>
                        <a:spcAft>
                          <a:spcPts val="0"/>
                        </a:spcAft>
                      </a:pPr>
                      <a:r>
                        <a:rPr lang="ru-RU" sz="1800" b="0" i="0" u="none" strike="noStrike" spc="0" dirty="0">
                          <a:solidFill>
                            <a:srgbClr val="000000"/>
                          </a:solidFill>
                          <a:effectLst/>
                          <a:latin typeface="+mj-lt"/>
                          <a:ea typeface="Arial Unicode MS"/>
                          <a:cs typeface="Times New Roman"/>
                        </a:rPr>
                        <a:t>Как правило, разрабатывают многовариантные и комбинированные стратегии управления персоналом.</a:t>
                      </a:r>
                      <a:endParaRPr lang="ru-RU" sz="1800" dirty="0">
                        <a:solidFill>
                          <a:srgbClr val="000000"/>
                        </a:solidFill>
                        <a:effectLst/>
                        <a:latin typeface="+mj-lt"/>
                      </a:endParaRPr>
                    </a:p>
                  </a:txBody>
                  <a:tcPr marL="6350" marR="6350" marT="0" marB="0" anchor="ctr"/>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8</a:t>
            </a:fld>
            <a:endParaRPr lang="ru-RU"/>
          </a:p>
        </p:txBody>
      </p:sp>
    </p:spTree>
    <p:extLst>
      <p:ext uri="{BB962C8B-B14F-4D97-AF65-F5344CB8AC3E}">
        <p14:creationId xmlns:p14="http://schemas.microsoft.com/office/powerpoint/2010/main" val="3801195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0"/>
          </a:xfrm>
        </p:spPr>
        <p:txBody>
          <a:bodyPr>
            <a:normAutofit fontScale="90000"/>
          </a:bodyPr>
          <a:lstStyle/>
          <a:p>
            <a:r>
              <a:rPr lang="ru-RU" sz="3200" dirty="0" smtClean="0"/>
              <a:t>2. по типу </a:t>
            </a:r>
            <a:r>
              <a:rPr lang="ru-RU" sz="3200" dirty="0"/>
              <a:t>общей стратегии организации </a:t>
            </a:r>
            <a:r>
              <a:rPr lang="ru-RU" sz="3200" dirty="0" smtClean="0"/>
              <a:t/>
            </a:r>
            <a:br>
              <a:rPr lang="ru-RU" sz="3200" dirty="0" smtClean="0"/>
            </a:br>
            <a:r>
              <a:rPr lang="ru-RU" sz="2200" dirty="0" smtClean="0"/>
              <a:t>(А. Московская, 2003)</a:t>
            </a:r>
            <a:endParaRPr lang="ru-RU" sz="22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3233044088"/>
              </p:ext>
            </p:extLst>
          </p:nvPr>
        </p:nvGraphicFramePr>
        <p:xfrm>
          <a:off x="251520" y="980728"/>
          <a:ext cx="8568952" cy="5693774"/>
        </p:xfrm>
        <a:graphic>
          <a:graphicData uri="http://schemas.openxmlformats.org/drawingml/2006/table">
            <a:tbl>
              <a:tblPr firstRow="1" bandRow="1">
                <a:tableStyleId>{5C22544A-7EE6-4342-B048-85BDC9FD1C3A}</a:tableStyleId>
              </a:tblPr>
              <a:tblGrid>
                <a:gridCol w="3096344"/>
                <a:gridCol w="5472608"/>
              </a:tblGrid>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smtClean="0">
                          <a:latin typeface="+mj-lt"/>
                        </a:rPr>
                        <a:t>Тип экономических стратегий организации</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kern="1200" dirty="0" smtClean="0">
                          <a:solidFill>
                            <a:schemeClr val="lt1"/>
                          </a:solidFill>
                          <a:latin typeface="+mj-lt"/>
                          <a:ea typeface="+mn-ea"/>
                          <a:cs typeface="+mn-cs"/>
                        </a:rPr>
                        <a:t>Особенности стратегия </a:t>
                      </a:r>
                      <a:r>
                        <a:rPr lang="ru-RU" sz="1800" b="1" kern="1200" dirty="0">
                          <a:solidFill>
                            <a:schemeClr val="lt1"/>
                          </a:solidFill>
                          <a:latin typeface="+mj-lt"/>
                          <a:ea typeface="+mn-ea"/>
                          <a:cs typeface="+mn-cs"/>
                        </a:rPr>
                        <a:t>управления персоналом</a:t>
                      </a:r>
                    </a:p>
                  </a:txBody>
                  <a:tcPr marL="6350" marR="6350" marT="0" marB="0" anchor="ctr"/>
                </a:tc>
              </a:tr>
              <a:tr h="1426574">
                <a:tc>
                  <a:txBody>
                    <a:bodyPr/>
                    <a:lstStyle/>
                    <a:p>
                      <a:pPr indent="0">
                        <a:lnSpc>
                          <a:spcPct val="100000"/>
                        </a:lnSpc>
                        <a:spcAft>
                          <a:spcPts val="0"/>
                        </a:spcAft>
                      </a:pPr>
                      <a:r>
                        <a:rPr lang="ru-RU" sz="1400" b="0" i="1" u="none" strike="noStrike" spc="0" dirty="0">
                          <a:solidFill>
                            <a:srgbClr val="000000"/>
                          </a:solidFill>
                          <a:effectLst/>
                          <a:latin typeface="+mj-lt"/>
                          <a:ea typeface="Arial Unicode MS"/>
                          <a:cs typeface="Times New Roman"/>
                        </a:rPr>
                        <a:t>Стратегия, направленная на самосохранение</a:t>
                      </a:r>
                      <a:endParaRPr lang="ru-RU" sz="1400" dirty="0">
                        <a:solidFill>
                          <a:srgbClr val="000000"/>
                        </a:solidFill>
                        <a:effectLst/>
                        <a:latin typeface="+mj-lt"/>
                      </a:endParaRPr>
                    </a:p>
                    <a:p>
                      <a:pPr indent="0">
                        <a:lnSpc>
                          <a:spcPct val="100000"/>
                        </a:lnSpc>
                        <a:spcAft>
                          <a:spcPts val="0"/>
                        </a:spcAft>
                      </a:pPr>
                      <a:r>
                        <a:rPr lang="ru-RU" sz="1400" b="0" i="0" u="none" strike="noStrike" spc="0" dirty="0">
                          <a:solidFill>
                            <a:srgbClr val="000000"/>
                          </a:solidFill>
                          <a:effectLst/>
                          <a:latin typeface="+mj-lt"/>
                          <a:ea typeface="Arial Unicode MS"/>
                          <a:cs typeface="Times New Roman"/>
                        </a:rPr>
                        <a:t>Способ существования предприятий, включающий планирование, фондирование и патернализм в отношении работников.</a:t>
                      </a:r>
                      <a:endParaRPr lang="ru-RU" sz="1400" dirty="0">
                        <a:solidFill>
                          <a:srgbClr val="000000"/>
                        </a:solidFill>
                        <a:effectLst/>
                        <a:latin typeface="+mj-lt"/>
                      </a:endParaRPr>
                    </a:p>
                  </a:txBody>
                  <a:tcPr marL="6350" marR="6350" marT="0" marB="0" anchor="ctr"/>
                </a:tc>
                <a:tc>
                  <a:txBody>
                    <a:bodyPr/>
                    <a:lstStyle/>
                    <a:p>
                      <a:pPr marL="0" indent="0" algn="l" defTabSz="914400" rtl="0" eaLnBrk="1" latinLnBrk="0" hangingPunct="1">
                        <a:lnSpc>
                          <a:spcPct val="100000"/>
                        </a:lnSpc>
                        <a:spcAft>
                          <a:spcPts val="0"/>
                        </a:spcAft>
                      </a:pPr>
                      <a:r>
                        <a:rPr lang="ru-RU" sz="1400" b="0" i="0" u="none" strike="noStrike" kern="1200" spc="0" dirty="0">
                          <a:solidFill>
                            <a:srgbClr val="000000"/>
                          </a:solidFill>
                          <a:effectLst/>
                          <a:latin typeface="+mj-lt"/>
                          <a:ea typeface="Arial Unicode MS"/>
                          <a:cs typeface="Times New Roman"/>
                        </a:rPr>
                        <a:t>Носит характер удержания избыточной рабочей силы с соответствующим «размазыванием» фонда заработной платы по всему контингенту работников, ориентацией на сохранение кадрового ядра и воспроизводством кадров традиционных для предприятия профилей.</a:t>
                      </a:r>
                    </a:p>
                    <a:p>
                      <a:pPr marL="0" indent="0" algn="l" defTabSz="914400" rtl="0" eaLnBrk="1" latinLnBrk="0" hangingPunct="1">
                        <a:lnSpc>
                          <a:spcPct val="100000"/>
                        </a:lnSpc>
                        <a:spcAft>
                          <a:spcPts val="0"/>
                        </a:spcAft>
                      </a:pPr>
                      <a:r>
                        <a:rPr lang="ru-RU" sz="1400" b="0" i="0" u="none" strike="noStrike" kern="1200" spc="0" dirty="0">
                          <a:solidFill>
                            <a:srgbClr val="000000"/>
                          </a:solidFill>
                          <a:effectLst/>
                          <a:latin typeface="+mj-lt"/>
                          <a:ea typeface="Arial Unicode MS"/>
                          <a:cs typeface="Times New Roman"/>
                        </a:rPr>
                        <a:t>Является «ностальгической» формой существования предприятия. Принято считать, что такая стратегия - результат деятельности «красных директоров».</a:t>
                      </a:r>
                    </a:p>
                  </a:txBody>
                  <a:tcPr marL="6350" marR="6350" marT="0" marB="0" anchor="ctr"/>
                </a:tc>
              </a:tr>
              <a:tr h="1188811">
                <a:tc>
                  <a:txBody>
                    <a:bodyPr/>
                    <a:lstStyle/>
                    <a:p>
                      <a:pPr indent="0">
                        <a:lnSpc>
                          <a:spcPct val="100000"/>
                        </a:lnSpc>
                        <a:spcAft>
                          <a:spcPts val="0"/>
                        </a:spcAft>
                      </a:pPr>
                      <a:r>
                        <a:rPr lang="ru-RU" sz="1400" b="0" i="1" u="none" strike="noStrike" spc="0" dirty="0">
                          <a:solidFill>
                            <a:srgbClr val="000000"/>
                          </a:solidFill>
                          <a:effectLst/>
                          <a:latin typeface="+mj-lt"/>
                          <a:ea typeface="Arial Unicode MS"/>
                          <a:cs typeface="Times New Roman"/>
                        </a:rPr>
                        <a:t>«Стратегия рыночного спринтера»</a:t>
                      </a:r>
                      <a:endParaRPr lang="ru-RU" sz="1400" dirty="0">
                        <a:solidFill>
                          <a:srgbClr val="000000"/>
                        </a:solidFill>
                        <a:effectLst/>
                        <a:latin typeface="+mj-lt"/>
                      </a:endParaRPr>
                    </a:p>
                    <a:p>
                      <a:pPr indent="0">
                        <a:lnSpc>
                          <a:spcPct val="100000"/>
                        </a:lnSpc>
                        <a:spcAft>
                          <a:spcPts val="0"/>
                        </a:spcAft>
                      </a:pPr>
                      <a:r>
                        <a:rPr lang="ru-RU" sz="1400" b="0" i="0" u="none" strike="noStrike" spc="0" dirty="0">
                          <a:solidFill>
                            <a:srgbClr val="000000"/>
                          </a:solidFill>
                          <a:effectLst/>
                          <a:latin typeface="+mj-lt"/>
                          <a:ea typeface="Arial Unicode MS"/>
                          <a:cs typeface="Times New Roman"/>
                        </a:rPr>
                        <a:t>В большинстве случаев реализация такой экономической стратегии приводит к смене собственника, банкротству или ликвидации предприятия.</a:t>
                      </a:r>
                      <a:endParaRPr lang="ru-RU" sz="1400" dirty="0">
                        <a:solidFill>
                          <a:srgbClr val="000000"/>
                        </a:solidFill>
                        <a:effectLst/>
                        <a:latin typeface="+mj-lt"/>
                      </a:endParaRPr>
                    </a:p>
                  </a:txBody>
                  <a:tcPr marL="6350" marR="6350" marT="0" marB="0" anchor="ctr"/>
                </a:tc>
                <a:tc>
                  <a:txBody>
                    <a:bodyPr/>
                    <a:lstStyle/>
                    <a:p>
                      <a:pPr indent="0">
                        <a:lnSpc>
                          <a:spcPct val="100000"/>
                        </a:lnSpc>
                        <a:spcAft>
                          <a:spcPts val="0"/>
                        </a:spcAft>
                      </a:pPr>
                      <a:r>
                        <a:rPr lang="ru-RU" sz="1400" b="0" i="0" u="none" strike="noStrike" spc="0" dirty="0">
                          <a:solidFill>
                            <a:srgbClr val="000000"/>
                          </a:solidFill>
                          <a:effectLst/>
                          <a:latin typeface="+mj-lt"/>
                          <a:ea typeface="Arial Unicode MS"/>
                          <a:cs typeface="Times New Roman"/>
                        </a:rPr>
                        <a:t>Не носит целостного характера.</a:t>
                      </a:r>
                      <a:endParaRPr lang="ru-RU" sz="1400" dirty="0">
                        <a:solidFill>
                          <a:srgbClr val="000000"/>
                        </a:solidFill>
                        <a:effectLst/>
                        <a:latin typeface="+mj-lt"/>
                      </a:endParaRPr>
                    </a:p>
                    <a:p>
                      <a:pPr indent="0">
                        <a:lnSpc>
                          <a:spcPct val="100000"/>
                        </a:lnSpc>
                        <a:spcAft>
                          <a:spcPts val="0"/>
                        </a:spcAft>
                      </a:pPr>
                      <a:r>
                        <a:rPr lang="ru-RU" sz="1400" b="0" i="0" u="none" strike="noStrike" spc="0" dirty="0">
                          <a:solidFill>
                            <a:srgbClr val="000000"/>
                          </a:solidFill>
                          <a:effectLst/>
                          <a:latin typeface="+mj-lt"/>
                          <a:ea typeface="Arial Unicode MS"/>
                          <a:cs typeface="Times New Roman"/>
                        </a:rPr>
                        <a:t>Следует говорить не о стратегии, а, скорее, о ситуативном реагировании, характеризуемом потребительским отношением к человеческим ресурсам, кадровой чехардой, стремлением сэкономить (вплоть до злоупотреблений) на фонде заработной платы, отсутствием целенаправленной политики по воспроизводству рабочей силы и основных фондов.</a:t>
                      </a:r>
                      <a:endParaRPr lang="ru-RU" sz="1400" dirty="0">
                        <a:solidFill>
                          <a:srgbClr val="000000"/>
                        </a:solidFill>
                        <a:effectLst/>
                        <a:latin typeface="+mj-lt"/>
                      </a:endParaRPr>
                    </a:p>
                    <a:p>
                      <a:pPr indent="0">
                        <a:lnSpc>
                          <a:spcPct val="100000"/>
                        </a:lnSpc>
                        <a:spcAft>
                          <a:spcPts val="0"/>
                        </a:spcAft>
                      </a:pPr>
                      <a:r>
                        <a:rPr lang="ru-RU" sz="1400" b="0" i="0" u="none" strike="noStrike" spc="0" dirty="0">
                          <a:solidFill>
                            <a:srgbClr val="000000"/>
                          </a:solidFill>
                          <a:effectLst/>
                          <a:latin typeface="+mj-lt"/>
                          <a:ea typeface="Arial Unicode MS"/>
                          <a:cs typeface="Times New Roman"/>
                        </a:rPr>
                        <a:t>На такое отношение к персоналу, как правило, бывают ориентированы сторонние владельцы предприятия, которые не могут или не хотят заниматься улучшением бизнеса.</a:t>
                      </a:r>
                      <a:endParaRPr lang="ru-RU" sz="1400" dirty="0">
                        <a:solidFill>
                          <a:srgbClr val="000000"/>
                        </a:solidFill>
                        <a:effectLst/>
                        <a:latin typeface="+mj-lt"/>
                      </a:endParaRPr>
                    </a:p>
                  </a:txBody>
                  <a:tcPr marL="6350" marR="6350" marT="0" marB="0" anchor="ctr"/>
                </a:tc>
              </a:tr>
              <a:tr h="1426574">
                <a:tc>
                  <a:txBody>
                    <a:bodyPr/>
                    <a:lstStyle/>
                    <a:p>
                      <a:pPr indent="0">
                        <a:lnSpc>
                          <a:spcPct val="100000"/>
                        </a:lnSpc>
                        <a:spcAft>
                          <a:spcPts val="0"/>
                        </a:spcAft>
                      </a:pPr>
                      <a:r>
                        <a:rPr lang="ru-RU" sz="1400" b="0" i="1" u="none" strike="noStrike" spc="0" dirty="0">
                          <a:solidFill>
                            <a:srgbClr val="000000"/>
                          </a:solidFill>
                          <a:effectLst/>
                          <a:latin typeface="+mj-lt"/>
                          <a:ea typeface="Arial Unicode MS"/>
                          <a:cs typeface="Times New Roman"/>
                        </a:rPr>
                        <a:t>«Стратегия рыночного стайера»</a:t>
                      </a:r>
                      <a:endParaRPr lang="ru-RU" sz="1400" dirty="0">
                        <a:solidFill>
                          <a:srgbClr val="000000"/>
                        </a:solidFill>
                        <a:effectLst/>
                        <a:latin typeface="+mj-lt"/>
                      </a:endParaRPr>
                    </a:p>
                    <a:p>
                      <a:pPr indent="0">
                        <a:lnSpc>
                          <a:spcPct val="100000"/>
                        </a:lnSpc>
                        <a:spcAft>
                          <a:spcPts val="0"/>
                        </a:spcAft>
                      </a:pPr>
                      <a:r>
                        <a:rPr lang="ru-RU" sz="1400" b="0" i="0" u="none" strike="noStrike" spc="0" dirty="0">
                          <a:solidFill>
                            <a:srgbClr val="000000"/>
                          </a:solidFill>
                          <a:effectLst/>
                          <a:latin typeface="+mj-lt"/>
                          <a:ea typeface="Arial Unicode MS"/>
                          <a:cs typeface="Times New Roman"/>
                        </a:rPr>
                        <a:t>Ориентирована на существенные инвестиции в технологии, основные фонды и менеджмент.</a:t>
                      </a:r>
                      <a:endParaRPr lang="ru-RU" sz="1400" dirty="0">
                        <a:solidFill>
                          <a:srgbClr val="000000"/>
                        </a:solidFill>
                        <a:effectLst/>
                        <a:latin typeface="+mj-lt"/>
                      </a:endParaRPr>
                    </a:p>
                  </a:txBody>
                  <a:tcPr marL="6350" marR="6350" marT="0" marB="0" anchor="ctr"/>
                </a:tc>
                <a:tc>
                  <a:txBody>
                    <a:bodyPr/>
                    <a:lstStyle/>
                    <a:p>
                      <a:pPr indent="0">
                        <a:lnSpc>
                          <a:spcPct val="100000"/>
                        </a:lnSpc>
                        <a:spcAft>
                          <a:spcPts val="0"/>
                        </a:spcAft>
                      </a:pPr>
                      <a:r>
                        <a:rPr lang="ru-RU" sz="1400" b="0" i="0" u="none" strike="noStrike" spc="0" dirty="0">
                          <a:solidFill>
                            <a:srgbClr val="000000"/>
                          </a:solidFill>
                          <a:effectLst/>
                          <a:latin typeface="+mj-lt"/>
                          <a:ea typeface="Arial Unicode MS"/>
                          <a:cs typeface="Times New Roman"/>
                        </a:rPr>
                        <a:t>Носит характер поиска адекватного улучшения кадрового потенциала предприятия, что создает условия для оптимизации численного и качественного состава работников, соответствующих капиталовложений в повышение квалификации и переквалификацию рабочей силы, и обеспечение условий для ее наиболее полного использования.</a:t>
                      </a:r>
                      <a:endParaRPr lang="ru-RU" sz="1400" dirty="0">
                        <a:solidFill>
                          <a:srgbClr val="000000"/>
                        </a:solidFill>
                        <a:effectLst/>
                        <a:latin typeface="+mj-lt"/>
                      </a:endParaRPr>
                    </a:p>
                  </a:txBody>
                  <a:tcPr marL="6350" marR="6350" marT="0" marB="0" anchor="ctr"/>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9</a:t>
            </a:fld>
            <a:endParaRPr lang="ru-RU"/>
          </a:p>
        </p:txBody>
      </p:sp>
    </p:spTree>
    <p:extLst>
      <p:ext uri="{BB962C8B-B14F-4D97-AF65-F5344CB8AC3E}">
        <p14:creationId xmlns:p14="http://schemas.microsoft.com/office/powerpoint/2010/main" val="2212166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0"/>
          </a:xfrm>
        </p:spPr>
        <p:txBody>
          <a:bodyPr>
            <a:normAutofit fontScale="90000"/>
          </a:bodyPr>
          <a:lstStyle/>
          <a:p>
            <a:r>
              <a:rPr lang="ru-RU" sz="3200" dirty="0" smtClean="0"/>
              <a:t>2. по типу </a:t>
            </a:r>
            <a:r>
              <a:rPr lang="ru-RU" sz="3200" dirty="0"/>
              <a:t>общей стратегии организации </a:t>
            </a:r>
            <a:r>
              <a:rPr lang="ru-RU" sz="3200" dirty="0" smtClean="0"/>
              <a:t/>
            </a:r>
            <a:br>
              <a:rPr lang="ru-RU" sz="3200" dirty="0" smtClean="0"/>
            </a:br>
            <a:r>
              <a:rPr lang="ru-RU" sz="2200" dirty="0" smtClean="0"/>
              <a:t>(И.Б. </a:t>
            </a:r>
            <a:r>
              <a:rPr lang="ru-RU" sz="2200" dirty="0" err="1" smtClean="0"/>
              <a:t>Гурков</a:t>
            </a:r>
            <a:r>
              <a:rPr lang="ru-RU" sz="2200" dirty="0" smtClean="0"/>
              <a:t>, 2004)→</a:t>
            </a:r>
            <a:endParaRPr lang="ru-RU" sz="22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1201649410"/>
              </p:ext>
            </p:extLst>
          </p:nvPr>
        </p:nvGraphicFramePr>
        <p:xfrm>
          <a:off x="251520" y="980728"/>
          <a:ext cx="8568952" cy="5440680"/>
        </p:xfrm>
        <a:graphic>
          <a:graphicData uri="http://schemas.openxmlformats.org/drawingml/2006/table">
            <a:tbl>
              <a:tblPr firstRow="1" bandRow="1">
                <a:tableStyleId>{5C22544A-7EE6-4342-B048-85BDC9FD1C3A}</a:tableStyleId>
              </a:tblPr>
              <a:tblGrid>
                <a:gridCol w="1728192"/>
                <a:gridCol w="6840760"/>
              </a:tblGrid>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dirty="0" smtClean="0">
                          <a:latin typeface="+mj-lt"/>
                        </a:rPr>
                        <a:t>Тип </a:t>
                      </a:r>
                      <a:r>
                        <a:rPr lang="ru-RU" sz="1300" dirty="0" smtClean="0">
                          <a:latin typeface="+mj-lt"/>
                        </a:rPr>
                        <a:t>стратегий </a:t>
                      </a:r>
                      <a:r>
                        <a:rPr lang="ru-RU" sz="1300" dirty="0" smtClean="0">
                          <a:latin typeface="+mj-lt"/>
                        </a:rPr>
                        <a:t>организации</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1" kern="1200" dirty="0" smtClean="0">
                          <a:solidFill>
                            <a:schemeClr val="lt1"/>
                          </a:solidFill>
                          <a:latin typeface="+mj-lt"/>
                          <a:ea typeface="+mn-ea"/>
                          <a:cs typeface="+mn-cs"/>
                        </a:rPr>
                        <a:t>Элементы стратегии и политики УП</a:t>
                      </a:r>
                      <a:endParaRPr lang="ru-RU" sz="1300" b="1" kern="1200" dirty="0">
                        <a:solidFill>
                          <a:schemeClr val="lt1"/>
                        </a:solidFill>
                        <a:latin typeface="+mj-lt"/>
                        <a:ea typeface="+mn-ea"/>
                        <a:cs typeface="+mn-cs"/>
                      </a:endParaRPr>
                    </a:p>
                  </a:txBody>
                  <a:tcPr marL="6350" marR="6350" marT="0" marB="0" anchor="ctr"/>
                </a:tc>
              </a:tr>
              <a:tr h="1426574">
                <a:tc>
                  <a:txBody>
                    <a:bodyPr/>
                    <a:lstStyle/>
                    <a:p>
                      <a:pPr indent="0">
                        <a:lnSpc>
                          <a:spcPct val="100000"/>
                        </a:lnSpc>
                        <a:spcAft>
                          <a:spcPts val="0"/>
                        </a:spcAft>
                      </a:pPr>
                      <a:r>
                        <a:rPr lang="ru-RU" sz="1300" b="0" i="1" u="none" strike="noStrike" spc="0" dirty="0">
                          <a:solidFill>
                            <a:srgbClr val="000000"/>
                          </a:solidFill>
                          <a:effectLst/>
                          <a:latin typeface="+mj-lt"/>
                          <a:ea typeface="Arial Unicode MS"/>
                          <a:cs typeface="Times New Roman"/>
                        </a:rPr>
                        <a:t>Стратегия фирмы — «защитника» — защитник качества — защитник издержек</a:t>
                      </a:r>
                      <a:endParaRPr lang="ru-RU" sz="1300" dirty="0">
                        <a:solidFill>
                          <a:srgbClr val="000000"/>
                        </a:solidFill>
                        <a:effectLst/>
                        <a:latin typeface="+mj-lt"/>
                      </a:endParaRPr>
                    </a:p>
                    <a:p>
                      <a:pPr indent="0">
                        <a:lnSpc>
                          <a:spcPct val="100000"/>
                        </a:lnSpc>
                        <a:spcAft>
                          <a:spcPts val="0"/>
                        </a:spcAft>
                      </a:pPr>
                      <a:r>
                        <a:rPr lang="ru-RU" sz="1300" b="0" i="0" u="none" strike="noStrike" spc="0" dirty="0">
                          <a:solidFill>
                            <a:srgbClr val="000000"/>
                          </a:solidFill>
                          <a:effectLst/>
                          <a:latin typeface="+mj-lt"/>
                          <a:ea typeface="Arial Unicode MS"/>
                          <a:cs typeface="Times New Roman"/>
                        </a:rPr>
                        <a:t>Сохранение достигнутой доли на определенном рынке или, при благоприятных обстоятельствах, расширение своей доли и выход на новые географические рынки.</a:t>
                      </a:r>
                      <a:endParaRPr lang="ru-RU" sz="1300" dirty="0">
                        <a:solidFill>
                          <a:srgbClr val="000000"/>
                        </a:solidFill>
                        <a:effectLst/>
                        <a:latin typeface="+mj-lt"/>
                      </a:endParaRPr>
                    </a:p>
                  </a:txBody>
                  <a:tcPr marL="6350" marR="6350" marT="0" marB="0" anchor="ctr"/>
                </a:tc>
                <a:tc>
                  <a:txBody>
                    <a:bodyPr/>
                    <a:lstStyle/>
                    <a:p>
                      <a:pPr marL="0" indent="0" algn="l">
                        <a:lnSpc>
                          <a:spcPct val="100000"/>
                        </a:lnSpc>
                        <a:spcAft>
                          <a:spcPts val="0"/>
                        </a:spcAft>
                      </a:pPr>
                      <a:r>
                        <a:rPr lang="ru-RU" sz="1300" b="0" i="0" u="none" strike="noStrike" spc="0" dirty="0">
                          <a:solidFill>
                            <a:srgbClr val="000000"/>
                          </a:solidFill>
                          <a:effectLst/>
                          <a:latin typeface="+mj-lt"/>
                          <a:ea typeface="Arial Unicode MS"/>
                          <a:cs typeface="Times New Roman"/>
                        </a:rPr>
                        <a:t>Основа стратегии управления персоналом - обеспечение стабильного качества или стабильных издержек в системе относительно стабильных условий бизнеса, что возможно лишь тогда, когда высока стабильность рабочей силы.</a:t>
                      </a:r>
                      <a:endParaRPr lang="ru-RU" sz="1300" dirty="0">
                        <a:solidFill>
                          <a:srgbClr val="000000"/>
                        </a:solidFill>
                        <a:effectLst/>
                        <a:latin typeface="+mj-lt"/>
                      </a:endParaRPr>
                    </a:p>
                    <a:p>
                      <a:pPr marL="0" indent="0" algn="l">
                        <a:lnSpc>
                          <a:spcPct val="100000"/>
                        </a:lnSpc>
                        <a:spcAft>
                          <a:spcPts val="0"/>
                        </a:spcAft>
                      </a:pPr>
                      <a:r>
                        <a:rPr lang="ru-RU" sz="1300" b="0" i="0" u="none" strike="noStrike" spc="0" dirty="0">
                          <a:solidFill>
                            <a:srgbClr val="000000"/>
                          </a:solidFill>
                          <a:effectLst/>
                          <a:latin typeface="+mj-lt"/>
                          <a:ea typeface="Arial Unicode MS"/>
                          <a:cs typeface="Times New Roman"/>
                        </a:rPr>
                        <a:t>Особенности кадровой политики:</a:t>
                      </a:r>
                      <a:endParaRPr lang="ru-RU" sz="1300" dirty="0">
                        <a:solidFill>
                          <a:srgbClr val="000000"/>
                        </a:solidFill>
                        <a:effectLst/>
                        <a:latin typeface="+mj-lt"/>
                      </a:endParaRPr>
                    </a:p>
                    <a:p>
                      <a:pPr marL="0" indent="0" algn="l">
                        <a:lnSpc>
                          <a:spcPct val="100000"/>
                        </a:lnSpc>
                        <a:spcAft>
                          <a:spcPts val="0"/>
                        </a:spcAft>
                      </a:pPr>
                      <a:r>
                        <a:rPr lang="ru-RU" sz="1300" b="0" i="0" u="none" strike="noStrike" spc="0" dirty="0">
                          <a:solidFill>
                            <a:srgbClr val="000000"/>
                          </a:solidFill>
                          <a:effectLst/>
                          <a:latin typeface="+mj-lt"/>
                          <a:ea typeface="Arial Unicode MS"/>
                          <a:cs typeface="Times New Roman"/>
                        </a:rPr>
                        <a:t>- набор персонала производится в основном на низшие должности, с перспективой дальнейшего кадрового продвижения наиболее способных работников;</a:t>
                      </a:r>
                      <a:endParaRPr lang="ru-RU" sz="1300" dirty="0">
                        <a:solidFill>
                          <a:srgbClr val="000000"/>
                        </a:solidFill>
                        <a:effectLst/>
                        <a:latin typeface="+mj-lt"/>
                      </a:endParaRPr>
                    </a:p>
                    <a:p>
                      <a:pPr marL="0" indent="0" algn="l">
                        <a:lnSpc>
                          <a:spcPct val="100000"/>
                        </a:lnSpc>
                        <a:spcAft>
                          <a:spcPts val="0"/>
                        </a:spcAft>
                      </a:pPr>
                      <a:r>
                        <a:rPr lang="ru-RU" sz="1300" b="0" i="0" u="none" strike="noStrike" spc="0" dirty="0">
                          <a:solidFill>
                            <a:srgbClr val="000000"/>
                          </a:solidFill>
                          <a:effectLst/>
                          <a:latin typeface="+mj-lt"/>
                          <a:ea typeface="Arial Unicode MS"/>
                          <a:cs typeface="Times New Roman"/>
                        </a:rPr>
                        <a:t>- текучесть должна поддерживаться на низком уровне;</a:t>
                      </a:r>
                      <a:endParaRPr lang="ru-RU" sz="1300" dirty="0">
                        <a:solidFill>
                          <a:srgbClr val="000000"/>
                        </a:solidFill>
                        <a:effectLst/>
                        <a:latin typeface="+mj-lt"/>
                      </a:endParaRPr>
                    </a:p>
                    <a:p>
                      <a:pPr marL="0" lvl="0" indent="0" algn="l">
                        <a:lnSpc>
                          <a:spcPct val="100000"/>
                        </a:lnSpc>
                        <a:spcAft>
                          <a:spcPts val="0"/>
                        </a:spcAft>
                        <a:buClr>
                          <a:srgbClr val="000000"/>
                        </a:buClr>
                        <a:buSzPts val="1200"/>
                        <a:buFont typeface="Symbol"/>
                        <a:buChar char="-"/>
                        <a:tabLst>
                          <a:tab pos="277495" algn="l"/>
                        </a:tabLst>
                      </a:pPr>
                      <a:r>
                        <a:rPr lang="ru-RU" sz="1300" b="0" i="0" u="none" strike="noStrike" spc="0" dirty="0">
                          <a:solidFill>
                            <a:srgbClr val="000000"/>
                          </a:solidFill>
                          <a:effectLst/>
                          <a:latin typeface="+mj-lt"/>
                          <a:ea typeface="Arial Unicode MS"/>
                          <a:cs typeface="Times New Roman"/>
                        </a:rPr>
                        <a:t>много усилий тратится на обучение и переподготовку работников;</a:t>
                      </a:r>
                      <a:endParaRPr lang="ru-RU" sz="1300" u="none" strike="noStrike" spc="0" dirty="0">
                        <a:solidFill>
                          <a:srgbClr val="000000"/>
                        </a:solidFill>
                        <a:effectLst/>
                        <a:latin typeface="+mj-lt"/>
                        <a:ea typeface="Times New Roman"/>
                        <a:cs typeface="Times New Roman"/>
                      </a:endParaRPr>
                    </a:p>
                    <a:p>
                      <a:pPr marL="0" lvl="0" indent="0" algn="l">
                        <a:lnSpc>
                          <a:spcPct val="100000"/>
                        </a:lnSpc>
                        <a:spcAft>
                          <a:spcPts val="0"/>
                        </a:spcAft>
                        <a:buClr>
                          <a:srgbClr val="000000"/>
                        </a:buClr>
                        <a:buSzPts val="1200"/>
                        <a:buFont typeface="Symbol"/>
                        <a:buChar char="-"/>
                        <a:tabLst>
                          <a:tab pos="121920" algn="l"/>
                        </a:tabLst>
                      </a:pPr>
                      <a:r>
                        <a:rPr lang="ru-RU" sz="1300" b="0" i="0" u="none" strike="noStrike" spc="0" dirty="0">
                          <a:solidFill>
                            <a:srgbClr val="000000"/>
                          </a:solidFill>
                          <a:effectLst/>
                          <a:latin typeface="+mj-lt"/>
                          <a:ea typeface="Arial Unicode MS"/>
                          <a:cs typeface="Times New Roman"/>
                        </a:rPr>
                        <a:t>проводится временная ротация функций;</a:t>
                      </a:r>
                      <a:endParaRPr lang="ru-RU" sz="1300" u="none" strike="noStrike" spc="0" dirty="0">
                        <a:solidFill>
                          <a:srgbClr val="000000"/>
                        </a:solidFill>
                        <a:effectLst/>
                        <a:latin typeface="+mj-lt"/>
                        <a:ea typeface="Times New Roman"/>
                        <a:cs typeface="Times New Roman"/>
                      </a:endParaRPr>
                    </a:p>
                    <a:p>
                      <a:pPr marL="0" lvl="0" indent="0" algn="l">
                        <a:lnSpc>
                          <a:spcPct val="100000"/>
                        </a:lnSpc>
                        <a:spcAft>
                          <a:spcPts val="0"/>
                        </a:spcAft>
                        <a:buClr>
                          <a:srgbClr val="000000"/>
                        </a:buClr>
                        <a:buSzPts val="1200"/>
                        <a:buFont typeface="Symbol"/>
                        <a:buChar char="-"/>
                        <a:tabLst>
                          <a:tab pos="280670" algn="l"/>
                        </a:tabLst>
                      </a:pPr>
                      <a:r>
                        <a:rPr lang="ru-RU" sz="1300" b="0" i="0" u="none" strike="noStrike" spc="0" dirty="0">
                          <a:solidFill>
                            <a:srgbClr val="000000"/>
                          </a:solidFill>
                          <a:effectLst/>
                          <a:latin typeface="+mj-lt"/>
                          <a:ea typeface="Arial Unicode MS"/>
                          <a:cs typeface="Times New Roman"/>
                        </a:rPr>
                        <a:t>оценка персонала базируется на качественных показателях (основой является «добросовестное выполнение обязанностей и следование установленным правилам»).</a:t>
                      </a:r>
                      <a:endParaRPr lang="ru-RU" sz="1300" u="none" strike="noStrike" spc="0" dirty="0">
                        <a:solidFill>
                          <a:srgbClr val="000000"/>
                        </a:solidFill>
                        <a:effectLst/>
                        <a:latin typeface="+mj-lt"/>
                        <a:ea typeface="Times New Roman"/>
                        <a:cs typeface="Times New Roman"/>
                      </a:endParaRPr>
                    </a:p>
                  </a:txBody>
                  <a:tcPr marL="6350" marR="6350" marT="0" marB="0" anchor="ctr"/>
                </a:tc>
              </a:tr>
              <a:tr h="1188811">
                <a:tc>
                  <a:txBody>
                    <a:bodyPr/>
                    <a:lstStyle/>
                    <a:p>
                      <a:pPr indent="0">
                        <a:lnSpc>
                          <a:spcPct val="100000"/>
                        </a:lnSpc>
                        <a:spcAft>
                          <a:spcPts val="0"/>
                        </a:spcAft>
                      </a:pPr>
                      <a:r>
                        <a:rPr lang="ru-RU" sz="1300" b="0" i="1" u="none" strike="noStrike" spc="0" dirty="0">
                          <a:solidFill>
                            <a:srgbClr val="000000"/>
                          </a:solidFill>
                          <a:effectLst/>
                          <a:latin typeface="+mj-lt"/>
                          <a:ea typeface="Arial Unicode MS"/>
                          <a:cs typeface="Times New Roman"/>
                        </a:rPr>
                        <a:t>Стратегия фирмы — «интегрированного анализатора»</a:t>
                      </a:r>
                      <a:endParaRPr lang="ru-RU" sz="1300" dirty="0">
                        <a:solidFill>
                          <a:srgbClr val="000000"/>
                        </a:solidFill>
                        <a:effectLst/>
                        <a:latin typeface="+mj-lt"/>
                      </a:endParaRPr>
                    </a:p>
                    <a:p>
                      <a:pPr indent="0">
                        <a:lnSpc>
                          <a:spcPct val="100000"/>
                        </a:lnSpc>
                        <a:spcAft>
                          <a:spcPts val="0"/>
                        </a:spcAft>
                      </a:pPr>
                      <a:r>
                        <a:rPr lang="ru-RU" sz="1300" b="0" i="0" u="none" strike="noStrike" spc="0" dirty="0">
                          <a:solidFill>
                            <a:srgbClr val="000000"/>
                          </a:solidFill>
                          <a:effectLst/>
                          <a:latin typeface="+mj-lt"/>
                          <a:ea typeface="Arial Unicode MS"/>
                          <a:cs typeface="Times New Roman"/>
                        </a:rPr>
                        <a:t>Быстрое вхождение на возникающие рынки с высоко качественным продуктом.</a:t>
                      </a:r>
                      <a:endParaRPr lang="ru-RU" sz="1300" dirty="0">
                        <a:solidFill>
                          <a:srgbClr val="000000"/>
                        </a:solidFill>
                        <a:effectLst/>
                        <a:latin typeface="+mj-lt"/>
                      </a:endParaRPr>
                    </a:p>
                  </a:txBody>
                  <a:tcPr marL="6350" marR="6350" marT="0" marB="0" anchor="ctr"/>
                </a:tc>
                <a:tc>
                  <a:txBody>
                    <a:bodyPr/>
                    <a:lstStyle/>
                    <a:p>
                      <a:pPr marL="0" indent="0" algn="l">
                        <a:lnSpc>
                          <a:spcPct val="100000"/>
                        </a:lnSpc>
                        <a:spcAft>
                          <a:spcPts val="0"/>
                        </a:spcAft>
                      </a:pPr>
                      <a:r>
                        <a:rPr lang="ru-RU" sz="1300" b="0" i="0" u="none" strike="noStrike" spc="0" dirty="0">
                          <a:solidFill>
                            <a:srgbClr val="000000"/>
                          </a:solidFill>
                          <a:effectLst/>
                          <a:latin typeface="+mj-lt"/>
                          <a:ea typeface="Arial Unicode MS"/>
                          <a:cs typeface="Times New Roman"/>
                        </a:rPr>
                        <a:t>Нужны готовые высококлассные специалисты, способные «с колес» включиться в быстро  меняющиеся условия бизнеса.</a:t>
                      </a:r>
                      <a:endParaRPr lang="ru-RU" sz="1300" dirty="0">
                        <a:solidFill>
                          <a:srgbClr val="000000"/>
                        </a:solidFill>
                        <a:effectLst/>
                        <a:latin typeface="+mj-lt"/>
                      </a:endParaRPr>
                    </a:p>
                    <a:p>
                      <a:pPr marL="0" indent="0" algn="l">
                        <a:lnSpc>
                          <a:spcPct val="100000"/>
                        </a:lnSpc>
                        <a:spcAft>
                          <a:spcPts val="0"/>
                        </a:spcAft>
                      </a:pPr>
                      <a:r>
                        <a:rPr lang="ru-RU" sz="1300" b="0" i="0" u="none" strike="noStrike" spc="0" dirty="0">
                          <a:solidFill>
                            <a:srgbClr val="000000"/>
                          </a:solidFill>
                          <a:effectLst/>
                          <a:latin typeface="+mj-lt"/>
                          <a:ea typeface="Arial Unicode MS"/>
                          <a:cs typeface="Times New Roman"/>
                        </a:rPr>
                        <a:t>Особенности политики управления персоналом фирм-анализаторов:</a:t>
                      </a:r>
                      <a:endParaRPr lang="ru-RU" sz="1300" dirty="0">
                        <a:solidFill>
                          <a:srgbClr val="000000"/>
                        </a:solidFill>
                        <a:effectLst/>
                        <a:latin typeface="+mj-lt"/>
                      </a:endParaRPr>
                    </a:p>
                    <a:p>
                      <a:pPr marL="0" indent="0" algn="l">
                        <a:lnSpc>
                          <a:spcPct val="100000"/>
                        </a:lnSpc>
                        <a:spcAft>
                          <a:spcPts val="0"/>
                        </a:spcAft>
                      </a:pPr>
                      <a:r>
                        <a:rPr lang="ru-RU" sz="1300" b="0" i="0" u="none" strike="noStrike" spc="0" dirty="0">
                          <a:solidFill>
                            <a:srgbClr val="000000"/>
                          </a:solidFill>
                          <a:effectLst/>
                          <a:latin typeface="+mj-lt"/>
                          <a:ea typeface="Arial Unicode MS"/>
                          <a:cs typeface="Times New Roman"/>
                        </a:rPr>
                        <a:t>- набор персонала производится на все должности;</a:t>
                      </a:r>
                      <a:endParaRPr lang="ru-RU" sz="1300" dirty="0">
                        <a:solidFill>
                          <a:srgbClr val="000000"/>
                        </a:solidFill>
                        <a:effectLst/>
                        <a:latin typeface="+mj-lt"/>
                      </a:endParaRPr>
                    </a:p>
                    <a:p>
                      <a:pPr marL="0" lvl="0" indent="0" algn="l">
                        <a:lnSpc>
                          <a:spcPct val="100000"/>
                        </a:lnSpc>
                        <a:spcAft>
                          <a:spcPts val="0"/>
                        </a:spcAft>
                        <a:buClr>
                          <a:srgbClr val="000000"/>
                        </a:buClr>
                        <a:buSzPts val="1200"/>
                        <a:buFont typeface="Symbol"/>
                        <a:buChar char="-"/>
                        <a:tabLst>
                          <a:tab pos="277495" algn="l"/>
                        </a:tabLst>
                      </a:pPr>
                      <a:r>
                        <a:rPr lang="ru-RU" sz="1300" b="0" i="0" u="none" strike="noStrike" spc="0" dirty="0">
                          <a:solidFill>
                            <a:srgbClr val="000000"/>
                          </a:solidFill>
                          <a:effectLst/>
                          <a:latin typeface="+mj-lt"/>
                          <a:ea typeface="Arial Unicode MS"/>
                          <a:cs typeface="Times New Roman"/>
                        </a:rPr>
                        <a:t>более высокая оплата труда по сравнению с конкурентами позволяет переманивать лучших специалистов из других компаний;</a:t>
                      </a:r>
                      <a:endParaRPr lang="ru-RU" sz="1300" u="none" strike="noStrike" spc="0" dirty="0">
                        <a:solidFill>
                          <a:srgbClr val="000000"/>
                        </a:solidFill>
                        <a:effectLst/>
                        <a:latin typeface="+mj-lt"/>
                        <a:ea typeface="Times New Roman"/>
                        <a:cs typeface="Times New Roman"/>
                      </a:endParaRPr>
                    </a:p>
                    <a:p>
                      <a:pPr marL="0" lvl="0" indent="0" algn="l">
                        <a:lnSpc>
                          <a:spcPct val="100000"/>
                        </a:lnSpc>
                        <a:spcAft>
                          <a:spcPts val="0"/>
                        </a:spcAft>
                        <a:buClr>
                          <a:srgbClr val="000000"/>
                        </a:buClr>
                        <a:buSzPts val="1200"/>
                        <a:buFont typeface="Symbol"/>
                        <a:buChar char="-"/>
                        <a:tabLst>
                          <a:tab pos="277495" algn="l"/>
                        </a:tabLst>
                      </a:pPr>
                      <a:r>
                        <a:rPr lang="ru-RU" sz="1300" b="0" i="0" u="none" strike="noStrike" spc="0" dirty="0">
                          <a:solidFill>
                            <a:srgbClr val="000000"/>
                          </a:solidFill>
                          <a:effectLst/>
                          <a:latin typeface="+mj-lt"/>
                          <a:ea typeface="Arial Unicode MS"/>
                          <a:cs typeface="Times New Roman"/>
                        </a:rPr>
                        <a:t>обучение - освоение новых навыков и приемов работы, необходимых для внедрения очередной инновации;</a:t>
                      </a:r>
                      <a:endParaRPr lang="ru-RU" sz="1300" u="none" strike="noStrike" spc="0" dirty="0">
                        <a:solidFill>
                          <a:srgbClr val="000000"/>
                        </a:solidFill>
                        <a:effectLst/>
                        <a:latin typeface="+mj-lt"/>
                        <a:ea typeface="Times New Roman"/>
                        <a:cs typeface="Times New Roman"/>
                      </a:endParaRPr>
                    </a:p>
                    <a:p>
                      <a:pPr marL="0" lvl="0" indent="0" algn="l">
                        <a:lnSpc>
                          <a:spcPct val="100000"/>
                        </a:lnSpc>
                        <a:spcAft>
                          <a:spcPts val="0"/>
                        </a:spcAft>
                        <a:buClr>
                          <a:srgbClr val="000000"/>
                        </a:buClr>
                        <a:buSzPts val="1200"/>
                        <a:buFont typeface="Symbol"/>
                        <a:buChar char="-"/>
                        <a:tabLst>
                          <a:tab pos="283210" algn="l"/>
                        </a:tabLst>
                      </a:pPr>
                      <a:r>
                        <a:rPr lang="ru-RU" sz="1300" b="0" i="0" u="none" strike="noStrike" spc="0" dirty="0">
                          <a:solidFill>
                            <a:srgbClr val="000000"/>
                          </a:solidFill>
                          <a:effectLst/>
                          <a:latin typeface="+mj-lt"/>
                          <a:ea typeface="Arial Unicode MS"/>
                          <a:cs typeface="Times New Roman"/>
                        </a:rPr>
                        <a:t>высокая текучесть персонала, что позволяет экономить на издержках (вновь привлекаемые специалисты обычно запрашивают меньше, чем работники, ожидающие повышения);</a:t>
                      </a:r>
                      <a:endParaRPr lang="ru-RU" sz="1300" u="none" strike="noStrike" spc="0" dirty="0">
                        <a:solidFill>
                          <a:srgbClr val="000000"/>
                        </a:solidFill>
                        <a:effectLst/>
                        <a:latin typeface="+mj-lt"/>
                        <a:ea typeface="Times New Roman"/>
                        <a:cs typeface="Times New Roman"/>
                      </a:endParaRPr>
                    </a:p>
                    <a:p>
                      <a:pPr marL="0" lvl="0" indent="0" algn="l">
                        <a:lnSpc>
                          <a:spcPct val="100000"/>
                        </a:lnSpc>
                        <a:spcAft>
                          <a:spcPts val="0"/>
                        </a:spcAft>
                        <a:buClr>
                          <a:srgbClr val="000000"/>
                        </a:buClr>
                        <a:buSzPts val="1200"/>
                        <a:buFont typeface="Symbol"/>
                        <a:buChar char="-"/>
                        <a:tabLst>
                          <a:tab pos="277495" algn="l"/>
                        </a:tabLst>
                      </a:pPr>
                      <a:r>
                        <a:rPr lang="ru-RU" sz="1300" b="0" i="0" u="none" strike="noStrike" spc="0" dirty="0">
                          <a:solidFill>
                            <a:srgbClr val="000000"/>
                          </a:solidFill>
                          <a:effectLst/>
                          <a:latin typeface="+mj-lt"/>
                          <a:ea typeface="Arial Unicode MS"/>
                          <a:cs typeface="Times New Roman"/>
                        </a:rPr>
                        <a:t>работа в режиме постоянного освоения инноваций осуществляется как серия инновационных проектов с четкими сроками и критериями окупаемости;</a:t>
                      </a:r>
                      <a:endParaRPr lang="ru-RU" sz="1300" u="none" strike="noStrike" spc="0" dirty="0">
                        <a:solidFill>
                          <a:srgbClr val="000000"/>
                        </a:solidFill>
                        <a:effectLst/>
                        <a:latin typeface="+mj-lt"/>
                        <a:ea typeface="Times New Roman"/>
                        <a:cs typeface="Times New Roman"/>
                      </a:endParaRPr>
                    </a:p>
                    <a:p>
                      <a:pPr marL="0" lvl="0" indent="0" algn="l">
                        <a:lnSpc>
                          <a:spcPct val="100000"/>
                        </a:lnSpc>
                        <a:spcAft>
                          <a:spcPts val="0"/>
                        </a:spcAft>
                        <a:buClr>
                          <a:srgbClr val="000000"/>
                        </a:buClr>
                        <a:buSzPts val="1200"/>
                        <a:buFont typeface="Symbol"/>
                        <a:buChar char="-"/>
                        <a:tabLst>
                          <a:tab pos="274320" algn="l"/>
                        </a:tabLst>
                      </a:pPr>
                      <a:r>
                        <a:rPr lang="ru-RU" sz="1300" b="0" i="0" u="none" strike="noStrike" spc="0" dirty="0">
                          <a:solidFill>
                            <a:srgbClr val="000000"/>
                          </a:solidFill>
                          <a:effectLst/>
                          <a:latin typeface="+mj-lt"/>
                          <a:ea typeface="Arial Unicode MS"/>
                          <a:cs typeface="Times New Roman"/>
                        </a:rPr>
                        <a:t>оценка персонала проводится по конкретным количественным показателям.</a:t>
                      </a:r>
                      <a:endParaRPr lang="ru-RU" sz="1300" u="none" strike="noStrike" spc="0" dirty="0">
                        <a:solidFill>
                          <a:srgbClr val="000000"/>
                        </a:solidFill>
                        <a:effectLst/>
                        <a:latin typeface="+mj-lt"/>
                        <a:ea typeface="Times New Roman"/>
                        <a:cs typeface="Times New Roman"/>
                      </a:endParaRPr>
                    </a:p>
                  </a:txBody>
                  <a:tcPr marL="6350" marR="6350" marT="0" marB="0" anchor="ctr"/>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10</a:t>
            </a:fld>
            <a:endParaRPr lang="ru-RU"/>
          </a:p>
        </p:txBody>
      </p:sp>
    </p:spTree>
    <p:extLst>
      <p:ext uri="{BB962C8B-B14F-4D97-AF65-F5344CB8AC3E}">
        <p14:creationId xmlns:p14="http://schemas.microsoft.com/office/powerpoint/2010/main" val="3338944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0"/>
          </a:xfrm>
        </p:spPr>
        <p:txBody>
          <a:bodyPr>
            <a:normAutofit fontScale="90000"/>
          </a:bodyPr>
          <a:lstStyle/>
          <a:p>
            <a:r>
              <a:rPr lang="ru-RU" sz="3200" dirty="0" smtClean="0"/>
              <a:t>2. по типу </a:t>
            </a:r>
            <a:r>
              <a:rPr lang="ru-RU" sz="3200" dirty="0"/>
              <a:t>общей стратегии организации </a:t>
            </a:r>
            <a:r>
              <a:rPr lang="ru-RU" sz="3200" dirty="0" smtClean="0"/>
              <a:t/>
            </a:r>
            <a:br>
              <a:rPr lang="ru-RU" sz="3200" dirty="0" smtClean="0"/>
            </a:br>
            <a:r>
              <a:rPr lang="ru-RU" sz="2200" dirty="0" smtClean="0"/>
              <a:t>(И.Б. </a:t>
            </a:r>
            <a:r>
              <a:rPr lang="ru-RU" sz="2200" dirty="0" err="1" smtClean="0"/>
              <a:t>Гурков</a:t>
            </a:r>
            <a:r>
              <a:rPr lang="ru-RU" sz="2200" dirty="0" smtClean="0"/>
              <a:t>, 2004)→</a:t>
            </a:r>
            <a:endParaRPr lang="ru-RU" sz="22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3586849125"/>
              </p:ext>
            </p:extLst>
          </p:nvPr>
        </p:nvGraphicFramePr>
        <p:xfrm>
          <a:off x="251520" y="980728"/>
          <a:ext cx="8568952" cy="5013960"/>
        </p:xfrm>
        <a:graphic>
          <a:graphicData uri="http://schemas.openxmlformats.org/drawingml/2006/table">
            <a:tbl>
              <a:tblPr firstRow="1" bandRow="1">
                <a:tableStyleId>{5C22544A-7EE6-4342-B048-85BDC9FD1C3A}</a:tableStyleId>
              </a:tblPr>
              <a:tblGrid>
                <a:gridCol w="1584176"/>
                <a:gridCol w="6984776"/>
              </a:tblGrid>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mj-lt"/>
                        </a:rPr>
                        <a:t>Тип </a:t>
                      </a:r>
                      <a:r>
                        <a:rPr lang="ru-RU" sz="1200" dirty="0" smtClean="0">
                          <a:latin typeface="+mj-lt"/>
                        </a:rPr>
                        <a:t>стратегий </a:t>
                      </a:r>
                      <a:r>
                        <a:rPr lang="ru-RU" sz="1200" dirty="0" smtClean="0">
                          <a:latin typeface="+mj-lt"/>
                        </a:rPr>
                        <a:t>организации</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kern="1200" dirty="0" smtClean="0">
                          <a:solidFill>
                            <a:schemeClr val="lt1"/>
                          </a:solidFill>
                          <a:latin typeface="+mj-lt"/>
                          <a:ea typeface="+mn-ea"/>
                          <a:cs typeface="+mn-cs"/>
                        </a:rPr>
                        <a:t>Элементы стратегии и политики УП</a:t>
                      </a:r>
                      <a:endParaRPr lang="ru-RU" sz="1200" b="1" kern="1200" dirty="0">
                        <a:solidFill>
                          <a:schemeClr val="lt1"/>
                        </a:solidFill>
                        <a:latin typeface="+mj-lt"/>
                        <a:ea typeface="+mn-ea"/>
                        <a:cs typeface="+mn-cs"/>
                      </a:endParaRPr>
                    </a:p>
                  </a:txBody>
                  <a:tcPr marL="6350" marR="6350" marT="0" marB="0" anchor="ctr"/>
                </a:tc>
              </a:tr>
              <a:tr h="1426574">
                <a:tc>
                  <a:txBody>
                    <a:bodyPr/>
                    <a:lstStyle/>
                    <a:p>
                      <a:pPr indent="0">
                        <a:lnSpc>
                          <a:spcPct val="100000"/>
                        </a:lnSpc>
                        <a:spcAft>
                          <a:spcPts val="0"/>
                        </a:spcAft>
                      </a:pPr>
                      <a:r>
                        <a:rPr lang="ru-RU" sz="1300" b="0" i="1" u="none" strike="noStrike" spc="0" dirty="0">
                          <a:solidFill>
                            <a:srgbClr val="000000"/>
                          </a:solidFill>
                          <a:effectLst/>
                          <a:latin typeface="+mj-lt"/>
                          <a:ea typeface="Arial Unicode MS"/>
                          <a:cs typeface="Times New Roman"/>
                        </a:rPr>
                        <a:t>Стратегия фирмы — «диверсифицированного анализатора»</a:t>
                      </a:r>
                      <a:endParaRPr lang="ru-RU" sz="1300" dirty="0">
                        <a:solidFill>
                          <a:srgbClr val="000000"/>
                        </a:solidFill>
                        <a:effectLst/>
                        <a:latin typeface="+mj-lt"/>
                      </a:endParaRPr>
                    </a:p>
                    <a:p>
                      <a:pPr indent="0">
                        <a:lnSpc>
                          <a:spcPct val="100000"/>
                        </a:lnSpc>
                        <a:spcAft>
                          <a:spcPts val="0"/>
                        </a:spcAft>
                      </a:pPr>
                      <a:r>
                        <a:rPr lang="ru-RU" sz="1300" b="0" i="0" u="none" strike="noStrike" spc="0" dirty="0">
                          <a:solidFill>
                            <a:srgbClr val="000000"/>
                          </a:solidFill>
                          <a:effectLst/>
                          <a:latin typeface="+mj-lt"/>
                          <a:ea typeface="Arial Unicode MS"/>
                          <a:cs typeface="Times New Roman"/>
                        </a:rPr>
                        <a:t>Характерна для крупных диверсифицированных компаний, оперирующих в различных сегментах рынка.</a:t>
                      </a:r>
                      <a:endParaRPr lang="ru-RU" sz="1300" dirty="0">
                        <a:solidFill>
                          <a:srgbClr val="000000"/>
                        </a:solidFill>
                        <a:effectLst/>
                        <a:latin typeface="+mj-lt"/>
                      </a:endParaRPr>
                    </a:p>
                  </a:txBody>
                  <a:tcPr marL="6350" marR="6350" marT="0" marB="0" anchor="ctr"/>
                </a:tc>
                <a:tc>
                  <a:txBody>
                    <a:bodyPr/>
                    <a:lstStyle/>
                    <a:p>
                      <a:pPr indent="0" algn="l">
                        <a:lnSpc>
                          <a:spcPct val="100000"/>
                        </a:lnSpc>
                        <a:spcAft>
                          <a:spcPts val="0"/>
                        </a:spcAft>
                      </a:pPr>
                      <a:r>
                        <a:rPr lang="ru-RU" sz="1300" b="0" i="0" u="none" strike="noStrike" spc="0" dirty="0">
                          <a:solidFill>
                            <a:srgbClr val="000000"/>
                          </a:solidFill>
                          <a:effectLst/>
                          <a:latin typeface="+mj-lt"/>
                          <a:ea typeface="Arial Unicode MS"/>
                          <a:cs typeface="Times New Roman"/>
                        </a:rPr>
                        <a:t>Основная проблема управления - необходимость определенной интеграции разнородных подразделений, существующих в своих системах координат.</a:t>
                      </a:r>
                      <a:endParaRPr lang="ru-RU" sz="1300" dirty="0">
                        <a:solidFill>
                          <a:srgbClr val="000000"/>
                        </a:solidFill>
                        <a:effectLst/>
                        <a:latin typeface="+mj-lt"/>
                      </a:endParaRPr>
                    </a:p>
                    <a:p>
                      <a:pPr indent="0" algn="l">
                        <a:lnSpc>
                          <a:spcPct val="100000"/>
                        </a:lnSpc>
                        <a:spcAft>
                          <a:spcPts val="0"/>
                        </a:spcAft>
                      </a:pPr>
                      <a:r>
                        <a:rPr lang="ru-RU" sz="1300" b="0" i="0" u="none" strike="noStrike" spc="0" dirty="0">
                          <a:solidFill>
                            <a:srgbClr val="000000"/>
                          </a:solidFill>
                          <a:effectLst/>
                          <a:latin typeface="+mj-lt"/>
                          <a:ea typeface="Arial Unicode MS"/>
                          <a:cs typeface="Times New Roman"/>
                        </a:rPr>
                        <a:t>Основной интегрирующий механизм - система «управления по целям» (</a:t>
                      </a:r>
                      <a:r>
                        <a:rPr lang="en-US" sz="1300" b="0" i="0" u="none" strike="noStrike" spc="0" dirty="0">
                          <a:solidFill>
                            <a:srgbClr val="000000"/>
                          </a:solidFill>
                          <a:effectLst/>
                          <a:latin typeface="+mj-lt"/>
                          <a:ea typeface="Arial Unicode MS"/>
                          <a:cs typeface="Times New Roman"/>
                        </a:rPr>
                        <a:t>MBO</a:t>
                      </a:r>
                      <a:r>
                        <a:rPr lang="ru-RU" sz="1300" b="0" i="0" u="none" strike="noStrike" spc="0" dirty="0">
                          <a:solidFill>
                            <a:srgbClr val="000000"/>
                          </a:solidFill>
                          <a:effectLst/>
                          <a:latin typeface="+mj-lt"/>
                          <a:ea typeface="Arial Unicode MS"/>
                          <a:cs typeface="Times New Roman"/>
                        </a:rPr>
                        <a:t>), когда корпоративная стратегия выливается в конкретные цели подразделения.</a:t>
                      </a:r>
                      <a:endParaRPr lang="ru-RU" sz="1300" dirty="0">
                        <a:solidFill>
                          <a:srgbClr val="000000"/>
                        </a:solidFill>
                        <a:effectLst/>
                        <a:latin typeface="+mj-lt"/>
                      </a:endParaRPr>
                    </a:p>
                    <a:p>
                      <a:pPr indent="0" algn="l">
                        <a:lnSpc>
                          <a:spcPct val="100000"/>
                        </a:lnSpc>
                        <a:spcAft>
                          <a:spcPts val="0"/>
                        </a:spcAft>
                      </a:pPr>
                      <a:r>
                        <a:rPr lang="ru-RU" sz="1300" b="0" i="0" u="none" strike="noStrike" spc="0" dirty="0">
                          <a:solidFill>
                            <a:srgbClr val="000000"/>
                          </a:solidFill>
                          <a:effectLst/>
                          <a:latin typeface="+mj-lt"/>
                          <a:ea typeface="Arial Unicode MS"/>
                          <a:cs typeface="Times New Roman"/>
                        </a:rPr>
                        <a:t>Вспомогательный координирующий механизм - ротация руководителей высшего и среднего звена между структурными подразделениями.</a:t>
                      </a:r>
                      <a:endParaRPr lang="ru-RU" sz="1300" dirty="0">
                        <a:solidFill>
                          <a:srgbClr val="000000"/>
                        </a:solidFill>
                        <a:effectLst/>
                        <a:latin typeface="+mj-lt"/>
                      </a:endParaRPr>
                    </a:p>
                    <a:p>
                      <a:pPr indent="0" algn="l">
                        <a:lnSpc>
                          <a:spcPct val="100000"/>
                        </a:lnSpc>
                        <a:spcAft>
                          <a:spcPts val="0"/>
                        </a:spcAft>
                      </a:pPr>
                      <a:r>
                        <a:rPr lang="ru-RU" sz="1300" b="0" i="0" u="none" strike="noStrike" spc="0" dirty="0">
                          <a:solidFill>
                            <a:srgbClr val="000000"/>
                          </a:solidFill>
                          <a:effectLst/>
                          <a:latin typeface="+mj-lt"/>
                          <a:ea typeface="Arial Unicode MS"/>
                          <a:cs typeface="Times New Roman"/>
                        </a:rPr>
                        <a:t>В таких компаниях не существует однозначного решения вопроса «выращивать» или «покупать» персонал, а также единого подхода в отношении</a:t>
                      </a:r>
                      <a:r>
                        <a:rPr lang="ru-RU" sz="1300" b="0" i="0" u="none" strike="noStrike" dirty="0">
                          <a:solidFill>
                            <a:srgbClr val="000000"/>
                          </a:solidFill>
                          <a:effectLst/>
                          <a:latin typeface="+mj-lt"/>
                          <a:ea typeface="Arial Unicode MS"/>
                          <a:cs typeface="Times New Roman"/>
                        </a:rPr>
                        <a:t> других аспектов политики управления персоналом. На практике особенности политики управления персоналом определяются в зависимости от традиций отрасли (направления бизнеса) и конкретных задач компании.</a:t>
                      </a:r>
                      <a:endParaRPr lang="ru-RU" sz="1300" dirty="0">
                        <a:solidFill>
                          <a:srgbClr val="000000"/>
                        </a:solidFill>
                        <a:effectLst/>
                        <a:latin typeface="+mj-lt"/>
                      </a:endParaRPr>
                    </a:p>
                  </a:txBody>
                  <a:tcPr marL="6350" marR="6350" marT="0" marB="0" anchor="ctr"/>
                </a:tc>
              </a:tr>
              <a:tr h="1426574">
                <a:tc>
                  <a:txBody>
                    <a:bodyPr/>
                    <a:lstStyle/>
                    <a:p>
                      <a:pPr indent="0">
                        <a:lnSpc>
                          <a:spcPct val="100000"/>
                        </a:lnSpc>
                        <a:spcAft>
                          <a:spcPts val="0"/>
                        </a:spcAft>
                      </a:pPr>
                      <a:r>
                        <a:rPr lang="ru-RU" sz="1300" dirty="0" smtClean="0">
                          <a:solidFill>
                            <a:srgbClr val="000000"/>
                          </a:solidFill>
                          <a:effectLst/>
                          <a:latin typeface="+mj-lt"/>
                        </a:rPr>
                        <a:t>Стратегия фирмы — «</a:t>
                      </a:r>
                      <a:r>
                        <a:rPr lang="ru-RU" sz="1300" dirty="0" err="1" smtClean="0">
                          <a:solidFill>
                            <a:srgbClr val="000000"/>
                          </a:solidFill>
                          <a:effectLst/>
                          <a:latin typeface="+mj-lt"/>
                        </a:rPr>
                        <a:t>проспектора</a:t>
                      </a:r>
                      <a:r>
                        <a:rPr lang="ru-RU" sz="1300" dirty="0" smtClean="0">
                          <a:solidFill>
                            <a:srgbClr val="000000"/>
                          </a:solidFill>
                          <a:effectLst/>
                          <a:latin typeface="+mj-lt"/>
                        </a:rPr>
                        <a:t>»</a:t>
                      </a:r>
                    </a:p>
                    <a:p>
                      <a:pPr indent="0">
                        <a:lnSpc>
                          <a:spcPct val="100000"/>
                        </a:lnSpc>
                        <a:spcAft>
                          <a:spcPts val="0"/>
                        </a:spcAft>
                      </a:pPr>
                      <a:r>
                        <a:rPr lang="ru-RU" sz="1300" dirty="0" smtClean="0">
                          <a:solidFill>
                            <a:srgbClr val="000000"/>
                          </a:solidFill>
                          <a:effectLst/>
                          <a:latin typeface="+mj-lt"/>
                        </a:rPr>
                        <a:t>Компания предлагает принципиально новый продукт или услугу и фактически создает рынок или целую отрасль.</a:t>
                      </a:r>
                    </a:p>
                    <a:p>
                      <a:pPr indent="0">
                        <a:lnSpc>
                          <a:spcPct val="100000"/>
                        </a:lnSpc>
                        <a:spcAft>
                          <a:spcPts val="0"/>
                        </a:spcAft>
                      </a:pPr>
                      <a:endParaRPr lang="ru-RU" sz="1300" dirty="0">
                        <a:solidFill>
                          <a:srgbClr val="000000"/>
                        </a:solidFill>
                        <a:effectLst/>
                        <a:latin typeface="+mj-lt"/>
                      </a:endParaRPr>
                    </a:p>
                  </a:txBody>
                  <a:tcPr marL="6350" marR="6350" marT="0" marB="0" anchor="ctr"/>
                </a:tc>
                <a:tc>
                  <a:txBody>
                    <a:bodyPr/>
                    <a:lstStyle/>
                    <a:p>
                      <a:pPr indent="0" algn="l">
                        <a:lnSpc>
                          <a:spcPct val="100000"/>
                        </a:lnSpc>
                        <a:spcAft>
                          <a:spcPts val="0"/>
                        </a:spcAft>
                        <a:tabLst>
                          <a:tab pos="84138" algn="l"/>
                        </a:tabLst>
                      </a:pPr>
                      <a:r>
                        <a:rPr lang="ru-RU" sz="1300" dirty="0" smtClean="0">
                          <a:solidFill>
                            <a:srgbClr val="000000"/>
                          </a:solidFill>
                          <a:effectLst/>
                          <a:latin typeface="+mj-lt"/>
                        </a:rPr>
                        <a:t>УП имеет особую конфигурацию (не совсем подходит само слово «управление»):</a:t>
                      </a:r>
                    </a:p>
                    <a:p>
                      <a:pPr indent="0" algn="l">
                        <a:lnSpc>
                          <a:spcPct val="100000"/>
                        </a:lnSpc>
                        <a:spcAft>
                          <a:spcPts val="0"/>
                        </a:spcAft>
                        <a:tabLst>
                          <a:tab pos="84138" algn="l"/>
                        </a:tabLst>
                      </a:pPr>
                      <a:r>
                        <a:rPr lang="ru-RU" sz="1300" dirty="0" smtClean="0">
                          <a:solidFill>
                            <a:srgbClr val="000000"/>
                          </a:solidFill>
                          <a:effectLst/>
                          <a:latin typeface="+mj-lt"/>
                        </a:rPr>
                        <a:t>- деятельность компании - увлекательная «езда в неведомое», которая заканчивается для ключевого персонала либо сказочным обогащением, либо сожалением об увлекательно, но бесцельно проведенных годах жизни;</a:t>
                      </a:r>
                    </a:p>
                    <a:p>
                      <a:pPr indent="0" algn="l">
                        <a:lnSpc>
                          <a:spcPct val="100000"/>
                        </a:lnSpc>
                        <a:spcAft>
                          <a:spcPts val="0"/>
                        </a:spcAft>
                        <a:tabLst>
                          <a:tab pos="84138" algn="l"/>
                        </a:tabLst>
                      </a:pPr>
                      <a:r>
                        <a:rPr lang="ru-RU" sz="1300" dirty="0" smtClean="0">
                          <a:solidFill>
                            <a:srgbClr val="000000"/>
                          </a:solidFill>
                          <a:effectLst/>
                          <a:latin typeface="+mj-lt"/>
                        </a:rPr>
                        <a:t>- нет специалистов в собственном понимании этого слова (никто не знает, как это делается, мало уверенности, что это получится, нет уверенности, но есть вера, что продукт будет востребован потребителем);</a:t>
                      </a:r>
                    </a:p>
                    <a:p>
                      <a:pPr indent="0" algn="l">
                        <a:lnSpc>
                          <a:spcPct val="100000"/>
                        </a:lnSpc>
                        <a:spcAft>
                          <a:spcPts val="0"/>
                        </a:spcAft>
                        <a:tabLst>
                          <a:tab pos="84138" algn="l"/>
                        </a:tabLst>
                      </a:pPr>
                      <a:r>
                        <a:rPr lang="ru-RU" sz="1300" dirty="0" smtClean="0">
                          <a:solidFill>
                            <a:srgbClr val="000000"/>
                          </a:solidFill>
                          <a:effectLst/>
                          <a:latin typeface="+mj-lt"/>
                        </a:rPr>
                        <a:t>- отбор персонала идет в основном на «низшие, но ключевые должности», так как нет четкой управленческой иерархии;</a:t>
                      </a:r>
                    </a:p>
                    <a:p>
                      <a:pPr indent="0" algn="l">
                        <a:lnSpc>
                          <a:spcPct val="100000"/>
                        </a:lnSpc>
                        <a:spcAft>
                          <a:spcPts val="0"/>
                        </a:spcAft>
                        <a:tabLst>
                          <a:tab pos="84138" algn="l"/>
                        </a:tabLst>
                      </a:pPr>
                      <a:r>
                        <a:rPr lang="ru-RU" sz="1300" dirty="0" smtClean="0">
                          <a:solidFill>
                            <a:srgbClr val="000000"/>
                          </a:solidFill>
                          <a:effectLst/>
                          <a:latin typeface="+mj-lt"/>
                        </a:rPr>
                        <a:t>-	постоянная переподготовка персонала под возможность постановки принципиально новых задач;</a:t>
                      </a:r>
                    </a:p>
                    <a:p>
                      <a:pPr indent="0" algn="l">
                        <a:lnSpc>
                          <a:spcPct val="100000"/>
                        </a:lnSpc>
                        <a:spcAft>
                          <a:spcPts val="0"/>
                        </a:spcAft>
                        <a:tabLst>
                          <a:tab pos="84138" algn="l"/>
                        </a:tabLst>
                      </a:pPr>
                      <a:r>
                        <a:rPr lang="ru-RU" sz="1300" dirty="0" smtClean="0">
                          <a:solidFill>
                            <a:srgbClr val="000000"/>
                          </a:solidFill>
                          <a:effectLst/>
                          <a:latin typeface="+mj-lt"/>
                        </a:rPr>
                        <a:t>-	постоянное кросс-функциональное продвижение;</a:t>
                      </a:r>
                    </a:p>
                    <a:p>
                      <a:pPr indent="0" algn="l">
                        <a:lnSpc>
                          <a:spcPct val="100000"/>
                        </a:lnSpc>
                        <a:spcAft>
                          <a:spcPts val="0"/>
                        </a:spcAft>
                        <a:tabLst>
                          <a:tab pos="84138" algn="l"/>
                        </a:tabLst>
                      </a:pPr>
                      <a:r>
                        <a:rPr lang="ru-RU" sz="1300" dirty="0" smtClean="0">
                          <a:solidFill>
                            <a:srgbClr val="000000"/>
                          </a:solidFill>
                          <a:effectLst/>
                          <a:latin typeface="+mj-lt"/>
                        </a:rPr>
                        <a:t>-	оценка персонала по принципу «оценки по 360 градусов».</a:t>
                      </a:r>
                    </a:p>
                  </a:txBody>
                  <a:tcPr marL="6350" marR="6350" marT="0" marB="0" anchor="ctr"/>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11</a:t>
            </a:fld>
            <a:endParaRPr lang="ru-RU"/>
          </a:p>
        </p:txBody>
      </p:sp>
    </p:spTree>
    <p:extLst>
      <p:ext uri="{BB962C8B-B14F-4D97-AF65-F5344CB8AC3E}">
        <p14:creationId xmlns:p14="http://schemas.microsoft.com/office/powerpoint/2010/main" val="2298252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0"/>
          </a:xfrm>
        </p:spPr>
        <p:txBody>
          <a:bodyPr>
            <a:normAutofit fontScale="90000"/>
          </a:bodyPr>
          <a:lstStyle/>
          <a:p>
            <a:r>
              <a:rPr lang="ru-RU" sz="3200" dirty="0" smtClean="0"/>
              <a:t>3</a:t>
            </a:r>
            <a:r>
              <a:rPr lang="ru-RU" sz="3200" dirty="0"/>
              <a:t>. в зависимости от стадии развития (этапа </a:t>
            </a:r>
            <a:r>
              <a:rPr lang="ru-RU" sz="3200" dirty="0" smtClean="0"/>
              <a:t>ЖЦ) организации </a:t>
            </a:r>
            <a:r>
              <a:rPr lang="ru-RU" sz="2200" dirty="0"/>
              <a:t>(Ж. </a:t>
            </a:r>
            <a:r>
              <a:rPr lang="ru-RU" sz="2200" dirty="0" err="1"/>
              <a:t>Стори</a:t>
            </a:r>
            <a:r>
              <a:rPr lang="ru-RU" sz="2200" dirty="0"/>
              <a:t> и К. </a:t>
            </a:r>
            <a:r>
              <a:rPr lang="ru-RU" sz="2200" dirty="0" err="1"/>
              <a:t>Сиссон</a:t>
            </a:r>
            <a:r>
              <a:rPr lang="ru-RU" sz="2200" dirty="0"/>
              <a:t> , </a:t>
            </a:r>
            <a:r>
              <a:rPr lang="ru-RU" sz="2200" dirty="0" smtClean="0"/>
              <a:t>1993)</a:t>
            </a:r>
            <a:endParaRPr lang="ru-RU" sz="22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2895283152"/>
              </p:ext>
            </p:extLst>
          </p:nvPr>
        </p:nvGraphicFramePr>
        <p:xfrm>
          <a:off x="251520" y="1124744"/>
          <a:ext cx="8568952" cy="5233487"/>
        </p:xfrm>
        <a:graphic>
          <a:graphicData uri="http://schemas.openxmlformats.org/drawingml/2006/table">
            <a:tbl>
              <a:tblPr firstRow="1" bandRow="1">
                <a:tableStyleId>{5C22544A-7EE6-4342-B048-85BDC9FD1C3A}</a:tableStyleId>
              </a:tblPr>
              <a:tblGrid>
                <a:gridCol w="1368152"/>
                <a:gridCol w="7200800"/>
              </a:tblGrid>
              <a:tr h="360040">
                <a:tc>
                  <a:txBody>
                    <a:bodyPr/>
                    <a:lstStyle/>
                    <a:p>
                      <a:pPr algn="ctr">
                        <a:lnSpc>
                          <a:spcPts val="1200"/>
                        </a:lnSpc>
                        <a:spcAft>
                          <a:spcPts val="0"/>
                        </a:spcAft>
                      </a:pPr>
                      <a:r>
                        <a:rPr lang="ru-RU" sz="1600" b="0" i="0" u="none" strike="noStrike" spc="0" dirty="0">
                          <a:solidFill>
                            <a:srgbClr val="000000"/>
                          </a:solidFill>
                          <a:effectLst/>
                          <a:latin typeface="+mj-lt"/>
                          <a:ea typeface="Arial Unicode MS"/>
                          <a:cs typeface="Times New Roman"/>
                        </a:rPr>
                        <a:t>Этапы </a:t>
                      </a:r>
                      <a:r>
                        <a:rPr lang="ru-RU" sz="1600" b="0" i="0" u="none" strike="noStrike" spc="0" dirty="0" smtClean="0">
                          <a:solidFill>
                            <a:srgbClr val="000000"/>
                          </a:solidFill>
                          <a:effectLst/>
                          <a:latin typeface="+mj-lt"/>
                          <a:ea typeface="Arial Unicode MS"/>
                          <a:cs typeface="Times New Roman"/>
                        </a:rPr>
                        <a:t>ЖЦ организации</a:t>
                      </a:r>
                      <a:endParaRPr lang="ru-RU" sz="1600" dirty="0">
                        <a:solidFill>
                          <a:srgbClr val="000000"/>
                        </a:solidFill>
                        <a:effectLst/>
                        <a:latin typeface="+mj-lt"/>
                      </a:endParaRPr>
                    </a:p>
                  </a:txBody>
                  <a:tcPr marL="6350" marR="6350" marT="0" marB="0" anchor="ctr"/>
                </a:tc>
                <a:tc>
                  <a:txBody>
                    <a:bodyPr/>
                    <a:lstStyle/>
                    <a:p>
                      <a:pPr marR="190500" algn="ctr">
                        <a:lnSpc>
                          <a:spcPts val="1200"/>
                        </a:lnSpc>
                        <a:spcAft>
                          <a:spcPts val="0"/>
                        </a:spcAft>
                      </a:pPr>
                      <a:r>
                        <a:rPr lang="ru-RU" sz="1600" b="0" i="0" u="none" strike="noStrike" spc="0" dirty="0">
                          <a:solidFill>
                            <a:srgbClr val="000000"/>
                          </a:solidFill>
                          <a:effectLst/>
                          <a:latin typeface="+mj-lt"/>
                          <a:ea typeface="Arial Unicode MS"/>
                          <a:cs typeface="Times New Roman"/>
                        </a:rPr>
                        <a:t>Основные черты стратегии управления персоналом</a:t>
                      </a:r>
                      <a:endParaRPr lang="ru-RU" sz="1600" dirty="0">
                        <a:solidFill>
                          <a:srgbClr val="000000"/>
                        </a:solidFill>
                        <a:effectLst/>
                        <a:latin typeface="+mj-lt"/>
                      </a:endParaRPr>
                    </a:p>
                  </a:txBody>
                  <a:tcPr marL="6350" marR="6350" marT="0" marB="0" anchor="ctr"/>
                </a:tc>
              </a:tr>
              <a:tr h="1296144">
                <a:tc>
                  <a:txBody>
                    <a:bodyPr/>
                    <a:lstStyle/>
                    <a:p>
                      <a:pPr algn="l">
                        <a:lnSpc>
                          <a:spcPts val="1200"/>
                        </a:lnSpc>
                        <a:spcAft>
                          <a:spcPts val="0"/>
                        </a:spcAft>
                      </a:pPr>
                      <a:r>
                        <a:rPr lang="ru-RU" sz="1600" b="0" i="1" u="none" strike="noStrike" spc="0" dirty="0">
                          <a:solidFill>
                            <a:srgbClr val="000000"/>
                          </a:solidFill>
                          <a:effectLst/>
                          <a:latin typeface="+mj-lt"/>
                          <a:ea typeface="Arial Unicode MS"/>
                          <a:cs typeface="Times New Roman"/>
                        </a:rPr>
                        <a:t>Зарождение</a:t>
                      </a:r>
                      <a:endParaRPr lang="ru-RU" sz="1600" dirty="0">
                        <a:solidFill>
                          <a:srgbClr val="000000"/>
                        </a:solidFill>
                        <a:effectLst/>
                        <a:latin typeface="+mj-lt"/>
                      </a:endParaRPr>
                    </a:p>
                  </a:txBody>
                  <a:tcPr marL="6350" marR="6350" marT="0" marB="0" anchor="ctr"/>
                </a:tc>
                <a:tc>
                  <a:txBody>
                    <a:bodyPr/>
                    <a:lstStyle/>
                    <a:p>
                      <a:pPr marL="127000" indent="0" algn="l">
                        <a:spcAft>
                          <a:spcPts val="0"/>
                        </a:spcAft>
                      </a:pPr>
                      <a:r>
                        <a:rPr lang="ru-RU" sz="1600" b="0" i="0" u="none" strike="noStrike" spc="0" dirty="0">
                          <a:solidFill>
                            <a:srgbClr val="000000"/>
                          </a:solidFill>
                          <a:effectLst/>
                          <a:latin typeface="+mj-lt"/>
                          <a:ea typeface="Arial Unicode MS"/>
                          <a:cs typeface="Times New Roman"/>
                        </a:rPr>
                        <a:t>Гибкие рабочие модели.</a:t>
                      </a:r>
                      <a:endParaRPr lang="ru-RU" sz="1600" dirty="0">
                        <a:solidFill>
                          <a:srgbClr val="000000"/>
                        </a:solidFill>
                        <a:effectLst/>
                        <a:latin typeface="+mj-lt"/>
                      </a:endParaRPr>
                    </a:p>
                    <a:p>
                      <a:pPr marL="127000" indent="0" algn="l">
                        <a:spcAft>
                          <a:spcPts val="0"/>
                        </a:spcAft>
                      </a:pPr>
                      <a:r>
                        <a:rPr lang="ru-RU" sz="1600" b="0" i="0" u="none" strike="noStrike" spc="0" dirty="0">
                          <a:solidFill>
                            <a:srgbClr val="000000"/>
                          </a:solidFill>
                          <a:effectLst/>
                          <a:latin typeface="+mj-lt"/>
                          <a:ea typeface="Arial Unicode MS"/>
                          <a:cs typeface="Times New Roman"/>
                        </a:rPr>
                        <a:t>Привлечение приверженных и высокомотивированных работников.</a:t>
                      </a:r>
                      <a:endParaRPr lang="ru-RU" sz="1600" dirty="0">
                        <a:solidFill>
                          <a:srgbClr val="000000"/>
                        </a:solidFill>
                        <a:effectLst/>
                        <a:latin typeface="+mj-lt"/>
                      </a:endParaRPr>
                    </a:p>
                    <a:p>
                      <a:pPr marL="127000" indent="0" algn="l">
                        <a:spcAft>
                          <a:spcPts val="0"/>
                        </a:spcAft>
                      </a:pPr>
                      <a:r>
                        <a:rPr lang="ru-RU" sz="1600" b="0" i="0" u="none" strike="noStrike" spc="0" dirty="0">
                          <a:solidFill>
                            <a:srgbClr val="000000"/>
                          </a:solidFill>
                          <a:effectLst/>
                          <a:latin typeface="+mj-lt"/>
                          <a:ea typeface="Arial Unicode MS"/>
                          <a:cs typeface="Times New Roman"/>
                        </a:rPr>
                        <a:t>Конкурентная оплата.</a:t>
                      </a:r>
                      <a:endParaRPr lang="ru-RU" sz="1600" dirty="0">
                        <a:solidFill>
                          <a:srgbClr val="000000"/>
                        </a:solidFill>
                        <a:effectLst/>
                        <a:latin typeface="+mj-lt"/>
                      </a:endParaRPr>
                    </a:p>
                    <a:p>
                      <a:pPr marL="127000" indent="0" algn="l">
                        <a:spcAft>
                          <a:spcPts val="0"/>
                        </a:spcAft>
                      </a:pPr>
                      <a:r>
                        <a:rPr lang="ru-RU" sz="1600" b="0" i="0" u="none" strike="noStrike" spc="0" dirty="0">
                          <a:solidFill>
                            <a:srgbClr val="000000"/>
                          </a:solidFill>
                          <a:effectLst/>
                          <a:latin typeface="+mj-lt"/>
                          <a:ea typeface="Arial Unicode MS"/>
                          <a:cs typeface="Times New Roman"/>
                        </a:rPr>
                        <a:t>Мало формальностей.</a:t>
                      </a:r>
                      <a:endParaRPr lang="ru-RU" sz="1600" dirty="0">
                        <a:solidFill>
                          <a:srgbClr val="000000"/>
                        </a:solidFill>
                        <a:effectLst/>
                        <a:latin typeface="+mj-lt"/>
                      </a:endParaRPr>
                    </a:p>
                    <a:p>
                      <a:pPr marL="127000" indent="0" algn="l">
                        <a:spcAft>
                          <a:spcPts val="0"/>
                        </a:spcAft>
                      </a:pPr>
                      <a:r>
                        <a:rPr lang="ru-RU" sz="1600" b="0" i="0" u="none" strike="noStrike" spc="0" dirty="0">
                          <a:solidFill>
                            <a:srgbClr val="000000"/>
                          </a:solidFill>
                          <a:effectLst/>
                          <a:latin typeface="+mj-lt"/>
                          <a:ea typeface="Arial Unicode MS"/>
                          <a:cs typeface="Times New Roman"/>
                        </a:rPr>
                        <a:t>Как правило, отсутствие профсоюзов.</a:t>
                      </a:r>
                      <a:endParaRPr lang="ru-RU" sz="1600" dirty="0">
                        <a:solidFill>
                          <a:srgbClr val="000000"/>
                        </a:solidFill>
                        <a:effectLst/>
                        <a:latin typeface="+mj-lt"/>
                      </a:endParaRPr>
                    </a:p>
                  </a:txBody>
                  <a:tcPr marL="6350" marR="6350" marT="0" marB="0" anchor="ctr"/>
                </a:tc>
              </a:tr>
              <a:tr h="1021698">
                <a:tc>
                  <a:txBody>
                    <a:bodyPr/>
                    <a:lstStyle/>
                    <a:p>
                      <a:pPr algn="l">
                        <a:lnSpc>
                          <a:spcPts val="1200"/>
                        </a:lnSpc>
                        <a:spcAft>
                          <a:spcPts val="0"/>
                        </a:spcAft>
                      </a:pPr>
                      <a:r>
                        <a:rPr lang="ru-RU" sz="1600" b="0" i="1" u="none" strike="noStrike" spc="0">
                          <a:solidFill>
                            <a:srgbClr val="000000"/>
                          </a:solidFill>
                          <a:effectLst/>
                          <a:latin typeface="+mj-lt"/>
                          <a:ea typeface="Arial Unicode MS"/>
                          <a:cs typeface="Times New Roman"/>
                        </a:rPr>
                        <a:t>Рост</a:t>
                      </a:r>
                      <a:endParaRPr lang="ru-RU" sz="1600">
                        <a:solidFill>
                          <a:srgbClr val="000000"/>
                        </a:solidFill>
                        <a:effectLst/>
                        <a:latin typeface="+mj-lt"/>
                      </a:endParaRPr>
                    </a:p>
                  </a:txBody>
                  <a:tcPr marL="6350" marR="6350" marT="0" marB="0" anchor="ctr"/>
                </a:tc>
                <a:tc>
                  <a:txBody>
                    <a:bodyPr/>
                    <a:lstStyle/>
                    <a:p>
                      <a:pPr marL="127000" indent="0" algn="l">
                        <a:spcAft>
                          <a:spcPts val="0"/>
                        </a:spcAft>
                      </a:pPr>
                      <a:r>
                        <a:rPr lang="ru-RU" sz="1600" b="0" i="0" u="none" strike="noStrike" spc="0" dirty="0">
                          <a:solidFill>
                            <a:srgbClr val="000000"/>
                          </a:solidFill>
                          <a:effectLst/>
                          <a:latin typeface="+mj-lt"/>
                          <a:ea typeface="Arial Unicode MS"/>
                          <a:cs typeface="Times New Roman"/>
                        </a:rPr>
                        <a:t>Более прогрессивные и тонкие методы привлечения и отбора, обучения и развития, процессов управления эффективностью и систем вознаграждения.</a:t>
                      </a:r>
                      <a:endParaRPr lang="ru-RU" sz="1600" dirty="0">
                        <a:solidFill>
                          <a:srgbClr val="000000"/>
                        </a:solidFill>
                        <a:effectLst/>
                        <a:latin typeface="+mj-lt"/>
                      </a:endParaRPr>
                    </a:p>
                    <a:p>
                      <a:pPr marL="127000" indent="0" algn="l">
                        <a:spcAft>
                          <a:spcPts val="0"/>
                        </a:spcAft>
                      </a:pPr>
                      <a:r>
                        <a:rPr lang="ru-RU" sz="1600" b="0" i="0" u="none" strike="noStrike" spc="0" dirty="0">
                          <a:solidFill>
                            <a:srgbClr val="000000"/>
                          </a:solidFill>
                          <a:effectLst/>
                          <a:latin typeface="+mj-lt"/>
                          <a:ea typeface="Arial Unicode MS"/>
                          <a:cs typeface="Times New Roman"/>
                        </a:rPr>
                        <a:t>Фокусирование на достижении высокой степени приверженности и развитии стабильных трудовых отношений.</a:t>
                      </a:r>
                      <a:endParaRPr lang="ru-RU" sz="1600" dirty="0">
                        <a:solidFill>
                          <a:srgbClr val="000000"/>
                        </a:solidFill>
                        <a:effectLst/>
                        <a:latin typeface="+mj-lt"/>
                      </a:endParaRPr>
                    </a:p>
                  </a:txBody>
                  <a:tcPr marL="6350" marR="6350" marT="0" marB="0" anchor="ctr"/>
                </a:tc>
              </a:tr>
              <a:tr h="1129031">
                <a:tc>
                  <a:txBody>
                    <a:bodyPr/>
                    <a:lstStyle/>
                    <a:p>
                      <a:pPr algn="l">
                        <a:lnSpc>
                          <a:spcPts val="1200"/>
                        </a:lnSpc>
                        <a:spcAft>
                          <a:spcPts val="0"/>
                        </a:spcAft>
                      </a:pPr>
                      <a:r>
                        <a:rPr lang="ru-RU" sz="1600" b="0" i="1" u="none" strike="noStrike" spc="0">
                          <a:solidFill>
                            <a:srgbClr val="000000"/>
                          </a:solidFill>
                          <a:effectLst/>
                          <a:latin typeface="+mj-lt"/>
                          <a:ea typeface="Arial Unicode MS"/>
                          <a:cs typeface="Times New Roman"/>
                        </a:rPr>
                        <a:t>Зрелость</a:t>
                      </a:r>
                      <a:endParaRPr lang="ru-RU" sz="1600">
                        <a:solidFill>
                          <a:srgbClr val="000000"/>
                        </a:solidFill>
                        <a:effectLst/>
                        <a:latin typeface="+mj-lt"/>
                      </a:endParaRPr>
                    </a:p>
                  </a:txBody>
                  <a:tcPr marL="6350" marR="6350" marT="0" marB="0" anchor="ctr"/>
                </a:tc>
                <a:tc>
                  <a:txBody>
                    <a:bodyPr/>
                    <a:lstStyle/>
                    <a:p>
                      <a:pPr marL="0" marR="190500" indent="0" algn="l">
                        <a:spcAft>
                          <a:spcPts val="0"/>
                        </a:spcAft>
                      </a:pPr>
                      <a:r>
                        <a:rPr lang="ru-RU" sz="1600" b="0" i="0" u="none" strike="noStrike" spc="0" dirty="0">
                          <a:solidFill>
                            <a:srgbClr val="000000"/>
                          </a:solidFill>
                          <a:effectLst/>
                          <a:latin typeface="+mj-lt"/>
                          <a:ea typeface="Arial Unicode MS"/>
                          <a:cs typeface="Times New Roman"/>
                        </a:rPr>
                        <a:t>Особое внимание уделяется контролю за стоимостью рабочей силы и повышению производительности труда.</a:t>
                      </a:r>
                      <a:endParaRPr lang="ru-RU" sz="1600" dirty="0">
                        <a:solidFill>
                          <a:srgbClr val="000000"/>
                        </a:solidFill>
                        <a:effectLst/>
                        <a:latin typeface="+mj-lt"/>
                      </a:endParaRPr>
                    </a:p>
                    <a:p>
                      <a:pPr marL="0" indent="0" algn="l">
                        <a:spcAft>
                          <a:spcPts val="0"/>
                        </a:spcAft>
                      </a:pPr>
                      <a:r>
                        <a:rPr lang="ru-RU" sz="1600" b="0" i="0" u="none" strike="noStrike" spc="0" dirty="0">
                          <a:solidFill>
                            <a:srgbClr val="000000"/>
                          </a:solidFill>
                          <a:effectLst/>
                          <a:latin typeface="+mj-lt"/>
                          <a:ea typeface="Arial Unicode MS"/>
                          <a:cs typeface="Times New Roman"/>
                        </a:rPr>
                        <a:t>На данном этапе труднее обосновать расходы на обучение.</a:t>
                      </a:r>
                      <a:endParaRPr lang="ru-RU" sz="1600" dirty="0">
                        <a:solidFill>
                          <a:srgbClr val="000000"/>
                        </a:solidFill>
                        <a:effectLst/>
                        <a:latin typeface="+mj-lt"/>
                      </a:endParaRPr>
                    </a:p>
                    <a:p>
                      <a:pPr marL="0" indent="0" algn="l">
                        <a:spcAft>
                          <a:spcPts val="0"/>
                        </a:spcAft>
                      </a:pPr>
                      <a:r>
                        <a:rPr lang="ru-RU" sz="1600" b="0" i="0" u="none" strike="noStrike" spc="0" dirty="0">
                          <a:solidFill>
                            <a:srgbClr val="000000"/>
                          </a:solidFill>
                          <a:effectLst/>
                          <a:latin typeface="+mj-lt"/>
                          <a:ea typeface="Arial Unicode MS"/>
                          <a:cs typeface="Times New Roman"/>
                        </a:rPr>
                        <a:t>Существуют напряженные отношения между сотрудниками.</a:t>
                      </a:r>
                      <a:endParaRPr lang="ru-RU" sz="1600" dirty="0">
                        <a:solidFill>
                          <a:srgbClr val="000000"/>
                        </a:solidFill>
                        <a:effectLst/>
                        <a:latin typeface="+mj-lt"/>
                      </a:endParaRPr>
                    </a:p>
                  </a:txBody>
                  <a:tcPr marL="6350" marR="6350" marT="0" marB="0" anchor="ctr"/>
                </a:tc>
              </a:tr>
              <a:tr h="1426574">
                <a:tc>
                  <a:txBody>
                    <a:bodyPr/>
                    <a:lstStyle/>
                    <a:p>
                      <a:pPr algn="l">
                        <a:lnSpc>
                          <a:spcPts val="1200"/>
                        </a:lnSpc>
                        <a:spcAft>
                          <a:spcPts val="0"/>
                        </a:spcAft>
                      </a:pPr>
                      <a:r>
                        <a:rPr lang="ru-RU" sz="1600" b="0" i="1" u="none" strike="noStrike" spc="0">
                          <a:solidFill>
                            <a:srgbClr val="000000"/>
                          </a:solidFill>
                          <a:effectLst/>
                          <a:latin typeface="+mj-lt"/>
                          <a:ea typeface="Arial Unicode MS"/>
                          <a:cs typeface="Times New Roman"/>
                        </a:rPr>
                        <a:t>Спад</a:t>
                      </a:r>
                      <a:endParaRPr lang="ru-RU" sz="1600">
                        <a:solidFill>
                          <a:srgbClr val="000000"/>
                        </a:solidFill>
                        <a:effectLst/>
                        <a:latin typeface="+mj-lt"/>
                      </a:endParaRPr>
                    </a:p>
                  </a:txBody>
                  <a:tcPr marL="6350" marR="6350" marT="0" marB="0" anchor="ctr"/>
                </a:tc>
                <a:tc>
                  <a:txBody>
                    <a:bodyPr/>
                    <a:lstStyle/>
                    <a:p>
                      <a:pPr marL="127000" indent="0" algn="l">
                        <a:spcAft>
                          <a:spcPts val="0"/>
                        </a:spcAft>
                      </a:pPr>
                      <a:r>
                        <a:rPr lang="ru-RU" sz="1600" b="0" i="0" u="none" strike="noStrike" spc="0" dirty="0">
                          <a:solidFill>
                            <a:srgbClr val="000000"/>
                          </a:solidFill>
                          <a:effectLst/>
                          <a:latin typeface="+mj-lt"/>
                          <a:ea typeface="Arial Unicode MS"/>
                          <a:cs typeface="Times New Roman"/>
                        </a:rPr>
                        <a:t>Акцент смещается в сторону рационализации и сокращения штатов.</a:t>
                      </a:r>
                      <a:endParaRPr lang="ru-RU" sz="1600" dirty="0">
                        <a:solidFill>
                          <a:srgbClr val="000000"/>
                        </a:solidFill>
                        <a:effectLst/>
                        <a:latin typeface="+mj-lt"/>
                      </a:endParaRPr>
                    </a:p>
                    <a:p>
                      <a:pPr marL="127000" indent="0" algn="l">
                        <a:spcAft>
                          <a:spcPts val="0"/>
                        </a:spcAft>
                      </a:pPr>
                      <a:r>
                        <a:rPr lang="ru-RU" sz="1600" b="0" i="0" u="none" strike="noStrike" spc="0" dirty="0">
                          <a:solidFill>
                            <a:srgbClr val="000000"/>
                          </a:solidFill>
                          <a:effectLst/>
                          <a:latin typeface="+mj-lt"/>
                          <a:ea typeface="Arial Unicode MS"/>
                          <a:cs typeface="Times New Roman"/>
                        </a:rPr>
                        <a:t>Долгосрочные практические подходы почти не применяются или сильно ограничены в целях сокращения затрат.</a:t>
                      </a:r>
                      <a:endParaRPr lang="ru-RU" sz="1600" dirty="0">
                        <a:solidFill>
                          <a:srgbClr val="000000"/>
                        </a:solidFill>
                        <a:effectLst/>
                        <a:latin typeface="+mj-lt"/>
                      </a:endParaRPr>
                    </a:p>
                    <a:p>
                      <a:pPr marL="127000" indent="0" algn="l">
                        <a:spcAft>
                          <a:spcPts val="0"/>
                        </a:spcAft>
                      </a:pPr>
                      <a:r>
                        <a:rPr lang="ru-RU" sz="1600" b="0" i="0" u="none" strike="noStrike" spc="0" dirty="0">
                          <a:solidFill>
                            <a:srgbClr val="000000"/>
                          </a:solidFill>
                          <a:effectLst/>
                          <a:latin typeface="+mj-lt"/>
                          <a:ea typeface="Arial Unicode MS"/>
                          <a:cs typeface="Times New Roman"/>
                        </a:rPr>
                        <a:t>Профсоюзам угрожает непризнание их роли или же отводится маргинальная роль.</a:t>
                      </a:r>
                      <a:endParaRPr lang="ru-RU" sz="1600" dirty="0">
                        <a:solidFill>
                          <a:srgbClr val="000000"/>
                        </a:solidFill>
                        <a:effectLst/>
                        <a:latin typeface="+mj-lt"/>
                      </a:endParaRPr>
                    </a:p>
                  </a:txBody>
                  <a:tcPr marL="6350" marR="6350" marT="0" marB="0" anchor="ctr"/>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12</a:t>
            </a:fld>
            <a:endParaRPr lang="ru-RU"/>
          </a:p>
        </p:txBody>
      </p:sp>
    </p:spTree>
    <p:extLst>
      <p:ext uri="{BB962C8B-B14F-4D97-AF65-F5344CB8AC3E}">
        <p14:creationId xmlns:p14="http://schemas.microsoft.com/office/powerpoint/2010/main" val="1380247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r>
              <a:rPr lang="ru-RU" sz="3200" dirty="0">
                <a:solidFill>
                  <a:prstClr val="black"/>
                </a:solidFill>
              </a:rPr>
              <a:t>3. в зависимости от стадии развития (этапа ЖЦ) организации </a:t>
            </a:r>
            <a:r>
              <a:rPr lang="ru-RU" sz="2200" dirty="0">
                <a:solidFill>
                  <a:prstClr val="black"/>
                </a:solidFill>
              </a:rPr>
              <a:t>(Р. </a:t>
            </a:r>
            <a:r>
              <a:rPr lang="ru-RU" sz="2200" dirty="0" err="1">
                <a:solidFill>
                  <a:prstClr val="black"/>
                </a:solidFill>
              </a:rPr>
              <a:t>Марр</a:t>
            </a:r>
            <a:r>
              <a:rPr lang="ru-RU" sz="2200" dirty="0">
                <a:solidFill>
                  <a:prstClr val="black"/>
                </a:solidFill>
              </a:rPr>
              <a:t> и Г. Шмидт, 1997)</a:t>
            </a:r>
            <a:endParaRPr lang="ru-RU" sz="32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2449341970"/>
              </p:ext>
            </p:extLst>
          </p:nvPr>
        </p:nvGraphicFramePr>
        <p:xfrm>
          <a:off x="539552" y="1196752"/>
          <a:ext cx="8229600" cy="5577840"/>
        </p:xfrm>
        <a:graphic>
          <a:graphicData uri="http://schemas.openxmlformats.org/drawingml/2006/table">
            <a:tbl>
              <a:tblPr firstRow="1" bandRow="1">
                <a:tableStyleId>{5C22544A-7EE6-4342-B048-85BDC9FD1C3A}</a:tableStyleId>
              </a:tblPr>
              <a:tblGrid>
                <a:gridCol w="1018456"/>
                <a:gridCol w="2869976"/>
                <a:gridCol w="4341168"/>
              </a:tblGrid>
              <a:tr h="186328">
                <a:tc>
                  <a:txBody>
                    <a:bodyPr/>
                    <a:lstStyle/>
                    <a:p>
                      <a:pPr algn="ctr">
                        <a:spcAft>
                          <a:spcPts val="0"/>
                        </a:spcAft>
                      </a:pPr>
                      <a:r>
                        <a:rPr lang="ru-RU" sz="1200" b="0" i="0" u="none" strike="noStrike" spc="0" dirty="0">
                          <a:solidFill>
                            <a:srgbClr val="000000"/>
                          </a:solidFill>
                          <a:effectLst/>
                          <a:latin typeface="+mj-lt"/>
                          <a:ea typeface="Arial Unicode MS"/>
                          <a:cs typeface="Times New Roman"/>
                        </a:rPr>
                        <a:t>Стадия развития организации</a:t>
                      </a:r>
                      <a:endParaRPr lang="ru-RU" sz="1200" dirty="0">
                        <a:solidFill>
                          <a:srgbClr val="000000"/>
                        </a:solidFill>
                        <a:effectLst/>
                        <a:latin typeface="+mj-lt"/>
                      </a:endParaRPr>
                    </a:p>
                  </a:txBody>
                  <a:tcPr marL="6350" marR="6350" marT="0" marB="0" anchor="ctr"/>
                </a:tc>
                <a:tc>
                  <a:txBody>
                    <a:bodyPr/>
                    <a:lstStyle/>
                    <a:p>
                      <a:pPr algn="ctr">
                        <a:spcAft>
                          <a:spcPts val="0"/>
                        </a:spcAft>
                      </a:pPr>
                      <a:r>
                        <a:rPr lang="ru-RU" sz="1200" b="0" i="0" u="none" strike="noStrike" spc="0" dirty="0">
                          <a:solidFill>
                            <a:srgbClr val="000000"/>
                          </a:solidFill>
                          <a:effectLst/>
                          <a:latin typeface="+mj-lt"/>
                          <a:ea typeface="Arial Unicode MS"/>
                          <a:cs typeface="Times New Roman"/>
                        </a:rPr>
                        <a:t>Основные характеристики организации</a:t>
                      </a:r>
                      <a:endParaRPr lang="ru-RU" sz="1200" dirty="0">
                        <a:solidFill>
                          <a:srgbClr val="000000"/>
                        </a:solidFill>
                        <a:effectLst/>
                        <a:latin typeface="+mj-lt"/>
                      </a:endParaRPr>
                    </a:p>
                  </a:txBody>
                  <a:tcPr marL="6350" marR="6350" marT="0" marB="0" anchor="ctr"/>
                </a:tc>
                <a:tc>
                  <a:txBody>
                    <a:bodyPr/>
                    <a:lstStyle/>
                    <a:p>
                      <a:pPr algn="ctr">
                        <a:spcAft>
                          <a:spcPts val="0"/>
                        </a:spcAft>
                      </a:pPr>
                      <a:r>
                        <a:rPr lang="ru-RU" sz="1200" b="0" i="0" u="none" strike="noStrike" spc="0">
                          <a:solidFill>
                            <a:srgbClr val="000000"/>
                          </a:solidFill>
                          <a:effectLst/>
                          <a:latin typeface="+mj-lt"/>
                          <a:ea typeface="Arial Unicode MS"/>
                          <a:cs typeface="Times New Roman"/>
                        </a:rPr>
                        <a:t>Основные характеристики стратегии и политики управления персоналом</a:t>
                      </a:r>
                      <a:endParaRPr lang="ru-RU" sz="1200">
                        <a:solidFill>
                          <a:srgbClr val="000000"/>
                        </a:solidFill>
                        <a:effectLst/>
                        <a:latin typeface="+mj-lt"/>
                      </a:endParaRPr>
                    </a:p>
                  </a:txBody>
                  <a:tcPr marL="6350" marR="6350" marT="0" marB="0" anchor="ctr"/>
                </a:tc>
              </a:tr>
              <a:tr h="370840">
                <a:tc>
                  <a:txBody>
                    <a:bodyPr/>
                    <a:lstStyle/>
                    <a:p>
                      <a:pPr>
                        <a:lnSpc>
                          <a:spcPts val="1200"/>
                        </a:lnSpc>
                        <a:spcAft>
                          <a:spcPts val="0"/>
                        </a:spcAft>
                      </a:pPr>
                      <a:r>
                        <a:rPr lang="ru-RU" sz="1200" b="0" i="1" u="none" strike="noStrike" spc="0" dirty="0">
                          <a:solidFill>
                            <a:srgbClr val="000000"/>
                          </a:solidFill>
                          <a:effectLst/>
                          <a:latin typeface="+mj-lt"/>
                          <a:ea typeface="Arial Unicode MS"/>
                          <a:cs typeface="Times New Roman"/>
                        </a:rPr>
                        <a:t>Зарождение организации</a:t>
                      </a:r>
                      <a:endParaRPr lang="ru-RU" sz="1200" dirty="0">
                        <a:solidFill>
                          <a:srgbClr val="000000"/>
                        </a:solidFill>
                        <a:effectLst/>
                        <a:latin typeface="+mj-lt"/>
                      </a:endParaRPr>
                    </a:p>
                  </a:txBody>
                  <a:tcPr marL="6350" marR="6350" marT="0" marB="0" anchor="ctr"/>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Организация только создана, отличается предпринимательством, управляется собственником.</a:t>
                      </a:r>
                      <a:endParaRPr lang="ru-RU" sz="1200" dirty="0">
                        <a:solidFill>
                          <a:srgbClr val="000000"/>
                        </a:solidFill>
                        <a:effectLst/>
                        <a:latin typeface="+mj-lt"/>
                      </a:endParaRPr>
                    </a:p>
                  </a:txBody>
                  <a:tcPr marL="6350" marR="6350" marT="0" marB="0" anchor="ctr"/>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Ведение личных дел, оплата труда, наем и увольнение.</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Управление персоналом часто неформальное, размытое. Все дела ведутся вручную.</a:t>
                      </a:r>
                      <a:endParaRPr lang="ru-RU" sz="1200" dirty="0">
                        <a:solidFill>
                          <a:srgbClr val="000000"/>
                        </a:solidFill>
                        <a:effectLst/>
                        <a:latin typeface="+mj-lt"/>
                      </a:endParaRPr>
                    </a:p>
                  </a:txBody>
                  <a:tcPr marL="6350" marR="6350" marT="0" marB="0" anchor="ctr"/>
                </a:tc>
              </a:tr>
              <a:tr h="370840">
                <a:tc>
                  <a:txBody>
                    <a:bodyPr/>
                    <a:lstStyle/>
                    <a:p>
                      <a:pPr>
                        <a:lnSpc>
                          <a:spcPts val="1200"/>
                        </a:lnSpc>
                        <a:spcAft>
                          <a:spcPts val="0"/>
                        </a:spcAft>
                      </a:pPr>
                      <a:r>
                        <a:rPr lang="ru-RU" sz="1200" b="0" i="1" u="none" strike="noStrike" spc="0" dirty="0" err="1" smtClean="0">
                          <a:solidFill>
                            <a:srgbClr val="000000"/>
                          </a:solidFill>
                          <a:effectLst/>
                          <a:latin typeface="+mj-lt"/>
                          <a:ea typeface="Arial Unicode MS"/>
                          <a:cs typeface="Times New Roman"/>
                        </a:rPr>
                        <a:t>Функцио-нальный</a:t>
                      </a:r>
                      <a:r>
                        <a:rPr lang="ru-RU" sz="1200" b="0" i="1" u="none" strike="noStrike" spc="0" dirty="0" smtClean="0">
                          <a:solidFill>
                            <a:srgbClr val="000000"/>
                          </a:solidFill>
                          <a:effectLst/>
                          <a:latin typeface="+mj-lt"/>
                          <a:ea typeface="Arial Unicode MS"/>
                          <a:cs typeface="Times New Roman"/>
                        </a:rPr>
                        <a:t> </a:t>
                      </a:r>
                      <a:r>
                        <a:rPr lang="ru-RU" sz="1200" b="0" i="1" u="none" strike="noStrike" spc="0" dirty="0">
                          <a:solidFill>
                            <a:srgbClr val="000000"/>
                          </a:solidFill>
                          <a:effectLst/>
                          <a:latin typeface="+mj-lt"/>
                          <a:ea typeface="Arial Unicode MS"/>
                          <a:cs typeface="Times New Roman"/>
                        </a:rPr>
                        <a:t>рост</a:t>
                      </a:r>
                      <a:endParaRPr lang="ru-RU" sz="1200" dirty="0">
                        <a:solidFill>
                          <a:srgbClr val="000000"/>
                        </a:solidFill>
                        <a:effectLst/>
                        <a:latin typeface="+mj-lt"/>
                      </a:endParaRPr>
                    </a:p>
                  </a:txBody>
                  <a:tcPr marL="6350" marR="6350" marT="0" marB="0" anchor="ctr"/>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Техническая специализация.</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Растут подразделения, производственные линии и рынок. </a:t>
                      </a:r>
                      <a:r>
                        <a:rPr lang="ru-RU" sz="1200" b="0" i="0" u="none" strike="noStrike" spc="0" dirty="0" err="1">
                          <a:solidFill>
                            <a:srgbClr val="000000"/>
                          </a:solidFill>
                          <a:effectLst/>
                          <a:latin typeface="+mj-lt"/>
                          <a:ea typeface="Arial Unicode MS"/>
                          <a:cs typeface="Times New Roman"/>
                        </a:rPr>
                        <a:t>Оргструктура</a:t>
                      </a:r>
                      <a:r>
                        <a:rPr lang="ru-RU" sz="1200" b="0" i="0" u="none" strike="noStrike" spc="0" dirty="0">
                          <a:solidFill>
                            <a:srgbClr val="000000"/>
                          </a:solidFill>
                          <a:effectLst/>
                          <a:latin typeface="+mj-lt"/>
                          <a:ea typeface="Arial Unicode MS"/>
                          <a:cs typeface="Times New Roman"/>
                        </a:rPr>
                        <a:t> формализована.</a:t>
                      </a:r>
                      <a:endParaRPr lang="ru-RU" sz="1200" dirty="0">
                        <a:solidFill>
                          <a:srgbClr val="000000"/>
                        </a:solidFill>
                        <a:effectLst/>
                        <a:latin typeface="+mj-lt"/>
                      </a:endParaRPr>
                    </a:p>
                  </a:txBody>
                  <a:tcPr marL="6350" marR="6350" marT="0" marB="0" anchor="ctr"/>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Поиск нужных работников для поддержки роста. Тренинг для специфической должности.</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Появляется начальник отдела кадров. Обработка данных по зарплате и некоторых других автоматизируется. Корпоративная культура еще не становится частью управления персоналом.</a:t>
                      </a:r>
                      <a:endParaRPr lang="ru-RU" sz="1200" dirty="0">
                        <a:solidFill>
                          <a:srgbClr val="000000"/>
                        </a:solidFill>
                        <a:effectLst/>
                        <a:latin typeface="+mj-lt"/>
                      </a:endParaRPr>
                    </a:p>
                  </a:txBody>
                  <a:tcPr marL="6350" marR="6350" marT="0" marB="0" anchor="ctr"/>
                </a:tc>
              </a:tr>
              <a:tr h="370840">
                <a:tc>
                  <a:txBody>
                    <a:bodyPr/>
                    <a:lstStyle/>
                    <a:p>
                      <a:pPr>
                        <a:lnSpc>
                          <a:spcPts val="1200"/>
                        </a:lnSpc>
                        <a:spcAft>
                          <a:spcPts val="0"/>
                        </a:spcAft>
                      </a:pPr>
                      <a:r>
                        <a:rPr lang="ru-RU" sz="1200" b="0" i="1" u="none" strike="noStrike" spc="0" dirty="0" smtClean="0">
                          <a:solidFill>
                            <a:srgbClr val="000000"/>
                          </a:solidFill>
                          <a:effectLst/>
                          <a:latin typeface="+mj-lt"/>
                          <a:ea typeface="Arial Unicode MS"/>
                          <a:cs typeface="Times New Roman"/>
                        </a:rPr>
                        <a:t>Контроли-</a:t>
                      </a:r>
                      <a:r>
                        <a:rPr lang="ru-RU" sz="1200" b="0" i="1" u="none" strike="noStrike" spc="0" dirty="0" err="1" smtClean="0">
                          <a:solidFill>
                            <a:srgbClr val="000000"/>
                          </a:solidFill>
                          <a:effectLst/>
                          <a:latin typeface="+mj-lt"/>
                          <a:ea typeface="Arial Unicode MS"/>
                          <a:cs typeface="Times New Roman"/>
                        </a:rPr>
                        <a:t>руемый</a:t>
                      </a:r>
                      <a:r>
                        <a:rPr lang="ru-RU" sz="1200" b="0" i="1" u="none" strike="noStrike" spc="0" dirty="0" smtClean="0">
                          <a:solidFill>
                            <a:srgbClr val="000000"/>
                          </a:solidFill>
                          <a:effectLst/>
                          <a:latin typeface="+mj-lt"/>
                          <a:ea typeface="Arial Unicode MS"/>
                          <a:cs typeface="Times New Roman"/>
                        </a:rPr>
                        <a:t> </a:t>
                      </a:r>
                      <a:r>
                        <a:rPr lang="ru-RU" sz="1200" b="0" i="1" u="none" strike="noStrike" spc="0" dirty="0">
                          <a:solidFill>
                            <a:srgbClr val="000000"/>
                          </a:solidFill>
                          <a:effectLst/>
                          <a:latin typeface="+mj-lt"/>
                          <a:ea typeface="Arial Unicode MS"/>
                          <a:cs typeface="Times New Roman"/>
                        </a:rPr>
                        <a:t>рост</a:t>
                      </a:r>
                      <a:endParaRPr lang="ru-RU" sz="1200" dirty="0">
                        <a:solidFill>
                          <a:srgbClr val="000000"/>
                        </a:solidFill>
                        <a:effectLst/>
                        <a:latin typeface="+mj-lt"/>
                      </a:endParaRPr>
                    </a:p>
                  </a:txBody>
                  <a:tcPr marL="6350" marR="6350" marT="0" marB="0" anchor="ctr"/>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Рациональная администрация.</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Профессионализация управления дефицитными ресурсами. Покупаются другие фирмы, диверсифицируется производство</a:t>
                      </a:r>
                      <a:r>
                        <a:rPr lang="ru-RU" sz="1200" b="0" i="0" u="none" strike="noStrike" spc="0" dirty="0" smtClean="0">
                          <a:solidFill>
                            <a:srgbClr val="000000"/>
                          </a:solidFill>
                          <a:effectLst/>
                          <a:latin typeface="+mj-lt"/>
                          <a:ea typeface="Arial Unicode MS"/>
                          <a:cs typeface="Times New Roman"/>
                        </a:rPr>
                        <a:t>. </a:t>
                      </a:r>
                    </a:p>
                    <a:p>
                      <a:pPr>
                        <a:lnSpc>
                          <a:spcPts val="1200"/>
                        </a:lnSpc>
                        <a:spcAft>
                          <a:spcPts val="0"/>
                        </a:spcAft>
                      </a:pPr>
                      <a:r>
                        <a:rPr lang="ru-RU" sz="1200" b="0" i="0" u="none" strike="noStrike" spc="0" dirty="0" smtClean="0">
                          <a:solidFill>
                            <a:srgbClr val="000000"/>
                          </a:solidFill>
                          <a:effectLst/>
                          <a:latin typeface="+mj-lt"/>
                          <a:ea typeface="Arial Unicode MS"/>
                          <a:cs typeface="Times New Roman"/>
                        </a:rPr>
                        <a:t>Устанавливаются </a:t>
                      </a:r>
                      <a:r>
                        <a:rPr lang="ru-RU" sz="1200" b="0" i="0" u="none" strike="noStrike" spc="0" dirty="0">
                          <a:solidFill>
                            <a:srgbClr val="000000"/>
                          </a:solidFill>
                          <a:effectLst/>
                          <a:latin typeface="+mj-lt"/>
                          <a:ea typeface="Arial Unicode MS"/>
                          <a:cs typeface="Times New Roman"/>
                        </a:rPr>
                        <a:t>конкуренция за ресурсы и контроль за инвестициями.</a:t>
                      </a:r>
                      <a:endParaRPr lang="ru-RU" sz="1200" dirty="0">
                        <a:solidFill>
                          <a:srgbClr val="000000"/>
                        </a:solidFill>
                        <a:effectLst/>
                        <a:latin typeface="+mj-lt"/>
                      </a:endParaRPr>
                    </a:p>
                  </a:txBody>
                  <a:tcPr marL="6350" marR="6350" marT="0" marB="0" anchor="ctr"/>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Управляющий персонал с более высоким статусом. Больше кадровой информации автоматизировано. Рост профессионализма. Кадровая функция постепенно интегрируется в окружающую деловую среду. Управление персоналом становится более ориентированным на конечные результаты бизнеса.</a:t>
                      </a:r>
                      <a:endParaRPr lang="ru-RU" sz="1200" dirty="0">
                        <a:solidFill>
                          <a:srgbClr val="000000"/>
                        </a:solidFill>
                        <a:effectLst/>
                        <a:latin typeface="+mj-lt"/>
                      </a:endParaRPr>
                    </a:p>
                  </a:txBody>
                  <a:tcPr marL="6350" marR="6350" marT="0" marB="0" anchor="ctr"/>
                </a:tc>
              </a:tr>
              <a:tr h="370840">
                <a:tc>
                  <a:txBody>
                    <a:bodyPr/>
                    <a:lstStyle/>
                    <a:p>
                      <a:pPr>
                        <a:lnSpc>
                          <a:spcPts val="1200"/>
                        </a:lnSpc>
                        <a:spcAft>
                          <a:spcPts val="0"/>
                        </a:spcAft>
                      </a:pPr>
                      <a:r>
                        <a:rPr lang="ru-RU" sz="1200" b="0" i="1" u="none" strike="noStrike" spc="0" dirty="0" err="1" smtClean="0">
                          <a:solidFill>
                            <a:srgbClr val="000000"/>
                          </a:solidFill>
                          <a:effectLst/>
                          <a:latin typeface="+mj-lt"/>
                          <a:ea typeface="Arial Unicode MS"/>
                          <a:cs typeface="Times New Roman"/>
                        </a:rPr>
                        <a:t>Функцио-нальная</a:t>
                      </a:r>
                      <a:endParaRPr lang="ru-RU" sz="1200" dirty="0">
                        <a:solidFill>
                          <a:srgbClr val="000000"/>
                        </a:solidFill>
                        <a:effectLst/>
                        <a:latin typeface="+mj-lt"/>
                      </a:endParaRPr>
                    </a:p>
                    <a:p>
                      <a:pPr>
                        <a:lnSpc>
                          <a:spcPts val="1200"/>
                        </a:lnSpc>
                        <a:spcAft>
                          <a:spcPts val="0"/>
                        </a:spcAft>
                      </a:pPr>
                      <a:r>
                        <a:rPr lang="ru-RU" sz="1200" b="0" i="1" u="none" strike="noStrike" spc="0" dirty="0">
                          <a:solidFill>
                            <a:srgbClr val="000000"/>
                          </a:solidFill>
                          <a:effectLst/>
                          <a:latin typeface="+mj-lt"/>
                          <a:ea typeface="Arial Unicode MS"/>
                          <a:cs typeface="Times New Roman"/>
                        </a:rPr>
                        <a:t>интеграция</a:t>
                      </a:r>
                      <a:endParaRPr lang="ru-RU" sz="1200" dirty="0">
                        <a:solidFill>
                          <a:srgbClr val="000000"/>
                        </a:solidFill>
                        <a:effectLst/>
                        <a:latin typeface="+mj-lt"/>
                      </a:endParaRPr>
                    </a:p>
                  </a:txBody>
                  <a:tcPr marL="6350" marR="6350" marT="0" marB="0" anchor="ctr"/>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Диверсификация, децентрализация, структура организации - вокруг продуктов и центров прибыли, проектное и матричное управление. Больше внимания интеграции. </a:t>
                      </a:r>
                      <a:r>
                        <a:rPr lang="ru-RU" sz="1200" b="0" i="0" u="none" strike="noStrike" spc="0" dirty="0" err="1">
                          <a:solidFill>
                            <a:srgbClr val="000000"/>
                          </a:solidFill>
                          <a:effectLst/>
                          <a:latin typeface="+mj-lt"/>
                          <a:ea typeface="Arial Unicode MS"/>
                          <a:cs typeface="Times New Roman"/>
                        </a:rPr>
                        <a:t>Оргструктура</a:t>
                      </a:r>
                      <a:r>
                        <a:rPr lang="ru-RU" sz="1200" b="0" i="0" u="none" strike="noStrike" spc="0" dirty="0">
                          <a:solidFill>
                            <a:srgbClr val="000000"/>
                          </a:solidFill>
                          <a:effectLst/>
                          <a:latin typeface="+mj-lt"/>
                          <a:ea typeface="Arial Unicode MS"/>
                          <a:cs typeface="Times New Roman"/>
                        </a:rPr>
                        <a:t> более плоская и горизонтальная.</a:t>
                      </a:r>
                      <a:endParaRPr lang="ru-RU" sz="1200" dirty="0">
                        <a:solidFill>
                          <a:srgbClr val="000000"/>
                        </a:solidFill>
                        <a:effectLst/>
                        <a:latin typeface="+mj-lt"/>
                      </a:endParaRPr>
                    </a:p>
                  </a:txBody>
                  <a:tcPr marL="6350" marR="6350" marT="0" marB="0" anchor="ctr"/>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Управление персоналом ориентировано на интеграцию различных функций (тренинг, вознаграждение, наем и увольнение, коммуникация и т.д.). Долгосрочное планирование. Акцент на производительность, эффективность, гибкость. Широко применяется информационная технология в планировании, анализе и оценке, развитии интеграционных квалификаций. Внешние колебания среды известны и интегрированы в управление изменениями. Практика управления персоналом отработана</a:t>
                      </a:r>
                      <a:endParaRPr lang="ru-RU" sz="1200" dirty="0">
                        <a:solidFill>
                          <a:srgbClr val="000000"/>
                        </a:solidFill>
                        <a:effectLst/>
                        <a:latin typeface="+mj-lt"/>
                      </a:endParaRPr>
                    </a:p>
                  </a:txBody>
                  <a:tcPr marL="6350" marR="6350" marT="0" marB="0" anchor="ctr"/>
                </a:tc>
              </a:tr>
              <a:tr h="370840">
                <a:tc>
                  <a:txBody>
                    <a:bodyPr/>
                    <a:lstStyle/>
                    <a:p>
                      <a:pPr>
                        <a:lnSpc>
                          <a:spcPts val="1200"/>
                        </a:lnSpc>
                        <a:spcAft>
                          <a:spcPts val="0"/>
                        </a:spcAft>
                      </a:pPr>
                      <a:r>
                        <a:rPr lang="ru-RU" sz="1200" b="0" i="1" u="none" strike="noStrike" spc="0" dirty="0" smtClean="0">
                          <a:solidFill>
                            <a:srgbClr val="000000"/>
                          </a:solidFill>
                          <a:effectLst/>
                          <a:latin typeface="+mj-lt"/>
                          <a:ea typeface="Arial Unicode MS"/>
                          <a:cs typeface="Times New Roman"/>
                        </a:rPr>
                        <a:t>Стратеги-</a:t>
                      </a:r>
                      <a:r>
                        <a:rPr lang="ru-RU" sz="1200" b="0" i="1" u="none" strike="noStrike" spc="0" dirty="0" err="1" smtClean="0">
                          <a:solidFill>
                            <a:srgbClr val="000000"/>
                          </a:solidFill>
                          <a:effectLst/>
                          <a:latin typeface="+mj-lt"/>
                          <a:ea typeface="Arial Unicode MS"/>
                          <a:cs typeface="Times New Roman"/>
                        </a:rPr>
                        <a:t>ческая</a:t>
                      </a:r>
                      <a:endParaRPr lang="ru-RU" sz="1200" dirty="0">
                        <a:solidFill>
                          <a:srgbClr val="000000"/>
                        </a:solidFill>
                        <a:effectLst/>
                        <a:latin typeface="+mj-lt"/>
                      </a:endParaRPr>
                    </a:p>
                    <a:p>
                      <a:pPr>
                        <a:lnSpc>
                          <a:spcPts val="1200"/>
                        </a:lnSpc>
                        <a:spcAft>
                          <a:spcPts val="0"/>
                        </a:spcAft>
                      </a:pPr>
                      <a:r>
                        <a:rPr lang="ru-RU" sz="1200" b="0" i="1" u="none" strike="noStrike" spc="0" dirty="0">
                          <a:solidFill>
                            <a:srgbClr val="000000"/>
                          </a:solidFill>
                          <a:effectLst/>
                          <a:latin typeface="+mj-lt"/>
                          <a:ea typeface="Arial Unicode MS"/>
                          <a:cs typeface="Times New Roman"/>
                        </a:rPr>
                        <a:t>интеграция</a:t>
                      </a:r>
                      <a:endParaRPr lang="ru-RU" sz="1200" dirty="0">
                        <a:solidFill>
                          <a:srgbClr val="000000"/>
                        </a:solidFill>
                        <a:effectLst/>
                        <a:latin typeface="+mj-lt"/>
                      </a:endParaRPr>
                    </a:p>
                  </a:txBody>
                  <a:tcPr marL="6350" marR="6350" marT="0" marB="0" anchor="ctr"/>
                </a:tc>
                <a:tc>
                  <a:txBody>
                    <a:bodyPr/>
                    <a:lstStyle/>
                    <a:p>
                      <a:pPr>
                        <a:lnSpc>
                          <a:spcPts val="1200"/>
                        </a:lnSpc>
                        <a:spcAft>
                          <a:spcPts val="0"/>
                        </a:spcAft>
                      </a:pPr>
                      <a:r>
                        <a:rPr lang="ru-RU" sz="1200" b="0" i="0" u="none" strike="noStrike" spc="0">
                          <a:solidFill>
                            <a:srgbClr val="000000"/>
                          </a:solidFill>
                          <a:effectLst/>
                          <a:latin typeface="+mj-lt"/>
                          <a:ea typeface="Arial Unicode MS"/>
                          <a:cs typeface="Times New Roman"/>
                        </a:rPr>
                        <a:t>Сотрудничество, групповая культура.</a:t>
                      </a:r>
                      <a:endParaRPr lang="ru-RU" sz="1200">
                        <a:solidFill>
                          <a:srgbClr val="000000"/>
                        </a:solidFill>
                        <a:effectLst/>
                        <a:latin typeface="+mj-lt"/>
                      </a:endParaRPr>
                    </a:p>
                    <a:p>
                      <a:pPr>
                        <a:lnSpc>
                          <a:spcPts val="1200"/>
                        </a:lnSpc>
                        <a:spcAft>
                          <a:spcPts val="0"/>
                        </a:spcAft>
                      </a:pPr>
                      <a:r>
                        <a:rPr lang="ru-RU" sz="1200" b="0" i="0" u="none" strike="noStrike" spc="0">
                          <a:solidFill>
                            <a:srgbClr val="000000"/>
                          </a:solidFill>
                          <a:effectLst/>
                          <a:latin typeface="+mj-lt"/>
                          <a:ea typeface="Arial Unicode MS"/>
                          <a:cs typeface="Times New Roman"/>
                        </a:rPr>
                        <a:t>Межфункциональная горизонтальная интеграция.</a:t>
                      </a:r>
                      <a:endParaRPr lang="ru-RU" sz="1200">
                        <a:solidFill>
                          <a:srgbClr val="000000"/>
                        </a:solidFill>
                        <a:effectLst/>
                        <a:latin typeface="+mj-lt"/>
                      </a:endParaRPr>
                    </a:p>
                    <a:p>
                      <a:pPr>
                        <a:lnSpc>
                          <a:spcPts val="1200"/>
                        </a:lnSpc>
                        <a:spcAft>
                          <a:spcPts val="0"/>
                        </a:spcAft>
                      </a:pPr>
                      <a:r>
                        <a:rPr lang="ru-RU" sz="1200" b="0" i="0" u="none" strike="noStrike" spc="0">
                          <a:solidFill>
                            <a:srgbClr val="000000"/>
                          </a:solidFill>
                          <a:effectLst/>
                          <a:latin typeface="+mj-lt"/>
                          <a:ea typeface="Arial Unicode MS"/>
                          <a:cs typeface="Times New Roman"/>
                        </a:rPr>
                        <a:t>Большая адаптируемость к частым изменениям.</a:t>
                      </a:r>
                      <a:endParaRPr lang="ru-RU" sz="1200">
                        <a:solidFill>
                          <a:srgbClr val="000000"/>
                        </a:solidFill>
                        <a:effectLst/>
                        <a:latin typeface="+mj-lt"/>
                      </a:endParaRPr>
                    </a:p>
                    <a:p>
                      <a:pPr>
                        <a:lnSpc>
                          <a:spcPts val="1200"/>
                        </a:lnSpc>
                        <a:spcAft>
                          <a:spcPts val="0"/>
                        </a:spcAft>
                      </a:pPr>
                      <a:r>
                        <a:rPr lang="ru-RU" sz="1200" b="0" i="0" u="none" strike="noStrike" spc="0">
                          <a:solidFill>
                            <a:srgbClr val="000000"/>
                          </a:solidFill>
                          <a:effectLst/>
                          <a:latin typeface="+mj-lt"/>
                          <a:ea typeface="Arial Unicode MS"/>
                          <a:cs typeface="Times New Roman"/>
                        </a:rPr>
                        <a:t>Стратегическое планирование структур - вокруг центров прибыли, обслуживаемых местными и функциональными менеджерами и их командами.</a:t>
                      </a:r>
                      <a:endParaRPr lang="ru-RU" sz="1200">
                        <a:solidFill>
                          <a:srgbClr val="000000"/>
                        </a:solidFill>
                        <a:effectLst/>
                        <a:latin typeface="+mj-lt"/>
                      </a:endParaRPr>
                    </a:p>
                  </a:txBody>
                  <a:tcPr marL="6350" marR="6350" marT="0" marB="0" anchor="ctr"/>
                </a:tc>
                <a:tc>
                  <a:txBody>
                    <a:bodyPr/>
                    <a:lstStyle/>
                    <a:p>
                      <a:pPr>
                        <a:lnSpc>
                          <a:spcPts val="1200"/>
                        </a:lnSpc>
                        <a:spcAft>
                          <a:spcPts val="0"/>
                        </a:spcAft>
                      </a:pPr>
                      <a:r>
                        <a:rPr lang="ru-RU" sz="1200" b="0" i="0" u="none" strike="noStrike" spc="0" dirty="0">
                          <a:solidFill>
                            <a:srgbClr val="000000"/>
                          </a:solidFill>
                          <a:effectLst/>
                          <a:latin typeface="+mj-lt"/>
                          <a:ea typeface="Arial Unicode MS"/>
                          <a:cs typeface="Times New Roman"/>
                        </a:rPr>
                        <a:t>Управление персоналом построено вокруг стратегии организации и является ее составной частью.</a:t>
                      </a:r>
                      <a:endParaRPr lang="ru-RU" sz="1200" dirty="0">
                        <a:solidFill>
                          <a:srgbClr val="000000"/>
                        </a:solidFill>
                        <a:effectLst/>
                        <a:latin typeface="+mj-lt"/>
                      </a:endParaRPr>
                    </a:p>
                    <a:p>
                      <a:pPr>
                        <a:lnSpc>
                          <a:spcPts val="1200"/>
                        </a:lnSpc>
                        <a:spcAft>
                          <a:spcPts val="0"/>
                        </a:spcAft>
                      </a:pPr>
                      <a:r>
                        <a:rPr lang="ru-RU" sz="1200" b="0" i="0" u="none" strike="noStrike" spc="0" dirty="0">
                          <a:solidFill>
                            <a:srgbClr val="000000"/>
                          </a:solidFill>
                          <a:effectLst/>
                          <a:latin typeface="+mj-lt"/>
                          <a:ea typeface="Arial Unicode MS"/>
                          <a:cs typeface="Times New Roman"/>
                        </a:rPr>
                        <a:t>Систематический анализ внешней среды. Активная роль в принятии управленческих решений. Долгосрочное планирование развития человеческих ресурсов. Акцент на эффективность. Управление персоналом входит в компетенцию руководителя организации или его первого заместителя.</a:t>
                      </a:r>
                      <a:endParaRPr lang="ru-RU" sz="1200" dirty="0">
                        <a:solidFill>
                          <a:srgbClr val="000000"/>
                        </a:solidFill>
                        <a:effectLst/>
                        <a:latin typeface="+mj-lt"/>
                      </a:endParaRPr>
                    </a:p>
                  </a:txBody>
                  <a:tcPr marL="6350" marR="6350" marT="0" marB="0" anchor="ctr"/>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13</a:t>
            </a:fld>
            <a:endParaRPr lang="ru-RU"/>
          </a:p>
        </p:txBody>
      </p:sp>
    </p:spTree>
    <p:extLst>
      <p:ext uri="{BB962C8B-B14F-4D97-AF65-F5344CB8AC3E}">
        <p14:creationId xmlns:p14="http://schemas.microsoft.com/office/powerpoint/2010/main" val="2737081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720080"/>
          </a:xfrm>
        </p:spPr>
        <p:txBody>
          <a:bodyPr>
            <a:normAutofit fontScale="90000"/>
          </a:bodyPr>
          <a:lstStyle/>
          <a:p>
            <a:r>
              <a:rPr lang="ru-RU" sz="3200" dirty="0" smtClean="0"/>
              <a:t>3</a:t>
            </a:r>
            <a:r>
              <a:rPr lang="ru-RU" sz="3200" dirty="0"/>
              <a:t>. в зависимости от стадии развития (этапа </a:t>
            </a:r>
            <a:r>
              <a:rPr lang="ru-RU" sz="3200" dirty="0" smtClean="0"/>
              <a:t>ЖЦ) организации </a:t>
            </a:r>
            <a:r>
              <a:rPr lang="ru-RU" sz="2200" dirty="0"/>
              <a:t>(</a:t>
            </a:r>
            <a:r>
              <a:rPr lang="ru-RU" sz="2200" dirty="0" err="1"/>
              <a:t>Герчиков</a:t>
            </a:r>
            <a:r>
              <a:rPr lang="ru-RU" sz="2200" dirty="0"/>
              <a:t> В.И. , </a:t>
            </a:r>
            <a:r>
              <a:rPr lang="ru-RU" sz="2200" dirty="0" smtClean="0"/>
              <a:t>2005)</a:t>
            </a:r>
            <a:endParaRPr lang="ru-RU" sz="22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1950750081"/>
              </p:ext>
            </p:extLst>
          </p:nvPr>
        </p:nvGraphicFramePr>
        <p:xfrm>
          <a:off x="251520" y="1124744"/>
          <a:ext cx="8568952" cy="5073000"/>
        </p:xfrm>
        <a:graphic>
          <a:graphicData uri="http://schemas.openxmlformats.org/drawingml/2006/table">
            <a:tbl>
              <a:tblPr firstRow="1" bandRow="1">
                <a:tableStyleId>{5C22544A-7EE6-4342-B048-85BDC9FD1C3A}</a:tableStyleId>
              </a:tblPr>
              <a:tblGrid>
                <a:gridCol w="1368152"/>
                <a:gridCol w="7200800"/>
              </a:tblGrid>
              <a:tr h="360040">
                <a:tc>
                  <a:txBody>
                    <a:bodyPr/>
                    <a:lstStyle/>
                    <a:p>
                      <a:pPr marL="0" marR="165100" indent="0" algn="ctr">
                        <a:lnSpc>
                          <a:spcPct val="100000"/>
                        </a:lnSpc>
                        <a:spcBef>
                          <a:spcPts val="0"/>
                        </a:spcBef>
                        <a:spcAft>
                          <a:spcPts val="0"/>
                        </a:spcAft>
                      </a:pPr>
                      <a:r>
                        <a:rPr lang="ru-RU" sz="1200" b="0" i="0" u="none" strike="noStrike" spc="0" dirty="0">
                          <a:solidFill>
                            <a:schemeClr val="bg1"/>
                          </a:solidFill>
                          <a:effectLst/>
                          <a:latin typeface="+mj-lt"/>
                          <a:ea typeface="Arial Unicode MS"/>
                          <a:cs typeface="Times New Roman"/>
                        </a:rPr>
                        <a:t>Стадии развития</a:t>
                      </a:r>
                      <a:endParaRPr lang="ru-RU" sz="1200" dirty="0">
                        <a:solidFill>
                          <a:schemeClr val="bg1"/>
                        </a:solidFill>
                        <a:effectLst/>
                        <a:latin typeface="+mj-lt"/>
                      </a:endParaRPr>
                    </a:p>
                    <a:p>
                      <a:pPr marL="0" indent="0" algn="ctr">
                        <a:lnSpc>
                          <a:spcPct val="100000"/>
                        </a:lnSpc>
                        <a:spcBef>
                          <a:spcPts val="0"/>
                        </a:spcBef>
                        <a:spcAft>
                          <a:spcPts val="0"/>
                        </a:spcAft>
                      </a:pPr>
                      <a:r>
                        <a:rPr lang="ru-RU" sz="1200" b="0" i="0" u="none" strike="noStrike" spc="0" dirty="0">
                          <a:solidFill>
                            <a:schemeClr val="bg1"/>
                          </a:solidFill>
                          <a:effectLst/>
                          <a:latin typeface="+mj-lt"/>
                          <a:ea typeface="Arial Unicode MS"/>
                          <a:cs typeface="Times New Roman"/>
                        </a:rPr>
                        <a:t>организации</a:t>
                      </a:r>
                      <a:endParaRPr lang="ru-RU" sz="1200" dirty="0">
                        <a:solidFill>
                          <a:schemeClr val="bg1"/>
                        </a:solidFill>
                        <a:effectLst/>
                        <a:latin typeface="+mj-lt"/>
                      </a:endParaRPr>
                    </a:p>
                  </a:txBody>
                  <a:tcPr marL="6350" marR="6350" marT="0" marB="0" anchor="ctr"/>
                </a:tc>
                <a:tc>
                  <a:txBody>
                    <a:bodyPr/>
                    <a:lstStyle/>
                    <a:p>
                      <a:pPr marL="0" indent="0" algn="ctr">
                        <a:lnSpc>
                          <a:spcPct val="100000"/>
                        </a:lnSpc>
                        <a:spcBef>
                          <a:spcPts val="0"/>
                        </a:spcBef>
                        <a:spcAft>
                          <a:spcPts val="0"/>
                        </a:spcAft>
                      </a:pPr>
                      <a:r>
                        <a:rPr lang="ru-RU" sz="1200" b="0" i="0" u="none" strike="noStrike" spc="0" dirty="0">
                          <a:solidFill>
                            <a:schemeClr val="bg1"/>
                          </a:solidFill>
                          <a:effectLst/>
                          <a:latin typeface="+mj-lt"/>
                          <a:ea typeface="Arial Unicode MS"/>
                          <a:cs typeface="Times New Roman"/>
                        </a:rPr>
                        <a:t>Особенности политики управления персоналом</a:t>
                      </a:r>
                      <a:endParaRPr lang="ru-RU" sz="1200" dirty="0">
                        <a:solidFill>
                          <a:schemeClr val="bg1"/>
                        </a:solidFill>
                        <a:effectLst/>
                        <a:latin typeface="+mj-lt"/>
                      </a:endParaRPr>
                    </a:p>
                  </a:txBody>
                  <a:tcPr marL="6350" marR="6350" marT="0" marB="0" anchor="ctr"/>
                </a:tc>
              </a:tr>
              <a:tr h="648072">
                <a:tc>
                  <a:txBody>
                    <a:bodyPr/>
                    <a:lstStyle/>
                    <a:p>
                      <a:pPr marL="0" indent="0" algn="l">
                        <a:lnSpc>
                          <a:spcPct val="100000"/>
                        </a:lnSpc>
                        <a:spcBef>
                          <a:spcPts val="0"/>
                        </a:spcBef>
                        <a:spcAft>
                          <a:spcPts val="0"/>
                        </a:spcAft>
                      </a:pPr>
                      <a:r>
                        <a:rPr lang="ru-RU" sz="1400" b="0" i="1" u="none" strike="noStrike" spc="0" dirty="0">
                          <a:solidFill>
                            <a:srgbClr val="000000"/>
                          </a:solidFill>
                          <a:effectLst/>
                          <a:latin typeface="+mj-lt"/>
                          <a:ea typeface="Arial Unicode MS"/>
                          <a:cs typeface="Times New Roman"/>
                        </a:rPr>
                        <a:t>Становление</a:t>
                      </a:r>
                      <a:endParaRPr lang="ru-RU" sz="1400" dirty="0">
                        <a:solidFill>
                          <a:srgbClr val="000000"/>
                        </a:solidFill>
                        <a:effectLst/>
                        <a:latin typeface="+mj-lt"/>
                      </a:endParaRPr>
                    </a:p>
                  </a:txBody>
                  <a:tcPr marL="6350" marR="6350" marT="0" marB="0"/>
                </a:tc>
                <a:tc>
                  <a:txBody>
                    <a:bodyPr/>
                    <a:lstStyle/>
                    <a:p>
                      <a:pPr marL="0" indent="0" algn="l">
                        <a:lnSpc>
                          <a:spcPct val="100000"/>
                        </a:lnSpc>
                        <a:spcBef>
                          <a:spcPts val="0"/>
                        </a:spcBef>
                        <a:spcAft>
                          <a:spcPts val="0"/>
                        </a:spcAft>
                      </a:pPr>
                      <a:r>
                        <a:rPr lang="ru-RU" sz="1400" b="0" i="0" u="none" strike="noStrike" spc="0" dirty="0">
                          <a:solidFill>
                            <a:srgbClr val="000000"/>
                          </a:solidFill>
                          <a:effectLst/>
                          <a:latin typeface="+mj-lt"/>
                          <a:ea typeface="Arial Unicode MS"/>
                          <a:cs typeface="Times New Roman"/>
                        </a:rPr>
                        <a:t>Отношение к работнику не сформировано. Сплоченная команда менеджмента и переменный состав работников. Обучение ограничено. Большинство работников на окладах. Во всех направлениях работы с персоналом превалируют краткосрочные решения.</a:t>
                      </a:r>
                      <a:endParaRPr lang="ru-RU" sz="1400" dirty="0">
                        <a:solidFill>
                          <a:srgbClr val="000000"/>
                        </a:solidFill>
                        <a:effectLst/>
                        <a:latin typeface="+mj-lt"/>
                      </a:endParaRPr>
                    </a:p>
                  </a:txBody>
                  <a:tcPr marL="6350" marR="6350" marT="0" marB="0"/>
                </a:tc>
              </a:tr>
              <a:tr h="648072">
                <a:tc>
                  <a:txBody>
                    <a:bodyPr/>
                    <a:lstStyle/>
                    <a:p>
                      <a:pPr marL="0" indent="0" algn="l">
                        <a:lnSpc>
                          <a:spcPct val="100000"/>
                        </a:lnSpc>
                        <a:spcBef>
                          <a:spcPts val="0"/>
                        </a:spcBef>
                        <a:spcAft>
                          <a:spcPts val="0"/>
                        </a:spcAft>
                      </a:pPr>
                      <a:r>
                        <a:rPr lang="ru-RU" sz="1400" b="0" i="1" u="none" strike="noStrike" spc="0">
                          <a:solidFill>
                            <a:srgbClr val="000000"/>
                          </a:solidFill>
                          <a:effectLst/>
                          <a:latin typeface="+mj-lt"/>
                          <a:ea typeface="Arial Unicode MS"/>
                          <a:cs typeface="Times New Roman"/>
                        </a:rPr>
                        <a:t>Быстрый рост</a:t>
                      </a:r>
                      <a:endParaRPr lang="ru-RU" sz="1400">
                        <a:solidFill>
                          <a:srgbClr val="000000"/>
                        </a:solidFill>
                        <a:effectLst/>
                        <a:latin typeface="+mj-lt"/>
                      </a:endParaRPr>
                    </a:p>
                  </a:txBody>
                  <a:tcPr marL="6350" marR="6350" marT="0" marB="0"/>
                </a:tc>
                <a:tc>
                  <a:txBody>
                    <a:bodyPr/>
                    <a:lstStyle/>
                    <a:p>
                      <a:pPr marL="0" indent="0" algn="l">
                        <a:lnSpc>
                          <a:spcPct val="100000"/>
                        </a:lnSpc>
                        <a:spcBef>
                          <a:spcPts val="0"/>
                        </a:spcBef>
                        <a:spcAft>
                          <a:spcPts val="0"/>
                        </a:spcAft>
                      </a:pPr>
                      <a:r>
                        <a:rPr lang="ru-RU" sz="1400" b="0" i="0" u="none" strike="noStrike" spc="0" dirty="0">
                          <a:solidFill>
                            <a:srgbClr val="000000"/>
                          </a:solidFill>
                          <a:effectLst/>
                          <a:latin typeface="+mj-lt"/>
                          <a:ea typeface="Arial Unicode MS"/>
                          <a:cs typeface="Times New Roman"/>
                        </a:rPr>
                        <a:t>Четкая организационная структура и специализация функций. Массовый набор линейного персонала. Вводное обучение и тренинги. Стимулирование исполнения и объемных результатов. Рост зарплаты. Улучшение условий труда. Выделение службы по работе с персоналом.</a:t>
                      </a:r>
                      <a:endParaRPr lang="ru-RU" sz="1400" dirty="0">
                        <a:solidFill>
                          <a:srgbClr val="000000"/>
                        </a:solidFill>
                        <a:effectLst/>
                        <a:latin typeface="+mj-lt"/>
                      </a:endParaRPr>
                    </a:p>
                  </a:txBody>
                  <a:tcPr marL="6350" marR="6350" marT="0" marB="0"/>
                </a:tc>
              </a:tr>
              <a:tr h="1129031">
                <a:tc>
                  <a:txBody>
                    <a:bodyPr/>
                    <a:lstStyle/>
                    <a:p>
                      <a:pPr marL="0" indent="0" algn="l">
                        <a:lnSpc>
                          <a:spcPct val="100000"/>
                        </a:lnSpc>
                        <a:spcBef>
                          <a:spcPts val="0"/>
                        </a:spcBef>
                        <a:spcAft>
                          <a:spcPts val="0"/>
                        </a:spcAft>
                      </a:pPr>
                      <a:r>
                        <a:rPr lang="ru-RU" sz="1400" b="0" i="1" u="none" strike="noStrike" spc="0">
                          <a:solidFill>
                            <a:srgbClr val="000000"/>
                          </a:solidFill>
                          <a:effectLst/>
                          <a:latin typeface="+mj-lt"/>
                          <a:ea typeface="Arial Unicode MS"/>
                          <a:cs typeface="Times New Roman"/>
                        </a:rPr>
                        <a:t>Стабильная работа</a:t>
                      </a:r>
                      <a:endParaRPr lang="ru-RU" sz="1400">
                        <a:solidFill>
                          <a:srgbClr val="000000"/>
                        </a:solidFill>
                        <a:effectLst/>
                        <a:latin typeface="+mj-lt"/>
                      </a:endParaRPr>
                    </a:p>
                  </a:txBody>
                  <a:tcPr marL="6350" marR="6350" marT="0" marB="0"/>
                </a:tc>
                <a:tc>
                  <a:txBody>
                    <a:bodyPr/>
                    <a:lstStyle/>
                    <a:p>
                      <a:pPr marL="0" indent="0" algn="l">
                        <a:lnSpc>
                          <a:spcPct val="100000"/>
                        </a:lnSpc>
                        <a:spcBef>
                          <a:spcPts val="0"/>
                        </a:spcBef>
                        <a:spcAft>
                          <a:spcPts val="0"/>
                        </a:spcAft>
                      </a:pPr>
                      <a:r>
                        <a:rPr lang="ru-RU" sz="1400" b="0" i="0" u="none" strike="noStrike" spc="0" dirty="0">
                          <a:solidFill>
                            <a:srgbClr val="000000"/>
                          </a:solidFill>
                          <a:effectLst/>
                          <a:latin typeface="+mj-lt"/>
                          <a:ea typeface="Arial Unicode MS"/>
                          <a:cs typeface="Times New Roman"/>
                        </a:rPr>
                        <a:t>Перестройка организационной структуры. Работник - самый важный ресурс. Развитие клиентской ориентации персонала. Ограниченный прием, но с расширенным спектром требований. Акцент на повышение квалификации. Стимулирование активности и новых форм работы. Усложнение систем оплаты. Развитие системы коммуникаций и корпоративной культуры. Повышение роли службы управления персоналом, отработка процедур ее деятельности.</a:t>
                      </a:r>
                      <a:endParaRPr lang="ru-RU" sz="1400" dirty="0">
                        <a:solidFill>
                          <a:srgbClr val="000000"/>
                        </a:solidFill>
                        <a:effectLst/>
                        <a:latin typeface="+mj-lt"/>
                      </a:endParaRPr>
                    </a:p>
                  </a:txBody>
                  <a:tcPr marL="6350" marR="6350" marT="0" marB="0"/>
                </a:tc>
              </a:tr>
              <a:tr h="815185">
                <a:tc>
                  <a:txBody>
                    <a:bodyPr/>
                    <a:lstStyle/>
                    <a:p>
                      <a:pPr marL="0" indent="0" algn="l">
                        <a:lnSpc>
                          <a:spcPct val="100000"/>
                        </a:lnSpc>
                        <a:spcBef>
                          <a:spcPts val="0"/>
                        </a:spcBef>
                        <a:spcAft>
                          <a:spcPts val="0"/>
                        </a:spcAft>
                      </a:pPr>
                      <a:r>
                        <a:rPr lang="ru-RU" sz="1400" b="0" i="1" u="none" strike="noStrike" spc="0">
                          <a:solidFill>
                            <a:srgbClr val="000000"/>
                          </a:solidFill>
                          <a:effectLst/>
                          <a:latin typeface="+mj-lt"/>
                          <a:ea typeface="Arial Unicode MS"/>
                          <a:cs typeface="Times New Roman"/>
                        </a:rPr>
                        <a:t>Маневр</a:t>
                      </a:r>
                      <a:endParaRPr lang="ru-RU" sz="1400">
                        <a:solidFill>
                          <a:srgbClr val="000000"/>
                        </a:solidFill>
                        <a:effectLst/>
                        <a:latin typeface="+mj-lt"/>
                      </a:endParaRPr>
                    </a:p>
                  </a:txBody>
                  <a:tcPr marL="6350" marR="6350" marT="0" marB="0"/>
                </a:tc>
                <a:tc>
                  <a:txBody>
                    <a:bodyPr/>
                    <a:lstStyle/>
                    <a:p>
                      <a:pPr marL="0" indent="0" algn="l">
                        <a:lnSpc>
                          <a:spcPct val="100000"/>
                        </a:lnSpc>
                        <a:spcBef>
                          <a:spcPts val="0"/>
                        </a:spcBef>
                        <a:spcAft>
                          <a:spcPts val="0"/>
                        </a:spcAft>
                      </a:pPr>
                      <a:r>
                        <a:rPr lang="ru-RU" sz="1400" b="0" i="0" u="none" strike="noStrike" spc="0" dirty="0">
                          <a:solidFill>
                            <a:srgbClr val="000000"/>
                          </a:solidFill>
                          <a:effectLst/>
                          <a:latin typeface="+mj-lt"/>
                          <a:ea typeface="Arial Unicode MS"/>
                          <a:cs typeface="Times New Roman"/>
                        </a:rPr>
                        <a:t>Продуктовый принцип построения организационной структуры. Частичная смена персонала. Превалирует внутрифирменный </a:t>
                      </a:r>
                      <a:r>
                        <a:rPr lang="ru-RU" sz="1400" b="0" i="0" u="none" strike="noStrike" spc="0" dirty="0" err="1">
                          <a:solidFill>
                            <a:srgbClr val="000000"/>
                          </a:solidFill>
                          <a:effectLst/>
                          <a:latin typeface="+mj-lt"/>
                          <a:ea typeface="Arial Unicode MS"/>
                          <a:cs typeface="Times New Roman"/>
                        </a:rPr>
                        <a:t>найм</a:t>
                      </a:r>
                      <a:r>
                        <a:rPr lang="ru-RU" sz="1400" b="0" i="0" u="none" strike="noStrike" spc="0" dirty="0">
                          <a:solidFill>
                            <a:srgbClr val="000000"/>
                          </a:solidFill>
                          <a:effectLst/>
                          <a:latin typeface="+mj-lt"/>
                          <a:ea typeface="Arial Unicode MS"/>
                          <a:cs typeface="Times New Roman"/>
                        </a:rPr>
                        <a:t>. К повышению квалификации добавляется переобучение. Стимулирование активности, появляются доплаты за стаж работы в компании. Дальнейшее развитие системы коммуникаций и корпоративной культуры.</a:t>
                      </a:r>
                      <a:endParaRPr lang="ru-RU" sz="1400" dirty="0">
                        <a:solidFill>
                          <a:srgbClr val="000000"/>
                        </a:solidFill>
                        <a:effectLst/>
                        <a:latin typeface="+mj-lt"/>
                      </a:endParaRPr>
                    </a:p>
                  </a:txBody>
                  <a:tcPr marL="6350" marR="6350" marT="0" marB="0"/>
                </a:tc>
              </a:tr>
              <a:tr h="432048">
                <a:tc>
                  <a:txBody>
                    <a:bodyPr/>
                    <a:lstStyle/>
                    <a:p>
                      <a:pPr marL="0" indent="0" algn="l">
                        <a:lnSpc>
                          <a:spcPct val="100000"/>
                        </a:lnSpc>
                        <a:spcBef>
                          <a:spcPts val="0"/>
                        </a:spcBef>
                        <a:spcAft>
                          <a:spcPts val="0"/>
                        </a:spcAft>
                      </a:pPr>
                      <a:r>
                        <a:rPr lang="ru-RU" sz="1400" b="0" i="1" u="none" strike="noStrike" spc="0">
                          <a:solidFill>
                            <a:srgbClr val="000000"/>
                          </a:solidFill>
                          <a:effectLst/>
                          <a:latin typeface="+mj-lt"/>
                          <a:ea typeface="Arial Unicode MS"/>
                          <a:cs typeface="Times New Roman"/>
                        </a:rPr>
                        <a:t>«Благородный уход»</a:t>
                      </a:r>
                      <a:endParaRPr lang="ru-RU" sz="1400">
                        <a:solidFill>
                          <a:srgbClr val="000000"/>
                        </a:solidFill>
                        <a:effectLst/>
                        <a:latin typeface="+mj-lt"/>
                      </a:endParaRPr>
                    </a:p>
                  </a:txBody>
                  <a:tcPr marL="6350" marR="6350" marT="0" marB="0"/>
                </a:tc>
                <a:tc>
                  <a:txBody>
                    <a:bodyPr/>
                    <a:lstStyle/>
                    <a:p>
                      <a:pPr marL="0" indent="0" algn="l">
                        <a:lnSpc>
                          <a:spcPct val="100000"/>
                        </a:lnSpc>
                        <a:spcBef>
                          <a:spcPts val="0"/>
                        </a:spcBef>
                        <a:spcAft>
                          <a:spcPts val="0"/>
                        </a:spcAft>
                      </a:pPr>
                      <a:r>
                        <a:rPr lang="ru-RU" sz="1400" b="0" i="0" u="none" strike="noStrike" spc="0" dirty="0">
                          <a:solidFill>
                            <a:srgbClr val="000000"/>
                          </a:solidFill>
                          <a:effectLst/>
                          <a:latin typeface="+mj-lt"/>
                          <a:ea typeface="Arial Unicode MS"/>
                          <a:cs typeface="Times New Roman"/>
                        </a:rPr>
                        <a:t>Последовательное сокращение персонала. Выплата выходных пособий. Помощь в переквалификации</a:t>
                      </a:r>
                      <a:r>
                        <a:rPr lang="ru-RU" sz="1400" b="0" i="0" u="none" strike="noStrike" spc="0" dirty="0" smtClean="0">
                          <a:solidFill>
                            <a:srgbClr val="000000"/>
                          </a:solidFill>
                          <a:effectLst/>
                          <a:latin typeface="+mj-lt"/>
                          <a:ea typeface="Arial Unicode MS"/>
                          <a:cs typeface="Times New Roman"/>
                        </a:rPr>
                        <a:t>, трудоустройстве, основании своего дела.</a:t>
                      </a:r>
                      <a:endParaRPr lang="ru-RU" sz="1400" dirty="0">
                        <a:solidFill>
                          <a:srgbClr val="000000"/>
                        </a:solidFill>
                        <a:effectLst/>
                        <a:latin typeface="+mj-lt"/>
                      </a:endParaRPr>
                    </a:p>
                  </a:txBody>
                  <a:tcPr marL="6350" marR="6350" marT="0" marB="0"/>
                </a:tc>
              </a:tr>
              <a:tr h="576064">
                <a:tc>
                  <a:txBody>
                    <a:bodyPr/>
                    <a:lstStyle/>
                    <a:p>
                      <a:pPr marL="0" indent="0" algn="l">
                        <a:lnSpc>
                          <a:spcPct val="100000"/>
                        </a:lnSpc>
                        <a:spcBef>
                          <a:spcPts val="0"/>
                        </a:spcBef>
                        <a:spcAft>
                          <a:spcPts val="0"/>
                        </a:spcAft>
                      </a:pPr>
                      <a:r>
                        <a:rPr lang="en-US" sz="1400" i="1" spc="0" dirty="0">
                          <a:solidFill>
                            <a:srgbClr val="000000"/>
                          </a:solidFill>
                          <a:effectLst/>
                          <a:latin typeface="+mj-lt"/>
                          <a:ea typeface="Times New Roman"/>
                          <a:cs typeface="Times New Roman"/>
                        </a:rPr>
                        <a:t>«</a:t>
                      </a:r>
                      <a:r>
                        <a:rPr lang="en-US" sz="1400" i="1" spc="0" dirty="0" err="1">
                          <a:solidFill>
                            <a:srgbClr val="000000"/>
                          </a:solidFill>
                          <a:effectLst/>
                          <a:latin typeface="+mj-lt"/>
                          <a:ea typeface="Times New Roman"/>
                          <a:cs typeface="Times New Roman"/>
                        </a:rPr>
                        <a:t>Выжидание</a:t>
                      </a:r>
                      <a:r>
                        <a:rPr lang="en-US" sz="1400" i="1" spc="0" dirty="0">
                          <a:solidFill>
                            <a:srgbClr val="000000"/>
                          </a:solidFill>
                          <a:effectLst/>
                          <a:latin typeface="+mj-lt"/>
                          <a:ea typeface="Times New Roman"/>
                          <a:cs typeface="Times New Roman"/>
                        </a:rPr>
                        <a:t>»</a:t>
                      </a:r>
                      <a:endParaRPr lang="ru-RU" sz="1400" dirty="0">
                        <a:effectLst/>
                        <a:latin typeface="+mj-lt"/>
                        <a:ea typeface="Times New Roman"/>
                      </a:endParaRPr>
                    </a:p>
                  </a:txBody>
                  <a:tcPr marL="6350" marR="6350" marT="0" marB="0"/>
                </a:tc>
                <a:tc>
                  <a:txBody>
                    <a:bodyPr/>
                    <a:lstStyle/>
                    <a:p>
                      <a:pPr marL="0" indent="0" algn="l">
                        <a:lnSpc>
                          <a:spcPct val="100000"/>
                        </a:lnSpc>
                        <a:spcBef>
                          <a:spcPts val="0"/>
                        </a:spcBef>
                        <a:spcAft>
                          <a:spcPts val="0"/>
                        </a:spcAft>
                      </a:pPr>
                      <a:r>
                        <a:rPr lang="ru-RU" sz="1400" dirty="0">
                          <a:effectLst/>
                          <a:latin typeface="+mj-lt"/>
                          <a:ea typeface="Times New Roman"/>
                        </a:rPr>
                        <a:t>Гибкий режим работы. Развитие обучения. Больше внимания к социальной сфере и корпоративной культуре. Стимулирование инициативы. Уменьшение уровня оплаты и возврат к окладам.</a:t>
                      </a:r>
                    </a:p>
                  </a:txBody>
                  <a:tcPr marL="6350" marR="6350" marT="0" marB="0"/>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14</a:t>
            </a:fld>
            <a:endParaRPr lang="ru-RU"/>
          </a:p>
        </p:txBody>
      </p:sp>
    </p:spTree>
    <p:extLst>
      <p:ext uri="{BB962C8B-B14F-4D97-AF65-F5344CB8AC3E}">
        <p14:creationId xmlns:p14="http://schemas.microsoft.com/office/powerpoint/2010/main" val="2476230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784976" cy="360040"/>
          </a:xfrm>
        </p:spPr>
        <p:txBody>
          <a:bodyPr>
            <a:normAutofit fontScale="90000"/>
          </a:bodyPr>
          <a:lstStyle/>
          <a:p>
            <a:r>
              <a:rPr lang="ru-RU" sz="3200" dirty="0" smtClean="0"/>
              <a:t>4. от </a:t>
            </a:r>
            <a:r>
              <a:rPr lang="ru-RU" sz="3200" dirty="0"/>
              <a:t>миссии </a:t>
            </a:r>
            <a:r>
              <a:rPr lang="ru-RU" sz="3200" dirty="0" smtClean="0"/>
              <a:t>организации </a:t>
            </a:r>
            <a:r>
              <a:rPr lang="ru-RU" sz="2200" dirty="0" smtClean="0"/>
              <a:t>(</a:t>
            </a:r>
            <a:r>
              <a:rPr lang="ru-RU" sz="2200" dirty="0" err="1" smtClean="0"/>
              <a:t>Герчиков</a:t>
            </a:r>
            <a:r>
              <a:rPr lang="ru-RU" sz="2200" dirty="0" smtClean="0"/>
              <a:t> </a:t>
            </a:r>
            <a:r>
              <a:rPr lang="ru-RU" sz="2200" dirty="0"/>
              <a:t>В.И. , </a:t>
            </a:r>
            <a:r>
              <a:rPr lang="ru-RU" sz="2200" dirty="0" smtClean="0"/>
              <a:t>2005)</a:t>
            </a:r>
            <a:endParaRPr lang="ru-RU" sz="22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1252889990"/>
              </p:ext>
            </p:extLst>
          </p:nvPr>
        </p:nvGraphicFramePr>
        <p:xfrm>
          <a:off x="323528" y="548680"/>
          <a:ext cx="8568952" cy="6038408"/>
        </p:xfrm>
        <a:graphic>
          <a:graphicData uri="http://schemas.openxmlformats.org/drawingml/2006/table">
            <a:tbl>
              <a:tblPr firstRow="1" bandRow="1">
                <a:tableStyleId>{5C22544A-7EE6-4342-B048-85BDC9FD1C3A}</a:tableStyleId>
              </a:tblPr>
              <a:tblGrid>
                <a:gridCol w="4320480"/>
                <a:gridCol w="4248472"/>
              </a:tblGrid>
              <a:tr h="216024">
                <a:tc>
                  <a:txBody>
                    <a:bodyPr/>
                    <a:lstStyle/>
                    <a:p>
                      <a:pPr indent="0" algn="ctr">
                        <a:lnSpc>
                          <a:spcPct val="100000"/>
                        </a:lnSpc>
                        <a:spcBef>
                          <a:spcPts val="0"/>
                        </a:spcBef>
                        <a:spcAft>
                          <a:spcPts val="0"/>
                        </a:spcAft>
                      </a:pPr>
                      <a:r>
                        <a:rPr lang="ru-RU" sz="1200" dirty="0">
                          <a:effectLst/>
                          <a:latin typeface="+mj-lt"/>
                          <a:ea typeface="Times New Roman"/>
                        </a:rPr>
                        <a:t>Компоненты миссии организаций</a:t>
                      </a:r>
                    </a:p>
                  </a:txBody>
                  <a:tcPr marL="6350" marR="6350" marT="0" marB="0"/>
                </a:tc>
                <a:tc>
                  <a:txBody>
                    <a:bodyPr/>
                    <a:lstStyle/>
                    <a:p>
                      <a:pPr marL="647700" indent="0">
                        <a:lnSpc>
                          <a:spcPct val="100000"/>
                        </a:lnSpc>
                        <a:spcBef>
                          <a:spcPts val="0"/>
                        </a:spcBef>
                        <a:spcAft>
                          <a:spcPts val="0"/>
                        </a:spcAft>
                      </a:pPr>
                      <a:r>
                        <a:rPr lang="ru-RU" sz="1200">
                          <a:effectLst/>
                          <a:latin typeface="+mj-lt"/>
                          <a:ea typeface="Times New Roman"/>
                        </a:rPr>
                        <a:t>Особенности политики управления персоналом</a:t>
                      </a:r>
                    </a:p>
                  </a:txBody>
                  <a:tcPr marL="6350" marR="6350" marT="0" marB="0"/>
                </a:tc>
              </a:tr>
              <a:tr h="648072">
                <a:tc>
                  <a:txBody>
                    <a:bodyPr/>
                    <a:lstStyle/>
                    <a:p>
                      <a:pPr indent="0">
                        <a:lnSpc>
                          <a:spcPct val="100000"/>
                        </a:lnSpc>
                        <a:spcBef>
                          <a:spcPts val="0"/>
                        </a:spcBef>
                        <a:spcAft>
                          <a:spcPts val="0"/>
                        </a:spcAft>
                      </a:pPr>
                      <a:r>
                        <a:rPr lang="en-US" sz="1200" i="1" spc="0" dirty="0" err="1" smtClean="0">
                          <a:solidFill>
                            <a:srgbClr val="000000"/>
                          </a:solidFill>
                          <a:effectLst/>
                          <a:latin typeface="+mj-lt"/>
                          <a:ea typeface="Times New Roman"/>
                          <a:cs typeface="Times New Roman"/>
                        </a:rPr>
                        <a:t>Прибыль</a:t>
                      </a:r>
                      <a:r>
                        <a:rPr lang="ru-RU" sz="1200" i="1" spc="0" dirty="0" smtClean="0">
                          <a:solidFill>
                            <a:srgbClr val="000000"/>
                          </a:solidFill>
                          <a:effectLst/>
                          <a:latin typeface="+mj-lt"/>
                          <a:ea typeface="Times New Roman"/>
                          <a:cs typeface="Times New Roman"/>
                        </a:rPr>
                        <a:t>. </a:t>
                      </a:r>
                      <a:r>
                        <a:rPr lang="ru-RU" sz="1200" dirty="0" smtClean="0">
                          <a:effectLst/>
                          <a:latin typeface="+mj-lt"/>
                          <a:ea typeface="Times New Roman"/>
                        </a:rPr>
                        <a:t>Ведущая </a:t>
                      </a:r>
                      <a:r>
                        <a:rPr lang="ru-RU" sz="1200" dirty="0">
                          <a:effectLst/>
                          <a:latin typeface="+mj-lt"/>
                          <a:ea typeface="Times New Roman"/>
                        </a:rPr>
                        <a:t>составляющая стратегии организации на этапе первоначального становления организации, или если организация внезапно попадает в кризисную ситуацию.</a:t>
                      </a:r>
                    </a:p>
                  </a:txBody>
                  <a:tcPr marL="6350" marR="6350" marT="0" marB="0"/>
                </a:tc>
                <a:tc>
                  <a:txBody>
                    <a:bodyPr/>
                    <a:lstStyle/>
                    <a:p>
                      <a:pPr indent="0">
                        <a:lnSpc>
                          <a:spcPct val="100000"/>
                        </a:lnSpc>
                        <a:spcBef>
                          <a:spcPts val="0"/>
                        </a:spcBef>
                        <a:spcAft>
                          <a:spcPts val="0"/>
                        </a:spcAft>
                      </a:pPr>
                      <a:r>
                        <a:rPr lang="ru-RU" sz="1200" dirty="0">
                          <a:effectLst/>
                          <a:latin typeface="+mj-lt"/>
                          <a:ea typeface="Times New Roman"/>
                        </a:rPr>
                        <a:t>Работник - ресурс</a:t>
                      </a:r>
                      <a:r>
                        <a:rPr lang="ru-RU" sz="1200" dirty="0" smtClean="0">
                          <a:effectLst/>
                          <a:latin typeface="+mj-lt"/>
                          <a:ea typeface="Times New Roman"/>
                        </a:rPr>
                        <a:t>. Минимальное </a:t>
                      </a:r>
                      <a:r>
                        <a:rPr lang="ru-RU" sz="1200" dirty="0">
                          <a:effectLst/>
                          <a:latin typeface="+mj-lt"/>
                          <a:ea typeface="Times New Roman"/>
                        </a:rPr>
                        <a:t>внимание к личности.</a:t>
                      </a:r>
                    </a:p>
                    <a:p>
                      <a:pPr indent="0">
                        <a:lnSpc>
                          <a:spcPct val="100000"/>
                        </a:lnSpc>
                        <a:spcBef>
                          <a:spcPts val="0"/>
                        </a:spcBef>
                        <a:spcAft>
                          <a:spcPts val="0"/>
                        </a:spcAft>
                      </a:pPr>
                      <a:r>
                        <a:rPr lang="ru-RU" sz="1200" dirty="0">
                          <a:effectLst/>
                          <a:latin typeface="+mj-lt"/>
                          <a:ea typeface="Times New Roman"/>
                        </a:rPr>
                        <a:t>Экономия на всех видах стоимости этого ресурса - найме, обучении, оплате, коммуникациях и пр.</a:t>
                      </a:r>
                    </a:p>
                  </a:txBody>
                  <a:tcPr marL="6350" marR="6350" marT="0" marB="0"/>
                </a:tc>
              </a:tr>
              <a:tr h="648072">
                <a:tc>
                  <a:txBody>
                    <a:bodyPr/>
                    <a:lstStyle/>
                    <a:p>
                      <a:pPr indent="0">
                        <a:lnSpc>
                          <a:spcPct val="100000"/>
                        </a:lnSpc>
                        <a:spcBef>
                          <a:spcPts val="0"/>
                        </a:spcBef>
                        <a:spcAft>
                          <a:spcPts val="0"/>
                        </a:spcAft>
                      </a:pPr>
                      <a:r>
                        <a:rPr lang="en-US" sz="1200" i="1" spc="0" dirty="0" err="1" smtClean="0">
                          <a:solidFill>
                            <a:srgbClr val="000000"/>
                          </a:solidFill>
                          <a:effectLst/>
                          <a:latin typeface="+mj-lt"/>
                          <a:ea typeface="Times New Roman"/>
                          <a:cs typeface="Times New Roman"/>
                        </a:rPr>
                        <a:t>Клиенты</a:t>
                      </a:r>
                      <a:r>
                        <a:rPr lang="ru-RU" sz="1200" i="1" spc="0" dirty="0" smtClean="0">
                          <a:solidFill>
                            <a:srgbClr val="000000"/>
                          </a:solidFill>
                          <a:effectLst/>
                          <a:latin typeface="+mj-lt"/>
                          <a:ea typeface="Times New Roman"/>
                          <a:cs typeface="Times New Roman"/>
                        </a:rPr>
                        <a:t>. </a:t>
                      </a:r>
                      <a:r>
                        <a:rPr lang="ru-RU" sz="1200" dirty="0" smtClean="0">
                          <a:effectLst/>
                          <a:latin typeface="+mj-lt"/>
                          <a:ea typeface="Times New Roman"/>
                        </a:rPr>
                        <a:t>Может </a:t>
                      </a:r>
                      <a:r>
                        <a:rPr lang="ru-RU" sz="1200" dirty="0">
                          <a:effectLst/>
                          <a:latin typeface="+mj-lt"/>
                          <a:ea typeface="Times New Roman"/>
                        </a:rPr>
                        <a:t>быть основой стратегии организации, если:</a:t>
                      </a:r>
                    </a:p>
                    <a:p>
                      <a:pPr indent="0">
                        <a:lnSpc>
                          <a:spcPct val="100000"/>
                        </a:lnSpc>
                        <a:spcBef>
                          <a:spcPts val="0"/>
                        </a:spcBef>
                        <a:spcAft>
                          <a:spcPts val="0"/>
                        </a:spcAft>
                      </a:pPr>
                      <a:r>
                        <a:rPr lang="ru-RU" sz="1200" dirty="0">
                          <a:effectLst/>
                          <a:latin typeface="+mj-lt"/>
                          <a:ea typeface="Times New Roman"/>
                        </a:rPr>
                        <a:t>- речь идет о профильном бизнесе и круг ее клиентов ограничен;</a:t>
                      </a:r>
                    </a:p>
                    <a:p>
                      <a:pPr indent="0">
                        <a:lnSpc>
                          <a:spcPct val="100000"/>
                        </a:lnSpc>
                        <a:spcBef>
                          <a:spcPts val="0"/>
                        </a:spcBef>
                        <a:spcAft>
                          <a:spcPts val="0"/>
                        </a:spcAft>
                      </a:pPr>
                      <a:r>
                        <a:rPr lang="ru-RU" sz="1200" dirty="0">
                          <a:effectLst/>
                          <a:latin typeface="+mj-lt"/>
                          <a:ea typeface="Times New Roman"/>
                        </a:rPr>
                        <a:t>- организация работает на массового потребителя, но предпочтение отдается небольшому числу клиентов, которое дает основной объем заказов;</a:t>
                      </a:r>
                    </a:p>
                    <a:p>
                      <a:pPr indent="0">
                        <a:lnSpc>
                          <a:spcPct val="100000"/>
                        </a:lnSpc>
                        <a:spcBef>
                          <a:spcPts val="0"/>
                        </a:spcBef>
                        <a:spcAft>
                          <a:spcPts val="0"/>
                        </a:spcAft>
                      </a:pPr>
                      <a:r>
                        <a:rPr lang="ru-RU" sz="1200" dirty="0">
                          <a:effectLst/>
                          <a:latin typeface="+mj-lt"/>
                          <a:ea typeface="Times New Roman"/>
                        </a:rPr>
                        <a:t>- работа организации ориентирована на определенную социальную группу;</a:t>
                      </a:r>
                    </a:p>
                    <a:p>
                      <a:pPr indent="0">
                        <a:lnSpc>
                          <a:spcPct val="100000"/>
                        </a:lnSpc>
                        <a:spcBef>
                          <a:spcPts val="0"/>
                        </a:spcBef>
                        <a:spcAft>
                          <a:spcPts val="0"/>
                        </a:spcAft>
                      </a:pPr>
                      <a:r>
                        <a:rPr lang="ru-RU" sz="1200" dirty="0">
                          <a:effectLst/>
                          <a:latin typeface="+mj-lt"/>
                          <a:ea typeface="Times New Roman"/>
                        </a:rPr>
                        <a:t>- организация пытается выйти на рынок с новым продуктом, ищет особых клиентов, завоевывает их, и через них расширяет круг потребителей.</a:t>
                      </a:r>
                    </a:p>
                  </a:txBody>
                  <a:tcPr marL="6350" marR="6350" marT="0" marB="0"/>
                </a:tc>
                <a:tc>
                  <a:txBody>
                    <a:bodyPr/>
                    <a:lstStyle/>
                    <a:p>
                      <a:pPr indent="0">
                        <a:lnSpc>
                          <a:spcPct val="100000"/>
                        </a:lnSpc>
                        <a:spcBef>
                          <a:spcPts val="0"/>
                        </a:spcBef>
                        <a:spcAft>
                          <a:spcPts val="0"/>
                        </a:spcAft>
                      </a:pPr>
                      <a:r>
                        <a:rPr lang="ru-RU" sz="1200" dirty="0">
                          <a:effectLst/>
                          <a:latin typeface="+mj-lt"/>
                          <a:ea typeface="Times New Roman"/>
                        </a:rPr>
                        <a:t>Работник - активный коммуникатор, понимающий и умеющий воплощать в работе принцип «Клиент превыше всего!»</a:t>
                      </a:r>
                    </a:p>
                    <a:p>
                      <a:pPr indent="0">
                        <a:lnSpc>
                          <a:spcPct val="100000"/>
                        </a:lnSpc>
                        <a:spcBef>
                          <a:spcPts val="0"/>
                        </a:spcBef>
                        <a:spcAft>
                          <a:spcPts val="0"/>
                        </a:spcAft>
                      </a:pPr>
                      <a:r>
                        <a:rPr lang="ru-RU" sz="1200" dirty="0">
                          <a:effectLst/>
                          <a:latin typeface="+mj-lt"/>
                          <a:ea typeface="Times New Roman"/>
                        </a:rPr>
                        <a:t>При найме предъявляются высокие требования к образованию и коммуникабельности.</a:t>
                      </a:r>
                    </a:p>
                    <a:p>
                      <a:pPr indent="0">
                        <a:lnSpc>
                          <a:spcPct val="100000"/>
                        </a:lnSpc>
                        <a:spcBef>
                          <a:spcPts val="0"/>
                        </a:spcBef>
                        <a:spcAft>
                          <a:spcPts val="0"/>
                        </a:spcAft>
                      </a:pPr>
                      <a:r>
                        <a:rPr lang="ru-RU" sz="1200" dirty="0">
                          <a:effectLst/>
                          <a:latin typeface="+mj-lt"/>
                          <a:ea typeface="Times New Roman"/>
                        </a:rPr>
                        <a:t>Режим работы - относительно свободный.</a:t>
                      </a:r>
                    </a:p>
                    <a:p>
                      <a:pPr indent="0">
                        <a:lnSpc>
                          <a:spcPct val="100000"/>
                        </a:lnSpc>
                        <a:spcBef>
                          <a:spcPts val="0"/>
                        </a:spcBef>
                        <a:spcAft>
                          <a:spcPts val="0"/>
                        </a:spcAft>
                      </a:pPr>
                      <a:r>
                        <a:rPr lang="ru-RU" sz="1200" dirty="0">
                          <a:effectLst/>
                          <a:latin typeface="+mj-lt"/>
                          <a:ea typeface="Times New Roman"/>
                        </a:rPr>
                        <a:t>Обучение персонала концентрируется на исследовании рынка, работе с клиентами и особенностях предлагаемых </a:t>
                      </a:r>
                      <a:r>
                        <a:rPr lang="ru-RU" sz="1200" dirty="0" smtClean="0">
                          <a:effectLst/>
                          <a:latin typeface="+mj-lt"/>
                          <a:ea typeface="Times New Roman"/>
                        </a:rPr>
                        <a:t>товаров, услуг. </a:t>
                      </a:r>
                    </a:p>
                    <a:p>
                      <a:pPr indent="0">
                        <a:lnSpc>
                          <a:spcPct val="100000"/>
                        </a:lnSpc>
                        <a:spcBef>
                          <a:spcPts val="0"/>
                        </a:spcBef>
                        <a:spcAft>
                          <a:spcPts val="0"/>
                        </a:spcAft>
                      </a:pPr>
                      <a:r>
                        <a:rPr lang="ru-RU" sz="1200" dirty="0" smtClean="0">
                          <a:effectLst/>
                          <a:latin typeface="+mj-lt"/>
                          <a:ea typeface="Times New Roman"/>
                        </a:rPr>
                        <a:t>Одним </a:t>
                      </a:r>
                      <a:r>
                        <a:rPr lang="ru-RU" sz="1200" dirty="0">
                          <a:effectLst/>
                          <a:latin typeface="+mj-lt"/>
                          <a:ea typeface="Times New Roman"/>
                        </a:rPr>
                        <a:t>из основных показателей в системе оплаты труда является состояние клиентской базы.</a:t>
                      </a:r>
                    </a:p>
                  </a:txBody>
                  <a:tcPr marL="6350" marR="6350" marT="0" marB="0"/>
                </a:tc>
              </a:tr>
              <a:tr h="1129031">
                <a:tc>
                  <a:txBody>
                    <a:bodyPr/>
                    <a:lstStyle/>
                    <a:p>
                      <a:pPr indent="0" algn="l">
                        <a:lnSpc>
                          <a:spcPct val="100000"/>
                        </a:lnSpc>
                        <a:spcBef>
                          <a:spcPts val="0"/>
                        </a:spcBef>
                        <a:spcAft>
                          <a:spcPts val="0"/>
                        </a:spcAft>
                      </a:pPr>
                      <a:r>
                        <a:rPr lang="en-US" sz="1200" i="1" spc="0" dirty="0" err="1" smtClean="0">
                          <a:solidFill>
                            <a:srgbClr val="000000"/>
                          </a:solidFill>
                          <a:effectLst/>
                          <a:latin typeface="+mj-lt"/>
                          <a:ea typeface="Times New Roman"/>
                          <a:cs typeface="Times New Roman"/>
                        </a:rPr>
                        <a:t>Дело</a:t>
                      </a:r>
                      <a:r>
                        <a:rPr lang="ru-RU" sz="1200" i="1" spc="0" dirty="0" smtClean="0">
                          <a:solidFill>
                            <a:srgbClr val="000000"/>
                          </a:solidFill>
                          <a:effectLst/>
                          <a:latin typeface="+mj-lt"/>
                          <a:ea typeface="Times New Roman"/>
                          <a:cs typeface="Times New Roman"/>
                        </a:rPr>
                        <a:t>. </a:t>
                      </a:r>
                      <a:r>
                        <a:rPr lang="ru-RU" sz="1200" dirty="0" smtClean="0">
                          <a:effectLst/>
                          <a:latin typeface="+mj-lt"/>
                          <a:ea typeface="Times New Roman"/>
                        </a:rPr>
                        <a:t>Может </a:t>
                      </a:r>
                      <a:r>
                        <a:rPr lang="ru-RU" sz="1200" dirty="0">
                          <a:effectLst/>
                          <a:latin typeface="+mj-lt"/>
                          <a:ea typeface="Times New Roman"/>
                        </a:rPr>
                        <a:t>оказаться преобладающим, если:</a:t>
                      </a:r>
                    </a:p>
                    <a:p>
                      <a:pPr indent="0" algn="l">
                        <a:lnSpc>
                          <a:spcPct val="100000"/>
                        </a:lnSpc>
                        <a:spcBef>
                          <a:spcPts val="0"/>
                        </a:spcBef>
                        <a:spcAft>
                          <a:spcPts val="0"/>
                        </a:spcAft>
                      </a:pPr>
                      <a:r>
                        <a:rPr lang="ru-RU" sz="1200" dirty="0">
                          <a:effectLst/>
                          <a:latin typeface="+mj-lt"/>
                          <a:ea typeface="Times New Roman"/>
                        </a:rPr>
                        <a:t>- организация работает в тех секторах рынка, где потребительский спрос устойчиво высокий;</a:t>
                      </a:r>
                    </a:p>
                    <a:p>
                      <a:pPr indent="0" algn="l">
                        <a:lnSpc>
                          <a:spcPct val="100000"/>
                        </a:lnSpc>
                        <a:spcBef>
                          <a:spcPts val="0"/>
                        </a:spcBef>
                        <a:spcAft>
                          <a:spcPts val="0"/>
                        </a:spcAft>
                      </a:pPr>
                      <a:r>
                        <a:rPr lang="ru-RU" sz="1200" dirty="0">
                          <a:effectLst/>
                          <a:latin typeface="+mj-lt"/>
                          <a:ea typeface="Times New Roman"/>
                        </a:rPr>
                        <a:t>- организация занимает прочные позиции на рынке и для окончательного закрепления успеха начинает заниматься совершенствованием качества </a:t>
                      </a:r>
                      <a:r>
                        <a:rPr lang="ru-RU" sz="1200" dirty="0" smtClean="0">
                          <a:effectLst/>
                          <a:latin typeface="+mj-lt"/>
                          <a:ea typeface="Times New Roman"/>
                        </a:rPr>
                        <a:t>продукции,</a:t>
                      </a:r>
                      <a:r>
                        <a:rPr lang="ru-RU" sz="1200" baseline="0" dirty="0" smtClean="0">
                          <a:effectLst/>
                          <a:latin typeface="+mj-lt"/>
                          <a:ea typeface="Times New Roman"/>
                        </a:rPr>
                        <a:t> услуг.</a:t>
                      </a:r>
                      <a:endParaRPr lang="ru-RU" sz="1200" dirty="0">
                        <a:effectLst/>
                        <a:latin typeface="+mj-lt"/>
                        <a:ea typeface="Times New Roman"/>
                      </a:endParaRPr>
                    </a:p>
                  </a:txBody>
                  <a:tcPr marL="6350" marR="6350" marT="0" marB="0"/>
                </a:tc>
                <a:tc>
                  <a:txBody>
                    <a:bodyPr/>
                    <a:lstStyle/>
                    <a:p>
                      <a:pPr indent="0" algn="l">
                        <a:lnSpc>
                          <a:spcPct val="100000"/>
                        </a:lnSpc>
                        <a:spcBef>
                          <a:spcPts val="0"/>
                        </a:spcBef>
                        <a:spcAft>
                          <a:spcPts val="0"/>
                        </a:spcAft>
                      </a:pPr>
                      <a:r>
                        <a:rPr lang="ru-RU" sz="1200" dirty="0" smtClean="0">
                          <a:effectLst/>
                          <a:latin typeface="+mj-lt"/>
                          <a:ea typeface="Times New Roman"/>
                        </a:rPr>
                        <a:t>Работники воспринимаются </a:t>
                      </a:r>
                      <a:r>
                        <a:rPr lang="ru-RU" sz="1200" dirty="0">
                          <a:effectLst/>
                          <a:latin typeface="+mj-lt"/>
                          <a:ea typeface="Times New Roman"/>
                        </a:rPr>
                        <a:t>как профессионалы.</a:t>
                      </a:r>
                    </a:p>
                    <a:p>
                      <a:pPr marL="0" indent="0" algn="l">
                        <a:lnSpc>
                          <a:spcPct val="100000"/>
                        </a:lnSpc>
                        <a:spcBef>
                          <a:spcPts val="0"/>
                        </a:spcBef>
                        <a:spcAft>
                          <a:spcPts val="0"/>
                        </a:spcAft>
                      </a:pPr>
                      <a:r>
                        <a:rPr lang="ru-RU" sz="1200" dirty="0">
                          <a:effectLst/>
                          <a:latin typeface="+mj-lt"/>
                          <a:ea typeface="Times New Roman"/>
                        </a:rPr>
                        <a:t>Отсюда - повышенное внимание к квалификации работников как системный принцип политики управления персоналом, проявляющийся во всех функциях: при найме и отборе, в определении форм оплаты труда.</a:t>
                      </a:r>
                    </a:p>
                  </a:txBody>
                  <a:tcPr marL="6350" marR="6350" marT="0" marB="0"/>
                </a:tc>
              </a:tr>
              <a:tr h="570561">
                <a:tc>
                  <a:txBody>
                    <a:bodyPr/>
                    <a:lstStyle/>
                    <a:p>
                      <a:pPr indent="0" algn="l">
                        <a:lnSpc>
                          <a:spcPct val="100000"/>
                        </a:lnSpc>
                        <a:spcBef>
                          <a:spcPts val="0"/>
                        </a:spcBef>
                        <a:spcAft>
                          <a:spcPts val="0"/>
                        </a:spcAft>
                      </a:pPr>
                      <a:r>
                        <a:rPr lang="en-US" sz="1200" i="1" spc="0" dirty="0" err="1" smtClean="0">
                          <a:solidFill>
                            <a:srgbClr val="000000"/>
                          </a:solidFill>
                          <a:effectLst/>
                          <a:latin typeface="+mj-lt"/>
                          <a:ea typeface="Times New Roman"/>
                          <a:cs typeface="Times New Roman"/>
                        </a:rPr>
                        <a:t>Работники</a:t>
                      </a:r>
                      <a:r>
                        <a:rPr lang="ru-RU" sz="1200" i="1" spc="0" dirty="0" smtClean="0">
                          <a:solidFill>
                            <a:srgbClr val="000000"/>
                          </a:solidFill>
                          <a:effectLst/>
                          <a:latin typeface="+mj-lt"/>
                          <a:ea typeface="Times New Roman"/>
                          <a:cs typeface="Times New Roman"/>
                        </a:rPr>
                        <a:t>. </a:t>
                      </a:r>
                      <a:r>
                        <a:rPr lang="ru-RU" sz="1200" dirty="0" smtClean="0">
                          <a:effectLst/>
                          <a:latin typeface="+mj-lt"/>
                          <a:ea typeface="Times New Roman"/>
                        </a:rPr>
                        <a:t>Могут </a:t>
                      </a:r>
                      <a:r>
                        <a:rPr lang="ru-RU" sz="1200" dirty="0">
                          <a:effectLst/>
                          <a:latin typeface="+mj-lt"/>
                          <a:ea typeface="Times New Roman"/>
                        </a:rPr>
                        <a:t>быть основой миссии, если организация имеет свою историю, стабильный и надежный коллектив.</a:t>
                      </a:r>
                    </a:p>
                  </a:txBody>
                  <a:tcPr marL="6350" marR="6350" marT="0" marB="0"/>
                </a:tc>
                <a:tc>
                  <a:txBody>
                    <a:bodyPr/>
                    <a:lstStyle/>
                    <a:p>
                      <a:pPr marL="0" indent="0" algn="l">
                        <a:lnSpc>
                          <a:spcPct val="100000"/>
                        </a:lnSpc>
                        <a:spcBef>
                          <a:spcPts val="0"/>
                        </a:spcBef>
                        <a:spcAft>
                          <a:spcPts val="0"/>
                        </a:spcAft>
                      </a:pPr>
                      <a:r>
                        <a:rPr lang="ru-RU" sz="1200" dirty="0">
                          <a:effectLst/>
                          <a:latin typeface="+mj-lt"/>
                          <a:ea typeface="Times New Roman"/>
                        </a:rPr>
                        <a:t>Работник - личность, главный источник эффективности, партнер.</a:t>
                      </a:r>
                    </a:p>
                    <a:p>
                      <a:pPr marL="0" indent="0" algn="l">
                        <a:lnSpc>
                          <a:spcPct val="100000"/>
                        </a:lnSpc>
                        <a:spcBef>
                          <a:spcPts val="0"/>
                        </a:spcBef>
                        <a:spcAft>
                          <a:spcPts val="0"/>
                        </a:spcAft>
                      </a:pPr>
                      <a:r>
                        <a:rPr lang="ru-RU" sz="1200" dirty="0">
                          <a:effectLst/>
                          <a:latin typeface="+mj-lt"/>
                          <a:ea typeface="Times New Roman"/>
                        </a:rPr>
                        <a:t>Организация - единая семья</a:t>
                      </a:r>
                      <a:r>
                        <a:rPr lang="ru-RU" sz="1200" dirty="0" smtClean="0">
                          <a:effectLst/>
                          <a:latin typeface="+mj-lt"/>
                          <a:ea typeface="Times New Roman"/>
                        </a:rPr>
                        <a:t>. Приверженность </a:t>
                      </a:r>
                      <a:r>
                        <a:rPr lang="ru-RU" sz="1200" dirty="0">
                          <a:effectLst/>
                          <a:latin typeface="+mj-lt"/>
                          <a:ea typeface="Times New Roman"/>
                        </a:rPr>
                        <a:t>работника компании превалирует над квалификацией.</a:t>
                      </a:r>
                    </a:p>
                  </a:txBody>
                  <a:tcPr marL="6350" marR="6350" marT="0" marB="0"/>
                </a:tc>
              </a:tr>
              <a:tr h="432048">
                <a:tc>
                  <a:txBody>
                    <a:bodyPr/>
                    <a:lstStyle/>
                    <a:p>
                      <a:pPr indent="0" algn="l">
                        <a:lnSpc>
                          <a:spcPct val="100000"/>
                        </a:lnSpc>
                        <a:spcBef>
                          <a:spcPts val="0"/>
                        </a:spcBef>
                        <a:spcAft>
                          <a:spcPts val="0"/>
                        </a:spcAft>
                      </a:pPr>
                      <a:r>
                        <a:rPr lang="en-US" sz="1200" i="1" spc="0" dirty="0" err="1" smtClean="0">
                          <a:solidFill>
                            <a:srgbClr val="000000"/>
                          </a:solidFill>
                          <a:effectLst/>
                          <a:latin typeface="+mj-lt"/>
                          <a:ea typeface="Times New Roman"/>
                          <a:cs typeface="Times New Roman"/>
                        </a:rPr>
                        <a:t>Развитие</a:t>
                      </a:r>
                      <a:r>
                        <a:rPr lang="ru-RU" sz="1200" i="1" spc="0" dirty="0" smtClean="0">
                          <a:solidFill>
                            <a:srgbClr val="000000"/>
                          </a:solidFill>
                          <a:effectLst/>
                          <a:latin typeface="+mj-lt"/>
                          <a:ea typeface="Times New Roman"/>
                          <a:cs typeface="Times New Roman"/>
                        </a:rPr>
                        <a:t>. </a:t>
                      </a:r>
                      <a:r>
                        <a:rPr lang="ru-RU" sz="1200" dirty="0" smtClean="0">
                          <a:effectLst/>
                          <a:latin typeface="+mj-lt"/>
                          <a:ea typeface="Times New Roman"/>
                        </a:rPr>
                        <a:t>Основа </a:t>
                      </a:r>
                      <a:r>
                        <a:rPr lang="ru-RU" sz="1200" dirty="0">
                          <a:effectLst/>
                          <a:latin typeface="+mj-lt"/>
                          <a:ea typeface="Times New Roman"/>
                        </a:rPr>
                        <a:t>миссии крупной диверсифицированной компании, а также организации, занимающейся некой инновационной деятельностью.</a:t>
                      </a:r>
                    </a:p>
                  </a:txBody>
                  <a:tcPr marL="6350" marR="6350" marT="0" marB="0"/>
                </a:tc>
                <a:tc>
                  <a:txBody>
                    <a:bodyPr/>
                    <a:lstStyle/>
                    <a:p>
                      <a:pPr marL="0" indent="0" algn="l">
                        <a:lnSpc>
                          <a:spcPct val="100000"/>
                        </a:lnSpc>
                        <a:spcBef>
                          <a:spcPts val="0"/>
                        </a:spcBef>
                        <a:spcAft>
                          <a:spcPts val="0"/>
                        </a:spcAft>
                      </a:pPr>
                      <a:r>
                        <a:rPr lang="ru-RU" sz="1200" dirty="0">
                          <a:effectLst/>
                          <a:latin typeface="+mj-lt"/>
                          <a:ea typeface="Times New Roman"/>
                        </a:rPr>
                        <a:t>Работники - источник и средство развития</a:t>
                      </a:r>
                      <a:r>
                        <a:rPr lang="ru-RU" sz="1200" dirty="0" smtClean="0">
                          <a:effectLst/>
                          <a:latin typeface="+mj-lt"/>
                          <a:ea typeface="Times New Roman"/>
                        </a:rPr>
                        <a:t>. Ориентация </a:t>
                      </a:r>
                      <a:r>
                        <a:rPr lang="ru-RU" sz="1200" dirty="0">
                          <a:effectLst/>
                          <a:latin typeface="+mj-lt"/>
                          <a:ea typeface="Times New Roman"/>
                        </a:rPr>
                        <a:t>на постоянные изменения, а потому как на динамичное развитие персонала, так и на регулярный приток «новой крови». Стимулирование новых идей и других инноваций.</a:t>
                      </a:r>
                    </a:p>
                  </a:txBody>
                  <a:tcPr marL="6350" marR="6350" marT="0" marB="0"/>
                </a:tc>
              </a:tr>
              <a:tr h="576064">
                <a:tc>
                  <a:txBody>
                    <a:bodyPr/>
                    <a:lstStyle/>
                    <a:p>
                      <a:pPr indent="0" algn="l">
                        <a:lnSpc>
                          <a:spcPct val="100000"/>
                        </a:lnSpc>
                        <a:spcBef>
                          <a:spcPts val="0"/>
                        </a:spcBef>
                        <a:spcAft>
                          <a:spcPts val="0"/>
                        </a:spcAft>
                      </a:pPr>
                      <a:r>
                        <a:rPr lang="en-US" sz="1200" i="1" spc="0" dirty="0" err="1" smtClean="0">
                          <a:solidFill>
                            <a:srgbClr val="000000"/>
                          </a:solidFill>
                          <a:effectLst/>
                          <a:latin typeface="+mj-lt"/>
                          <a:ea typeface="Times New Roman"/>
                          <a:cs typeface="Times New Roman"/>
                        </a:rPr>
                        <a:t>Территория</a:t>
                      </a:r>
                      <a:r>
                        <a:rPr lang="ru-RU" sz="1200" i="1" spc="0" dirty="0" smtClean="0">
                          <a:solidFill>
                            <a:srgbClr val="000000"/>
                          </a:solidFill>
                          <a:effectLst/>
                          <a:latin typeface="+mj-lt"/>
                          <a:ea typeface="Times New Roman"/>
                          <a:cs typeface="Times New Roman"/>
                        </a:rPr>
                        <a:t>. </a:t>
                      </a:r>
                      <a:r>
                        <a:rPr lang="ru-RU" sz="1200" dirty="0" smtClean="0">
                          <a:effectLst/>
                          <a:latin typeface="+mj-lt"/>
                          <a:ea typeface="Times New Roman"/>
                        </a:rPr>
                        <a:t>Может </a:t>
                      </a:r>
                      <a:r>
                        <a:rPr lang="ru-RU" sz="1200" dirty="0">
                          <a:effectLst/>
                          <a:latin typeface="+mj-lt"/>
                          <a:ea typeface="Times New Roman"/>
                        </a:rPr>
                        <a:t>оказаться ведущим, если:</a:t>
                      </a:r>
                    </a:p>
                    <a:p>
                      <a:pPr indent="0" algn="l">
                        <a:lnSpc>
                          <a:spcPct val="100000"/>
                        </a:lnSpc>
                        <a:spcBef>
                          <a:spcPts val="0"/>
                        </a:spcBef>
                        <a:spcAft>
                          <a:spcPts val="0"/>
                        </a:spcAft>
                      </a:pPr>
                      <a:r>
                        <a:rPr lang="ru-RU" sz="1200" dirty="0">
                          <a:effectLst/>
                          <a:latin typeface="+mj-lt"/>
                          <a:ea typeface="Times New Roman"/>
                        </a:rPr>
                        <a:t>- бизнес организации ограничен определенной территорией;</a:t>
                      </a:r>
                    </a:p>
                    <a:p>
                      <a:pPr indent="0" algn="l">
                        <a:lnSpc>
                          <a:spcPct val="100000"/>
                        </a:lnSpc>
                        <a:spcBef>
                          <a:spcPts val="0"/>
                        </a:spcBef>
                        <a:spcAft>
                          <a:spcPts val="0"/>
                        </a:spcAft>
                      </a:pPr>
                      <a:r>
                        <a:rPr lang="ru-RU" sz="1200" dirty="0">
                          <a:effectLst/>
                          <a:latin typeface="+mj-lt"/>
                          <a:ea typeface="Times New Roman"/>
                        </a:rPr>
                        <a:t>- организация ориентирована на деятельность в конкретном микрорайоне для людей, живущих на его территории;</a:t>
                      </a:r>
                    </a:p>
                    <a:p>
                      <a:pPr indent="0" algn="l">
                        <a:lnSpc>
                          <a:spcPct val="100000"/>
                        </a:lnSpc>
                        <a:spcBef>
                          <a:spcPts val="0"/>
                        </a:spcBef>
                        <a:spcAft>
                          <a:spcPts val="0"/>
                        </a:spcAft>
                      </a:pPr>
                      <a:r>
                        <a:rPr lang="ru-RU" sz="1200" dirty="0">
                          <a:effectLst/>
                          <a:latin typeface="+mj-lt"/>
                          <a:ea typeface="Times New Roman"/>
                        </a:rPr>
                        <a:t>- ставится задача захвата новых территорий.</a:t>
                      </a:r>
                    </a:p>
                  </a:txBody>
                  <a:tcPr marL="6350" marR="6350" marT="0" marB="0"/>
                </a:tc>
                <a:tc>
                  <a:txBody>
                    <a:bodyPr/>
                    <a:lstStyle/>
                    <a:p>
                      <a:pPr marL="0" indent="0" algn="l">
                        <a:lnSpc>
                          <a:spcPct val="100000"/>
                        </a:lnSpc>
                        <a:spcBef>
                          <a:spcPts val="0"/>
                        </a:spcBef>
                        <a:spcAft>
                          <a:spcPts val="0"/>
                        </a:spcAft>
                      </a:pPr>
                      <a:r>
                        <a:rPr lang="ru-RU" sz="1200" dirty="0">
                          <a:effectLst/>
                          <a:latin typeface="+mj-lt"/>
                          <a:ea typeface="Times New Roman"/>
                        </a:rPr>
                        <a:t>Большинство работников тесно связано с данной территорией: живут здесь или жили раньше, имеют широкий круг знакомых.</a:t>
                      </a:r>
                    </a:p>
                    <a:p>
                      <a:pPr marL="0" indent="0" algn="l">
                        <a:lnSpc>
                          <a:spcPct val="100000"/>
                        </a:lnSpc>
                        <a:spcBef>
                          <a:spcPts val="0"/>
                        </a:spcBef>
                        <a:spcAft>
                          <a:spcPts val="0"/>
                        </a:spcAft>
                      </a:pPr>
                      <a:r>
                        <a:rPr lang="ru-RU" sz="1200" dirty="0">
                          <a:effectLst/>
                          <a:latin typeface="+mj-lt"/>
                          <a:ea typeface="Times New Roman"/>
                        </a:rPr>
                        <a:t>Акцентирование связи с территорией во всех аспектах работы.</a:t>
                      </a:r>
                    </a:p>
                    <a:p>
                      <a:pPr marL="0" indent="0" algn="l">
                        <a:lnSpc>
                          <a:spcPct val="100000"/>
                        </a:lnSpc>
                        <a:spcBef>
                          <a:spcPts val="0"/>
                        </a:spcBef>
                        <a:spcAft>
                          <a:spcPts val="0"/>
                        </a:spcAft>
                      </a:pPr>
                      <a:r>
                        <a:rPr lang="ru-RU" sz="1200" dirty="0">
                          <a:effectLst/>
                          <a:latin typeface="+mj-lt"/>
                          <a:ea typeface="Times New Roman"/>
                        </a:rPr>
                        <a:t>Распространение влияния компании за пределы работы.</a:t>
                      </a:r>
                    </a:p>
                  </a:txBody>
                  <a:tcPr marL="6350" marR="6350" marT="0" marB="0"/>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15</a:t>
            </a:fld>
            <a:endParaRPr lang="ru-RU"/>
          </a:p>
        </p:txBody>
      </p:sp>
    </p:spTree>
    <p:extLst>
      <p:ext uri="{BB962C8B-B14F-4D97-AF65-F5344CB8AC3E}">
        <p14:creationId xmlns:p14="http://schemas.microsoft.com/office/powerpoint/2010/main" val="2651435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229600" cy="1224136"/>
          </a:xfrm>
        </p:spPr>
        <p:txBody>
          <a:bodyPr>
            <a:normAutofit fontScale="90000"/>
          </a:bodyPr>
          <a:lstStyle/>
          <a:p>
            <a:r>
              <a:rPr lang="ru-RU" sz="3200" dirty="0" smtClean="0"/>
              <a:t>5</a:t>
            </a:r>
            <a:r>
              <a:rPr lang="ru-RU" sz="3200" dirty="0"/>
              <a:t>. Классификация стратегий управления персоналом в зависимости от способа реализации стратегии в </a:t>
            </a:r>
            <a:r>
              <a:rPr lang="ru-RU" sz="3200" dirty="0" smtClean="0"/>
              <a:t>организации</a:t>
            </a:r>
            <a:endParaRPr lang="ru-RU" sz="22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2556177725"/>
              </p:ext>
            </p:extLst>
          </p:nvPr>
        </p:nvGraphicFramePr>
        <p:xfrm>
          <a:off x="323528" y="1628800"/>
          <a:ext cx="8568952" cy="4708161"/>
        </p:xfrm>
        <a:graphic>
          <a:graphicData uri="http://schemas.openxmlformats.org/drawingml/2006/table">
            <a:tbl>
              <a:tblPr firstRow="1" bandRow="1">
                <a:tableStyleId>{5C22544A-7EE6-4342-B048-85BDC9FD1C3A}</a:tableStyleId>
              </a:tblPr>
              <a:tblGrid>
                <a:gridCol w="1152128"/>
                <a:gridCol w="7416824"/>
              </a:tblGrid>
              <a:tr h="360040">
                <a:tc>
                  <a:txBody>
                    <a:bodyPr/>
                    <a:lstStyle/>
                    <a:p>
                      <a:pPr marL="0" indent="0">
                        <a:lnSpc>
                          <a:spcPct val="100000"/>
                        </a:lnSpc>
                        <a:spcBef>
                          <a:spcPts val="0"/>
                        </a:spcBef>
                        <a:spcAft>
                          <a:spcPts val="0"/>
                        </a:spcAft>
                      </a:pPr>
                      <a:r>
                        <a:rPr lang="ru-RU" sz="1200" dirty="0">
                          <a:effectLst/>
                          <a:latin typeface="+mj-lt"/>
                          <a:ea typeface="Times New Roman"/>
                        </a:rPr>
                        <a:t>Типы кадровой</a:t>
                      </a:r>
                    </a:p>
                    <a:p>
                      <a:pPr marL="0" indent="0" algn="ctr">
                        <a:lnSpc>
                          <a:spcPct val="100000"/>
                        </a:lnSpc>
                        <a:spcBef>
                          <a:spcPts val="0"/>
                        </a:spcBef>
                        <a:spcAft>
                          <a:spcPts val="0"/>
                        </a:spcAft>
                      </a:pPr>
                      <a:r>
                        <a:rPr lang="ru-RU" sz="1200" dirty="0">
                          <a:effectLst/>
                          <a:latin typeface="+mj-lt"/>
                          <a:ea typeface="Times New Roman"/>
                        </a:rPr>
                        <a:t>политики</a:t>
                      </a:r>
                    </a:p>
                    <a:p>
                      <a:pPr marL="0" indent="0" algn="ctr">
                        <a:lnSpc>
                          <a:spcPct val="100000"/>
                        </a:lnSpc>
                        <a:spcBef>
                          <a:spcPts val="0"/>
                        </a:spcBef>
                        <a:spcAft>
                          <a:spcPts val="0"/>
                        </a:spcAft>
                      </a:pPr>
                      <a:r>
                        <a:rPr lang="ru-RU" sz="1200" dirty="0">
                          <a:effectLst/>
                          <a:latin typeface="+mj-lt"/>
                          <a:ea typeface="Times New Roman"/>
                        </a:rPr>
                        <a:t>организации</a:t>
                      </a:r>
                    </a:p>
                  </a:txBody>
                  <a:tcPr marL="6350" marR="6350" marT="0" marB="0" anchor="ctr"/>
                </a:tc>
                <a:tc>
                  <a:txBody>
                    <a:bodyPr/>
                    <a:lstStyle/>
                    <a:p>
                      <a:pPr marL="0" indent="0" algn="ctr">
                        <a:lnSpc>
                          <a:spcPct val="100000"/>
                        </a:lnSpc>
                        <a:spcBef>
                          <a:spcPts val="0"/>
                        </a:spcBef>
                        <a:spcAft>
                          <a:spcPts val="0"/>
                        </a:spcAft>
                      </a:pPr>
                      <a:r>
                        <a:rPr lang="ru-RU" sz="1200" dirty="0">
                          <a:effectLst/>
                          <a:latin typeface="+mj-lt"/>
                          <a:ea typeface="Times New Roman"/>
                        </a:rPr>
                        <a:t>Основные особенности</a:t>
                      </a:r>
                    </a:p>
                  </a:txBody>
                  <a:tcPr marL="6350" marR="6350" marT="0" marB="0" anchor="ctr"/>
                </a:tc>
              </a:tr>
              <a:tr h="1107544">
                <a:tc>
                  <a:txBody>
                    <a:bodyPr/>
                    <a:lstStyle/>
                    <a:p>
                      <a:pPr marL="0" indent="0">
                        <a:lnSpc>
                          <a:spcPct val="100000"/>
                        </a:lnSpc>
                        <a:spcBef>
                          <a:spcPts val="0"/>
                        </a:spcBef>
                        <a:spcAft>
                          <a:spcPts val="0"/>
                        </a:spcAft>
                      </a:pPr>
                      <a:r>
                        <a:rPr lang="en-US" sz="1200" i="1" spc="0" dirty="0" err="1">
                          <a:solidFill>
                            <a:srgbClr val="000000"/>
                          </a:solidFill>
                          <a:effectLst/>
                          <a:latin typeface="+mj-lt"/>
                          <a:ea typeface="Times New Roman"/>
                          <a:cs typeface="Times New Roman"/>
                        </a:rPr>
                        <a:t>Пассивная</a:t>
                      </a:r>
                      <a:endParaRPr lang="ru-RU" sz="1200" dirty="0">
                        <a:effectLst/>
                        <a:latin typeface="+mj-lt"/>
                        <a:ea typeface="Times New Roman"/>
                      </a:endParaRPr>
                    </a:p>
                  </a:txBody>
                  <a:tcPr marL="6350" marR="6350" marT="0" marB="0" anchor="ctr"/>
                </a:tc>
                <a:tc>
                  <a:txBody>
                    <a:bodyPr/>
                    <a:lstStyle/>
                    <a:p>
                      <a:pPr marL="0" indent="0">
                        <a:lnSpc>
                          <a:spcPct val="100000"/>
                        </a:lnSpc>
                        <a:spcBef>
                          <a:spcPts val="0"/>
                        </a:spcBef>
                        <a:spcAft>
                          <a:spcPts val="0"/>
                        </a:spcAft>
                      </a:pPr>
                      <a:r>
                        <a:rPr lang="ru-RU" sz="1200" dirty="0">
                          <a:effectLst/>
                          <a:latin typeface="+mj-lt"/>
                          <a:ea typeface="Times New Roman"/>
                        </a:rPr>
                        <a:t>Руководство организации не имеет выраженной программы действий в отношении собственного персонала, а кадровая работа сводится к рутинному функционированию. Характерно отсутствие прогноза кадровых потребностей, средств оценки труда и персонала, диагностики кадровой службы в целом. Руководство чаще всего вынуждено работать в режиме экстренного реагирования на возникающие конфликтные ситуации, которые стремится погасить любыми средствами, часто не успевая понять причины событий и их возможные последствия.</a:t>
                      </a:r>
                    </a:p>
                  </a:txBody>
                  <a:tcPr marL="6350" marR="6350" marT="0" marB="0" anchor="ctr"/>
                </a:tc>
              </a:tr>
              <a:tr h="1021698">
                <a:tc>
                  <a:txBody>
                    <a:bodyPr/>
                    <a:lstStyle/>
                    <a:p>
                      <a:pPr marL="0" indent="0">
                        <a:lnSpc>
                          <a:spcPct val="100000"/>
                        </a:lnSpc>
                        <a:spcBef>
                          <a:spcPts val="0"/>
                        </a:spcBef>
                        <a:spcAft>
                          <a:spcPts val="0"/>
                        </a:spcAft>
                      </a:pPr>
                      <a:r>
                        <a:rPr lang="en-US" sz="1200" i="1" spc="0">
                          <a:solidFill>
                            <a:srgbClr val="000000"/>
                          </a:solidFill>
                          <a:effectLst/>
                          <a:latin typeface="+mj-lt"/>
                          <a:ea typeface="Times New Roman"/>
                          <a:cs typeface="Times New Roman"/>
                        </a:rPr>
                        <a:t>Реактивная</a:t>
                      </a:r>
                      <a:endParaRPr lang="ru-RU" sz="1200">
                        <a:effectLst/>
                        <a:latin typeface="+mj-lt"/>
                        <a:ea typeface="Times New Roman"/>
                      </a:endParaRPr>
                    </a:p>
                  </a:txBody>
                  <a:tcPr marL="6350" marR="6350" marT="0" marB="0" anchor="ctr"/>
                </a:tc>
                <a:tc>
                  <a:txBody>
                    <a:bodyPr/>
                    <a:lstStyle/>
                    <a:p>
                      <a:pPr marL="0" indent="0">
                        <a:lnSpc>
                          <a:spcPct val="100000"/>
                        </a:lnSpc>
                        <a:spcBef>
                          <a:spcPts val="0"/>
                        </a:spcBef>
                        <a:spcAft>
                          <a:spcPts val="0"/>
                        </a:spcAft>
                      </a:pPr>
                      <a:r>
                        <a:rPr lang="ru-RU" sz="1200" dirty="0">
                          <a:effectLst/>
                          <a:latin typeface="+mj-lt"/>
                          <a:ea typeface="Times New Roman"/>
                        </a:rPr>
                        <a:t>Руководство осуществляет контроль за симптомами негативного состояния в работе с персоналом, принимает попытки проанализировать их причины и следит за возникновением конфликтных ситуаций. Предметом специального внимания руководства становится мониторинг квалифицированной рабочей силы и мотивация персонала к высокопродуктивному труду. Принимаются меры по локализации кризисных явлений, осуществляются действия, направленные на понимание причин, которые привели к возникновению кадровых проблем. Кадровые службы, </a:t>
                      </a:r>
                      <a:r>
                        <a:rPr lang="ru-RU" sz="1200" dirty="0" smtClean="0">
                          <a:effectLst/>
                          <a:latin typeface="+mj-lt"/>
                          <a:ea typeface="Times New Roman"/>
                        </a:rPr>
                        <a:t>как правило, располагают средствами диагностики существующей стратегии и оказания адекватной экстренной помощи. Основные проблемы при использовании такого рода кадровой политики возникают при среднесрочном прогнозировании.</a:t>
                      </a:r>
                      <a:endParaRPr lang="ru-RU" sz="1200" dirty="0">
                        <a:effectLst/>
                        <a:latin typeface="+mj-lt"/>
                        <a:ea typeface="Times New Roman"/>
                      </a:endParaRPr>
                    </a:p>
                  </a:txBody>
                  <a:tcPr marL="6350" marR="6350" marT="0" marB="0" anchor="ctr"/>
                </a:tc>
              </a:tr>
              <a:tr h="985232">
                <a:tc>
                  <a:txBody>
                    <a:bodyPr/>
                    <a:lstStyle/>
                    <a:p>
                      <a:pPr marL="0" indent="0">
                        <a:lnSpc>
                          <a:spcPct val="100000"/>
                        </a:lnSpc>
                        <a:spcBef>
                          <a:spcPts val="0"/>
                        </a:spcBef>
                        <a:spcAft>
                          <a:spcPts val="0"/>
                        </a:spcAft>
                      </a:pPr>
                      <a:r>
                        <a:rPr lang="en-US" sz="1200" i="1" spc="0" dirty="0" err="1">
                          <a:solidFill>
                            <a:srgbClr val="000000"/>
                          </a:solidFill>
                          <a:effectLst/>
                          <a:latin typeface="+mj-lt"/>
                          <a:ea typeface="Times New Roman"/>
                          <a:cs typeface="Times New Roman"/>
                        </a:rPr>
                        <a:t>Превентивная</a:t>
                      </a:r>
                      <a:endParaRPr lang="ru-RU" sz="1200" dirty="0">
                        <a:effectLst/>
                        <a:latin typeface="+mj-lt"/>
                        <a:ea typeface="Times New Roman"/>
                      </a:endParaRPr>
                    </a:p>
                  </a:txBody>
                  <a:tcPr marL="6350" marR="6350" marT="0" marB="0" anchor="ctr"/>
                </a:tc>
                <a:tc>
                  <a:txBody>
                    <a:bodyPr/>
                    <a:lstStyle/>
                    <a:p>
                      <a:pPr marL="0" indent="0">
                        <a:lnSpc>
                          <a:spcPct val="100000"/>
                        </a:lnSpc>
                        <a:spcBef>
                          <a:spcPts val="0"/>
                        </a:spcBef>
                        <a:spcAft>
                          <a:spcPts val="0"/>
                        </a:spcAft>
                      </a:pPr>
                      <a:r>
                        <a:rPr lang="ru-RU" sz="1200" dirty="0">
                          <a:effectLst/>
                          <a:latin typeface="+mj-lt"/>
                          <a:ea typeface="Times New Roman"/>
                        </a:rPr>
                        <a:t>Руководство имеет обоснованные прогнозы развития ситуации. При этом организация не имеет средств для влияния на наличную ситуацию. Работники кадровой службы располагают как средствами диагностики персонала, так и методикой прогнозирования кадровой ситуации на среднесрочный период. Программа развития организации основывается на краткосрочном и среднесрочном прогнозах потребности в персонале. Представлены задачи по развитию персонала. Основная проблема - разработка целевых кадровых программ.</a:t>
                      </a:r>
                    </a:p>
                  </a:txBody>
                  <a:tcPr marL="6350" marR="6350" marT="0" marB="0" anchor="ctr"/>
                </a:tc>
              </a:tr>
              <a:tr h="603705">
                <a:tc>
                  <a:txBody>
                    <a:bodyPr/>
                    <a:lstStyle/>
                    <a:p>
                      <a:pPr marL="0" indent="0">
                        <a:lnSpc>
                          <a:spcPct val="100000"/>
                        </a:lnSpc>
                        <a:spcBef>
                          <a:spcPts val="0"/>
                        </a:spcBef>
                        <a:spcAft>
                          <a:spcPts val="0"/>
                        </a:spcAft>
                      </a:pPr>
                      <a:r>
                        <a:rPr lang="en-US" sz="1200" i="1" spc="0">
                          <a:solidFill>
                            <a:srgbClr val="000000"/>
                          </a:solidFill>
                          <a:effectLst/>
                          <a:latin typeface="+mj-lt"/>
                          <a:ea typeface="Times New Roman"/>
                          <a:cs typeface="Times New Roman"/>
                        </a:rPr>
                        <a:t>Активная</a:t>
                      </a:r>
                      <a:endParaRPr lang="ru-RU" sz="1200">
                        <a:effectLst/>
                        <a:latin typeface="+mj-lt"/>
                        <a:ea typeface="Times New Roman"/>
                      </a:endParaRPr>
                    </a:p>
                  </a:txBody>
                  <a:tcPr marL="6350" marR="6350" marT="0" marB="0" anchor="ctr"/>
                </a:tc>
                <a:tc>
                  <a:txBody>
                    <a:bodyPr/>
                    <a:lstStyle/>
                    <a:p>
                      <a:pPr marL="0" indent="0">
                        <a:lnSpc>
                          <a:spcPct val="100000"/>
                        </a:lnSpc>
                        <a:spcBef>
                          <a:spcPts val="0"/>
                        </a:spcBef>
                        <a:spcAft>
                          <a:spcPts val="0"/>
                        </a:spcAft>
                      </a:pPr>
                      <a:r>
                        <a:rPr lang="ru-RU" sz="1200" dirty="0">
                          <a:effectLst/>
                          <a:latin typeface="+mj-lt"/>
                          <a:ea typeface="Times New Roman"/>
                        </a:rPr>
                        <a:t>Руководство организации имеет не только прогноз, но и средства воздействия на ситуацию, а кадровая служба способна разработать целевые кадровые программы, а также осуществлять регулярный мониторинг ситуации и корректировать исполнение программ в соответствии с параметрами внешней и внутренней среды.</a:t>
                      </a:r>
                    </a:p>
                  </a:txBody>
                  <a:tcPr marL="6350" marR="6350" marT="0" marB="0" anchor="ctr"/>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16</a:t>
            </a:fld>
            <a:endParaRPr lang="ru-RU"/>
          </a:p>
        </p:txBody>
      </p:sp>
    </p:spTree>
    <p:extLst>
      <p:ext uri="{BB962C8B-B14F-4D97-AF65-F5344CB8AC3E}">
        <p14:creationId xmlns:p14="http://schemas.microsoft.com/office/powerpoint/2010/main" val="3166288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229600" cy="648072"/>
          </a:xfrm>
        </p:spPr>
        <p:txBody>
          <a:bodyPr>
            <a:normAutofit fontScale="90000"/>
          </a:bodyPr>
          <a:lstStyle/>
          <a:p>
            <a:r>
              <a:rPr lang="ru-RU" sz="3200" dirty="0" smtClean="0"/>
              <a:t>6</a:t>
            </a:r>
            <a:r>
              <a:rPr lang="ru-RU" sz="3200" dirty="0"/>
              <a:t>. Классификация стратегий </a:t>
            </a:r>
            <a:r>
              <a:rPr lang="ru-RU" sz="3200" dirty="0" smtClean="0"/>
              <a:t>УП </a:t>
            </a:r>
            <a:r>
              <a:rPr lang="ru-RU" sz="3200" dirty="0"/>
              <a:t>в зависимости от философии менеджмента</a:t>
            </a:r>
            <a:endParaRPr lang="ru-RU" sz="22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4095586222"/>
              </p:ext>
            </p:extLst>
          </p:nvPr>
        </p:nvGraphicFramePr>
        <p:xfrm>
          <a:off x="143000" y="1117888"/>
          <a:ext cx="9001000" cy="5740112"/>
        </p:xfrm>
        <a:graphic>
          <a:graphicData uri="http://schemas.openxmlformats.org/drawingml/2006/table">
            <a:tbl>
              <a:tblPr firstRow="1" bandRow="1">
                <a:tableStyleId>{5C22544A-7EE6-4342-B048-85BDC9FD1C3A}</a:tableStyleId>
              </a:tblPr>
              <a:tblGrid>
                <a:gridCol w="1058942"/>
                <a:gridCol w="7942058"/>
              </a:tblGrid>
              <a:tr h="360040">
                <a:tc>
                  <a:txBody>
                    <a:bodyPr/>
                    <a:lstStyle/>
                    <a:p>
                      <a:pPr marL="0" indent="0" algn="ctr">
                        <a:lnSpc>
                          <a:spcPct val="100000"/>
                        </a:lnSpc>
                        <a:spcBef>
                          <a:spcPts val="0"/>
                        </a:spcBef>
                        <a:spcAft>
                          <a:spcPts val="0"/>
                        </a:spcAft>
                      </a:pPr>
                      <a:r>
                        <a:rPr lang="ru-RU" sz="1200" dirty="0">
                          <a:effectLst/>
                          <a:latin typeface="+mj-lt"/>
                          <a:ea typeface="Times New Roman"/>
                        </a:rPr>
                        <a:t>Типы стратегий </a:t>
                      </a:r>
                      <a:r>
                        <a:rPr lang="ru-RU" sz="1200" dirty="0" smtClean="0">
                          <a:effectLst/>
                          <a:latin typeface="+mj-lt"/>
                          <a:ea typeface="Times New Roman"/>
                        </a:rPr>
                        <a:t>УП</a:t>
                      </a:r>
                      <a:endParaRPr lang="ru-RU" sz="1200" dirty="0">
                        <a:effectLst/>
                        <a:latin typeface="+mj-lt"/>
                        <a:ea typeface="Times New Roman"/>
                      </a:endParaRPr>
                    </a:p>
                  </a:txBody>
                  <a:tcPr marL="6350" marR="6350" marT="0" marB="0"/>
                </a:tc>
                <a:tc>
                  <a:txBody>
                    <a:bodyPr/>
                    <a:lstStyle/>
                    <a:p>
                      <a:pPr indent="0" algn="ctr">
                        <a:lnSpc>
                          <a:spcPct val="100000"/>
                        </a:lnSpc>
                        <a:spcBef>
                          <a:spcPts val="0"/>
                        </a:spcBef>
                        <a:spcAft>
                          <a:spcPts val="0"/>
                        </a:spcAft>
                      </a:pPr>
                      <a:r>
                        <a:rPr lang="ru-RU" sz="1200" dirty="0">
                          <a:effectLst/>
                          <a:latin typeface="+mj-lt"/>
                          <a:ea typeface="Times New Roman"/>
                        </a:rPr>
                        <a:t>Основные черты</a:t>
                      </a:r>
                    </a:p>
                  </a:txBody>
                  <a:tcPr marL="6350" marR="6350" marT="0" marB="0"/>
                </a:tc>
              </a:tr>
              <a:tr h="1107544">
                <a:tc>
                  <a:txBody>
                    <a:bodyPr/>
                    <a:lstStyle/>
                    <a:p>
                      <a:pPr marL="0" indent="0">
                        <a:lnSpc>
                          <a:spcPct val="100000"/>
                        </a:lnSpc>
                        <a:spcBef>
                          <a:spcPts val="0"/>
                        </a:spcBef>
                        <a:spcAft>
                          <a:spcPts val="0"/>
                        </a:spcAft>
                      </a:pPr>
                      <a:r>
                        <a:rPr lang="en-US" sz="1200" i="1" spc="0" dirty="0" err="1">
                          <a:solidFill>
                            <a:srgbClr val="000000"/>
                          </a:solidFill>
                          <a:effectLst/>
                          <a:latin typeface="+mj-lt"/>
                          <a:ea typeface="Times New Roman"/>
                          <a:cs typeface="Times New Roman"/>
                        </a:rPr>
                        <a:t>Тэйлоровская</a:t>
                      </a:r>
                      <a:endParaRPr lang="ru-RU" sz="1200" dirty="0">
                        <a:effectLst/>
                        <a:latin typeface="+mj-lt"/>
                        <a:ea typeface="Times New Roman"/>
                      </a:endParaRPr>
                    </a:p>
                  </a:txBody>
                  <a:tcPr marL="6350" marR="6350" marT="0" marB="0" anchor="ctr"/>
                </a:tc>
                <a:tc>
                  <a:txBody>
                    <a:bodyPr/>
                    <a:lstStyle/>
                    <a:p>
                      <a:pPr indent="0">
                        <a:lnSpc>
                          <a:spcPct val="100000"/>
                        </a:lnSpc>
                        <a:spcBef>
                          <a:spcPts val="0"/>
                        </a:spcBef>
                        <a:spcAft>
                          <a:spcPts val="0"/>
                        </a:spcAft>
                      </a:pPr>
                      <a:r>
                        <a:rPr lang="ru-RU" sz="1200" dirty="0">
                          <a:effectLst/>
                          <a:latin typeface="+mj-lt"/>
                          <a:ea typeface="Times New Roman"/>
                        </a:rPr>
                        <a:t>Базируется на идеях Ф. </a:t>
                      </a:r>
                      <a:r>
                        <a:rPr lang="ru-RU" sz="1200" dirty="0" err="1">
                          <a:effectLst/>
                          <a:latin typeface="+mj-lt"/>
                          <a:ea typeface="Times New Roman"/>
                        </a:rPr>
                        <a:t>Тэйлора</a:t>
                      </a:r>
                      <a:r>
                        <a:rPr lang="ru-RU" sz="1200" dirty="0">
                          <a:effectLst/>
                          <a:latin typeface="+mj-lt"/>
                          <a:ea typeface="Times New Roman"/>
                        </a:rPr>
                        <a:t>. Соответствует типу человека «Х» модели Д. </a:t>
                      </a:r>
                      <a:r>
                        <a:rPr lang="ru-RU" sz="1200" dirty="0" err="1">
                          <a:effectLst/>
                          <a:latin typeface="+mj-lt"/>
                          <a:ea typeface="Times New Roman"/>
                        </a:rPr>
                        <a:t>Макгрегора</a:t>
                      </a:r>
                      <a:r>
                        <a:rPr lang="ru-RU" sz="1200" dirty="0">
                          <a:effectLst/>
                          <a:latin typeface="+mj-lt"/>
                          <a:ea typeface="Times New Roman"/>
                        </a:rPr>
                        <a:t>. В политике занятости на предприятии предпочтение отдается менее квалифицированным, но более работоспособным работникам. Приспособиться к перебоям в сбыте предприятие старается путем краткосрочных изменений в составе персонала по принципу «как нанял, так и уволил». В случае увольнения речи нет о потере ценного человеческого капитала. Требования к квалификации рабочих просты, вновь нанятые рабочие при соответствующем инструктаже уже в короткий срок демонстрируют необходимую производительность труда. Форсируется дробление работ до уровня простейших действий, которым быстро могли бы научиться неквалифицированные работники. Проводится предварительное структурирование выполняемых на предприятии работ на отдельных этапах производственного процесса. Руководство персоналом тесным образом связано с организацией работ: </a:t>
                      </a:r>
                      <a:r>
                        <a:rPr lang="ru-RU" sz="1200" dirty="0" smtClean="0">
                          <a:effectLst/>
                          <a:latin typeface="+mj-lt"/>
                          <a:ea typeface="Times New Roman"/>
                        </a:rPr>
                        <a:t>руководители предприятия должны в первую очередь следить за четким выполнением заданий и норм и наказывать за их нарушения. Излишними становятся любые вложения в повышение квалификации работников. Производственному обучению и повышению квалификации практически не отводится никакой роли. Г лавным инструментом мотивации является вознаграждение (сдельная оплата, зависящая от объема выполненной работы, в сочетании с четко заданной нормой производительности). Данная стратегия низводит работника до роли инструмента и приводит к психологической отчужденности.</a:t>
                      </a:r>
                      <a:endParaRPr lang="ru-RU" sz="1200" dirty="0">
                        <a:effectLst/>
                        <a:latin typeface="+mj-lt"/>
                        <a:ea typeface="Times New Roman"/>
                      </a:endParaRPr>
                    </a:p>
                  </a:txBody>
                  <a:tcPr marL="6350" marR="6350" marT="0" marB="0" anchor="ctr"/>
                </a:tc>
              </a:tr>
              <a:tr h="1021698">
                <a:tc>
                  <a:txBody>
                    <a:bodyPr/>
                    <a:lstStyle/>
                    <a:p>
                      <a:pPr indent="0">
                        <a:lnSpc>
                          <a:spcPct val="100000"/>
                        </a:lnSpc>
                        <a:spcBef>
                          <a:spcPts val="0"/>
                        </a:spcBef>
                        <a:spcAft>
                          <a:spcPts val="0"/>
                        </a:spcAft>
                      </a:pPr>
                      <a:r>
                        <a:rPr lang="en-US" sz="1200" i="1" spc="0" dirty="0" err="1" smtClean="0">
                          <a:solidFill>
                            <a:srgbClr val="000000"/>
                          </a:solidFill>
                          <a:effectLst/>
                          <a:latin typeface="+mj-lt"/>
                          <a:ea typeface="Times New Roman"/>
                          <a:cs typeface="Times New Roman"/>
                        </a:rPr>
                        <a:t>Интегриро</a:t>
                      </a:r>
                      <a:r>
                        <a:rPr lang="ru-RU" sz="1200" i="1" spc="0" dirty="0" smtClean="0">
                          <a:solidFill>
                            <a:srgbClr val="000000"/>
                          </a:solidFill>
                          <a:effectLst/>
                          <a:latin typeface="+mj-lt"/>
                          <a:ea typeface="Times New Roman"/>
                          <a:cs typeface="Times New Roman"/>
                        </a:rPr>
                        <a:t>-</a:t>
                      </a:r>
                      <a:r>
                        <a:rPr lang="en-US" sz="1200" i="1" spc="0" dirty="0" err="1" smtClean="0">
                          <a:solidFill>
                            <a:srgbClr val="000000"/>
                          </a:solidFill>
                          <a:effectLst/>
                          <a:latin typeface="+mj-lt"/>
                          <a:ea typeface="Times New Roman"/>
                          <a:cs typeface="Times New Roman"/>
                        </a:rPr>
                        <a:t>ванная</a:t>
                      </a:r>
                      <a:endParaRPr lang="ru-RU" sz="1200" dirty="0">
                        <a:effectLst/>
                        <a:latin typeface="+mj-lt"/>
                        <a:ea typeface="Times New Roman"/>
                      </a:endParaRPr>
                    </a:p>
                  </a:txBody>
                  <a:tcPr marL="6350" marR="6350" marT="0" marB="0" anchor="ctr"/>
                </a:tc>
                <a:tc>
                  <a:txBody>
                    <a:bodyPr/>
                    <a:lstStyle/>
                    <a:p>
                      <a:pPr indent="0">
                        <a:lnSpc>
                          <a:spcPct val="100000"/>
                        </a:lnSpc>
                        <a:spcBef>
                          <a:spcPts val="0"/>
                        </a:spcBef>
                        <a:spcAft>
                          <a:spcPts val="0"/>
                        </a:spcAft>
                      </a:pPr>
                      <a:r>
                        <a:rPr lang="ru-RU" sz="1200" dirty="0">
                          <a:effectLst/>
                          <a:latin typeface="+mj-lt"/>
                          <a:ea typeface="Times New Roman"/>
                        </a:rPr>
                        <a:t>Соответствует типу человека «У» модели Д. </a:t>
                      </a:r>
                      <a:r>
                        <a:rPr lang="ru-RU" sz="1200" dirty="0" err="1">
                          <a:effectLst/>
                          <a:latin typeface="+mj-lt"/>
                          <a:ea typeface="Times New Roman"/>
                        </a:rPr>
                        <a:t>Макгрегора</a:t>
                      </a:r>
                      <a:r>
                        <a:rPr lang="ru-RU" sz="1200" dirty="0" smtClean="0">
                          <a:effectLst/>
                          <a:latin typeface="+mj-lt"/>
                          <a:ea typeface="Times New Roman"/>
                        </a:rPr>
                        <a:t>. Политика </a:t>
                      </a:r>
                      <a:r>
                        <a:rPr lang="ru-RU" sz="1200" dirty="0">
                          <a:effectLst/>
                          <a:latin typeface="+mj-lt"/>
                          <a:ea typeface="Times New Roman"/>
                        </a:rPr>
                        <a:t>занятости на предприятии требует привлечения сотрудников, отличающихся высокой квалификацией и желанием трудиться. Для того, чтобы обеспечить их лояльность, им предоставляются гарантии долгосрочной занятости. Организация и построение работ включают самые разнообразные виды деятельности. Работникам поручаются такие задания, которые позволили бы им полностью реализовать и повысить имеющуюся квалификацию. Стимулируются и используются навыки и знания работников через их вовлечение в различные организационные механизмы (проектные группы, кружки качества, кооперационный стиль руководства). Особое внимание уделяется базовой квалификации и развитию персонала. Функция оплаты труда является не столько инструментом достижения наибольшей производительности, сколько эквивалентом производительности, достигнутой на основе высокой квалификации, сознательного отношения к труду и соответствия профессиональным нормам.</a:t>
                      </a:r>
                    </a:p>
                  </a:txBody>
                  <a:tcPr marL="6350" marR="6350" marT="0" marB="0" anchor="ctr"/>
                </a:tc>
              </a:tr>
              <a:tr h="985232">
                <a:tc>
                  <a:txBody>
                    <a:bodyPr/>
                    <a:lstStyle/>
                    <a:p>
                      <a:pPr indent="0">
                        <a:lnSpc>
                          <a:spcPct val="100000"/>
                        </a:lnSpc>
                        <a:spcBef>
                          <a:spcPts val="0"/>
                        </a:spcBef>
                        <a:spcAft>
                          <a:spcPts val="0"/>
                        </a:spcAft>
                      </a:pPr>
                      <a:r>
                        <a:rPr lang="en-US" sz="1200" i="1" spc="0">
                          <a:solidFill>
                            <a:srgbClr val="000000"/>
                          </a:solidFill>
                          <a:effectLst/>
                          <a:latin typeface="+mj-lt"/>
                          <a:ea typeface="Times New Roman"/>
                          <a:cs typeface="Times New Roman"/>
                        </a:rPr>
                        <a:t>Японская</a:t>
                      </a:r>
                      <a:endParaRPr lang="ru-RU" sz="1200">
                        <a:effectLst/>
                        <a:latin typeface="+mj-lt"/>
                        <a:ea typeface="Times New Roman"/>
                      </a:endParaRPr>
                    </a:p>
                  </a:txBody>
                  <a:tcPr marL="6350" marR="6350" marT="0" marB="0" anchor="ctr"/>
                </a:tc>
                <a:tc>
                  <a:txBody>
                    <a:bodyPr/>
                    <a:lstStyle/>
                    <a:p>
                      <a:pPr indent="0">
                        <a:lnSpc>
                          <a:spcPct val="100000"/>
                        </a:lnSpc>
                        <a:spcBef>
                          <a:spcPts val="0"/>
                        </a:spcBef>
                        <a:spcAft>
                          <a:spcPts val="0"/>
                        </a:spcAft>
                      </a:pPr>
                      <a:r>
                        <a:rPr lang="ru-RU" sz="1200" dirty="0">
                          <a:effectLst/>
                          <a:latin typeface="+mj-lt"/>
                          <a:ea typeface="Times New Roman"/>
                        </a:rPr>
                        <a:t>В основе - опыт успешной деятельности японских предприятий. Система пожизненного найма - работа на одной фирме до достижения 55-летнего возраста. Интенсивное вовлечение работников в процессы планирования и принятия решений. Повышение квалификации на рабочем месте </a:t>
                      </a:r>
                      <a:r>
                        <a:rPr lang="ru-RU" sz="1200" dirty="0" smtClean="0">
                          <a:effectLst/>
                          <a:latin typeface="+mj-lt"/>
                          <a:ea typeface="Times New Roman"/>
                        </a:rPr>
                        <a:t>и систематическая ротация персонала. Высокая степень самоуправления, личной ответственности и самоконтроля работников при различных формах групповой работы. Относительно большое значение фактора старшинства для продвижения по службе и повышения заработной платы.</a:t>
                      </a:r>
                      <a:endParaRPr lang="ru-RU" sz="1200" dirty="0">
                        <a:effectLst/>
                        <a:latin typeface="+mj-lt"/>
                        <a:ea typeface="Times New Roman"/>
                      </a:endParaRPr>
                    </a:p>
                  </a:txBody>
                  <a:tcPr marL="6350" marR="6350" marT="0" marB="0" anchor="ctr"/>
                </a:tc>
              </a:tr>
            </a:tbl>
          </a:graphicData>
        </a:graphic>
      </p:graphicFrame>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17</a:t>
            </a:fld>
            <a:endParaRPr lang="ru-RU"/>
          </a:p>
        </p:txBody>
      </p:sp>
    </p:spTree>
    <p:extLst>
      <p:ext uri="{BB962C8B-B14F-4D97-AF65-F5344CB8AC3E}">
        <p14:creationId xmlns:p14="http://schemas.microsoft.com/office/powerpoint/2010/main" val="3245630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74638"/>
            <a:ext cx="8568952" cy="562074"/>
          </a:xfrm>
        </p:spPr>
        <p:txBody>
          <a:bodyPr>
            <a:normAutofit fontScale="90000"/>
          </a:bodyPr>
          <a:lstStyle/>
          <a:p>
            <a:r>
              <a:rPr lang="ru-RU" sz="3200" dirty="0" smtClean="0"/>
              <a:t>7. </a:t>
            </a:r>
            <a:r>
              <a:rPr lang="ru-RU" sz="3200" dirty="0" smtClean="0"/>
              <a:t>Особенности стратегии УП по этапам кризиса </a:t>
            </a:r>
            <a:r>
              <a:rPr lang="ru-RU" sz="3200" dirty="0" smtClean="0"/>
              <a:t>→</a:t>
            </a:r>
            <a:endParaRPr lang="ru-RU" sz="32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008955084"/>
              </p:ext>
            </p:extLst>
          </p:nvPr>
        </p:nvGraphicFramePr>
        <p:xfrm>
          <a:off x="467544" y="836712"/>
          <a:ext cx="8229600" cy="5872687"/>
        </p:xfrm>
        <a:graphic>
          <a:graphicData uri="http://schemas.openxmlformats.org/drawingml/2006/table">
            <a:tbl>
              <a:tblPr firstRow="1" bandRow="1">
                <a:tableStyleId>{5C22544A-7EE6-4342-B048-85BDC9FD1C3A}</a:tableStyleId>
              </a:tblPr>
              <a:tblGrid>
                <a:gridCol w="1090464"/>
                <a:gridCol w="2664296"/>
                <a:gridCol w="2736304"/>
                <a:gridCol w="1738536"/>
              </a:tblGrid>
              <a:tr h="740664">
                <a:tc>
                  <a:txBody>
                    <a:bodyPr/>
                    <a:lstStyle/>
                    <a:p>
                      <a:pPr algn="ctr"/>
                      <a:r>
                        <a:rPr lang="ru-RU" dirty="0" smtClean="0"/>
                        <a:t>Этап кризиса</a:t>
                      </a:r>
                      <a:endParaRPr lang="ru-RU" dirty="0"/>
                    </a:p>
                  </a:txBody>
                  <a:tcPr/>
                </a:tc>
                <a:tc>
                  <a:txBody>
                    <a:bodyPr/>
                    <a:lstStyle/>
                    <a:p>
                      <a:pPr algn="ctr"/>
                      <a:r>
                        <a:rPr lang="ru-RU" dirty="0" smtClean="0"/>
                        <a:t>Характеристика</a:t>
                      </a:r>
                      <a:endParaRPr lang="ru-RU" dirty="0"/>
                    </a:p>
                  </a:txBody>
                  <a:tcPr/>
                </a:tc>
                <a:tc>
                  <a:txBody>
                    <a:bodyPr/>
                    <a:lstStyle/>
                    <a:p>
                      <a:pPr algn="ctr"/>
                      <a:r>
                        <a:rPr lang="ru-RU" dirty="0" smtClean="0"/>
                        <a:t>Кадровая ситуация</a:t>
                      </a:r>
                    </a:p>
                  </a:txBody>
                  <a:tcPr/>
                </a:tc>
                <a:tc>
                  <a:txBody>
                    <a:bodyPr/>
                    <a:lstStyle/>
                    <a:p>
                      <a:pPr algn="ctr"/>
                      <a:r>
                        <a:rPr lang="ru-RU" dirty="0" smtClean="0"/>
                        <a:t>Тип кадровой стратегии </a:t>
                      </a:r>
                    </a:p>
                  </a:txBody>
                  <a:tcPr/>
                </a:tc>
              </a:tr>
              <a:tr h="2571703">
                <a:tc>
                  <a:txBody>
                    <a:bodyPr/>
                    <a:lstStyle/>
                    <a:p>
                      <a:r>
                        <a:rPr lang="ru-RU" dirty="0" smtClean="0"/>
                        <a:t>Предкризисный</a:t>
                      </a:r>
                      <a:endParaRPr lang="ru-RU" dirty="0"/>
                    </a:p>
                  </a:txBody>
                  <a:tcPr/>
                </a:tc>
                <a:tc>
                  <a:txBody>
                    <a:bodyPr/>
                    <a:lstStyle/>
                    <a:p>
                      <a:r>
                        <a:rPr lang="ru-RU" dirty="0" smtClean="0"/>
                        <a:t>Предпосылки кризиса накапливаются и локализуются</a:t>
                      </a:r>
                    </a:p>
                    <a:p>
                      <a:r>
                        <a:rPr lang="ru-RU" dirty="0" smtClean="0"/>
                        <a:t>в самых значимых для конкурентоспособности компании областях – финансы, производство, продажи, персонал</a:t>
                      </a:r>
                    </a:p>
                  </a:txBody>
                  <a:tcPr/>
                </a:tc>
                <a:tc>
                  <a:txBody>
                    <a:bodyPr/>
                    <a:lstStyle/>
                    <a:p>
                      <a:r>
                        <a:rPr lang="ru-RU" dirty="0" smtClean="0"/>
                        <a:t>Лучшие сотрудники уходят, производитель-</a:t>
                      </a:r>
                      <a:r>
                        <a:rPr lang="ru-RU" dirty="0" err="1" smtClean="0"/>
                        <a:t>ность</a:t>
                      </a:r>
                      <a:r>
                        <a:rPr lang="ru-RU" dirty="0" smtClean="0"/>
                        <a:t> труда снижается, затраты на персонал</a:t>
                      </a:r>
                    </a:p>
                    <a:p>
                      <a:r>
                        <a:rPr lang="ru-RU" dirty="0" smtClean="0"/>
                        <a:t>растут, компания теряет имидж привлекательного работодателя на внешнем и внутреннем рынках труда</a:t>
                      </a:r>
                      <a:endParaRPr lang="ru-RU" dirty="0"/>
                    </a:p>
                  </a:txBody>
                  <a:tcPr/>
                </a:tc>
                <a:tc>
                  <a:txBody>
                    <a:bodyPr/>
                    <a:lstStyle/>
                    <a:p>
                      <a:r>
                        <a:rPr lang="ru-RU" dirty="0" smtClean="0"/>
                        <a:t>Повышение </a:t>
                      </a:r>
                      <a:r>
                        <a:rPr lang="ru-RU" dirty="0" err="1" smtClean="0"/>
                        <a:t>эффектив</a:t>
                      </a:r>
                      <a:r>
                        <a:rPr lang="ru-RU" dirty="0" smtClean="0"/>
                        <a:t>-</a:t>
                      </a:r>
                    </a:p>
                    <a:p>
                      <a:r>
                        <a:rPr lang="ru-RU" dirty="0" err="1" smtClean="0"/>
                        <a:t>ности</a:t>
                      </a:r>
                      <a:r>
                        <a:rPr lang="ru-RU" dirty="0" smtClean="0"/>
                        <a:t> труда и </a:t>
                      </a:r>
                      <a:r>
                        <a:rPr lang="ru-RU" dirty="0" err="1" smtClean="0"/>
                        <a:t>формиро</a:t>
                      </a:r>
                      <a:r>
                        <a:rPr lang="ru-RU" dirty="0" smtClean="0"/>
                        <a:t>-</a:t>
                      </a:r>
                    </a:p>
                    <a:p>
                      <a:r>
                        <a:rPr lang="ru-RU" dirty="0" err="1" smtClean="0"/>
                        <a:t>вание</a:t>
                      </a:r>
                      <a:r>
                        <a:rPr lang="ru-RU" dirty="0" smtClean="0"/>
                        <a:t> кадрового ядра</a:t>
                      </a:r>
                      <a:endParaRPr lang="ru-RU" dirty="0"/>
                    </a:p>
                  </a:txBody>
                  <a:tcPr/>
                </a:tc>
              </a:tr>
              <a:tr h="429115">
                <a:tc>
                  <a:txBody>
                    <a:bodyPr/>
                    <a:lstStyle/>
                    <a:p>
                      <a:r>
                        <a:rPr lang="ru-RU" dirty="0" smtClean="0"/>
                        <a:t>Острая фаза</a:t>
                      </a:r>
                      <a:endParaRPr lang="ru-RU" dirty="0"/>
                    </a:p>
                  </a:txBody>
                  <a:tcPr/>
                </a:tc>
                <a:tc>
                  <a:txBody>
                    <a:bodyPr/>
                    <a:lstStyle/>
                    <a:p>
                      <a:r>
                        <a:rPr lang="ru-RU" dirty="0" smtClean="0"/>
                        <a:t>Резкое ухудшение экономического поло-</a:t>
                      </a:r>
                      <a:r>
                        <a:rPr lang="ru-RU" dirty="0" err="1" smtClean="0"/>
                        <a:t>жения</a:t>
                      </a:r>
                      <a:r>
                        <a:rPr lang="ru-RU" dirty="0" smtClean="0"/>
                        <a:t> организации: финансовая </a:t>
                      </a:r>
                      <a:r>
                        <a:rPr lang="ru-RU" dirty="0" err="1" smtClean="0"/>
                        <a:t>нестабиль-ность</a:t>
                      </a:r>
                      <a:r>
                        <a:rPr lang="ru-RU" dirty="0" smtClean="0"/>
                        <a:t>, снижение спроса</a:t>
                      </a:r>
                    </a:p>
                    <a:p>
                      <a:r>
                        <a:rPr lang="ru-RU" dirty="0" smtClean="0"/>
                        <a:t>со стороны потребите-лей, приостановка основных бизнес-процессов</a:t>
                      </a:r>
                      <a:endParaRPr lang="ru-RU" dirty="0"/>
                    </a:p>
                  </a:txBody>
                  <a:tcPr/>
                </a:tc>
                <a:tc>
                  <a:txBody>
                    <a:bodyPr/>
                    <a:lstStyle/>
                    <a:p>
                      <a:r>
                        <a:rPr lang="ru-RU" dirty="0" smtClean="0"/>
                        <a:t>Падение спроса на труд и, как следствие, сокращение штата и затрат на персонал, ухудшение морально-психологического</a:t>
                      </a:r>
                    </a:p>
                    <a:p>
                      <a:r>
                        <a:rPr lang="ru-RU" dirty="0" smtClean="0"/>
                        <a:t>состояния работников</a:t>
                      </a:r>
                      <a:endParaRPr lang="ru-RU" dirty="0"/>
                    </a:p>
                  </a:txBody>
                  <a:tcPr/>
                </a:tc>
                <a:tc>
                  <a:txBody>
                    <a:bodyPr/>
                    <a:lstStyle/>
                    <a:p>
                      <a:r>
                        <a:rPr lang="ru-RU" dirty="0" err="1" smtClean="0"/>
                        <a:t>Диверсифика-ция</a:t>
                      </a:r>
                      <a:r>
                        <a:rPr lang="ru-RU" dirty="0" smtClean="0"/>
                        <a:t> и консолидация персонала</a:t>
                      </a:r>
                    </a:p>
                    <a:p>
                      <a:endParaRPr lang="ru-RU" dirty="0"/>
                    </a:p>
                  </a:txBody>
                  <a:tcPr/>
                </a:tc>
              </a:tr>
            </a:tbl>
          </a:graphicData>
        </a:graphic>
      </p:graphicFrame>
    </p:spTree>
    <p:extLst>
      <p:ext uri="{BB962C8B-B14F-4D97-AF65-F5344CB8AC3E}">
        <p14:creationId xmlns:p14="http://schemas.microsoft.com/office/powerpoint/2010/main" val="3142944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96752"/>
            <a:ext cx="8568952" cy="562074"/>
          </a:xfrm>
        </p:spPr>
        <p:txBody>
          <a:bodyPr>
            <a:normAutofit fontScale="90000"/>
          </a:bodyPr>
          <a:lstStyle/>
          <a:p>
            <a:endParaRPr lang="ru-RU" sz="32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78492615"/>
              </p:ext>
            </p:extLst>
          </p:nvPr>
        </p:nvGraphicFramePr>
        <p:xfrm>
          <a:off x="323528" y="49918"/>
          <a:ext cx="8424936" cy="6775704"/>
        </p:xfrm>
        <a:graphic>
          <a:graphicData uri="http://schemas.openxmlformats.org/drawingml/2006/table">
            <a:tbl>
              <a:tblPr firstRow="1" bandRow="1">
                <a:tableStyleId>{5C22544A-7EE6-4342-B048-85BDC9FD1C3A}</a:tableStyleId>
              </a:tblPr>
              <a:tblGrid>
                <a:gridCol w="1090464"/>
                <a:gridCol w="2797968"/>
                <a:gridCol w="2808312"/>
                <a:gridCol w="1728192"/>
              </a:tblGrid>
              <a:tr h="740664">
                <a:tc>
                  <a:txBody>
                    <a:bodyPr/>
                    <a:lstStyle/>
                    <a:p>
                      <a:pPr algn="ctr"/>
                      <a:r>
                        <a:rPr lang="ru-RU" dirty="0" smtClean="0"/>
                        <a:t>Этап кризиса</a:t>
                      </a:r>
                      <a:endParaRPr lang="ru-RU" dirty="0"/>
                    </a:p>
                  </a:txBody>
                  <a:tcPr/>
                </a:tc>
                <a:tc>
                  <a:txBody>
                    <a:bodyPr/>
                    <a:lstStyle/>
                    <a:p>
                      <a:pPr algn="ctr"/>
                      <a:r>
                        <a:rPr lang="ru-RU" dirty="0" smtClean="0"/>
                        <a:t>Характеристика</a:t>
                      </a:r>
                      <a:endParaRPr lang="ru-RU" dirty="0"/>
                    </a:p>
                  </a:txBody>
                  <a:tcPr/>
                </a:tc>
                <a:tc>
                  <a:txBody>
                    <a:bodyPr/>
                    <a:lstStyle/>
                    <a:p>
                      <a:pPr algn="ctr"/>
                      <a:r>
                        <a:rPr lang="ru-RU" dirty="0" smtClean="0"/>
                        <a:t>Кадровая ситуация</a:t>
                      </a:r>
                    </a:p>
                  </a:txBody>
                  <a:tcPr/>
                </a:tc>
                <a:tc>
                  <a:txBody>
                    <a:bodyPr/>
                    <a:lstStyle/>
                    <a:p>
                      <a:pPr algn="ctr"/>
                      <a:r>
                        <a:rPr lang="ru-RU" dirty="0" smtClean="0"/>
                        <a:t>Тип кадровой стратегии </a:t>
                      </a:r>
                    </a:p>
                  </a:txBody>
                  <a:tcPr/>
                </a:tc>
              </a:tr>
              <a:tr h="1707608">
                <a:tc>
                  <a:txBody>
                    <a:bodyPr/>
                    <a:lstStyle/>
                    <a:p>
                      <a:r>
                        <a:rPr lang="ru-RU" dirty="0" err="1" smtClean="0"/>
                        <a:t>Депрес</a:t>
                      </a:r>
                      <a:r>
                        <a:rPr lang="ru-RU" dirty="0" smtClean="0"/>
                        <a:t>-сия</a:t>
                      </a:r>
                      <a:endParaRPr lang="ru-RU" dirty="0"/>
                    </a:p>
                  </a:txBody>
                  <a:tcPr/>
                </a:tc>
                <a:tc>
                  <a:txBody>
                    <a:bodyPr/>
                    <a:lstStyle/>
                    <a:p>
                      <a:r>
                        <a:rPr lang="ru-RU" dirty="0" smtClean="0"/>
                        <a:t>Ситуация больше не ухудшается, но и не дает организации возможности улучшить положение; все системы работают в режиме жест. экономии</a:t>
                      </a:r>
                    </a:p>
                  </a:txBody>
                  <a:tcPr/>
                </a:tc>
                <a:tc>
                  <a:txBody>
                    <a:bodyPr/>
                    <a:lstStyle/>
                    <a:p>
                      <a:r>
                        <a:rPr lang="ru-RU" dirty="0" smtClean="0"/>
                        <a:t>Сотрудники находятся в состоянии </a:t>
                      </a:r>
                      <a:r>
                        <a:rPr lang="ru-RU" dirty="0" err="1" smtClean="0"/>
                        <a:t>неопределен-ности</a:t>
                      </a:r>
                      <a:r>
                        <a:rPr lang="ru-RU" dirty="0" smtClean="0"/>
                        <a:t>, уже не опасаясь потерять работу в любой момент, но и не надеясь на лучшее</a:t>
                      </a:r>
                      <a:endParaRPr lang="ru-RU" dirty="0"/>
                    </a:p>
                  </a:txBody>
                  <a:tcPr/>
                </a:tc>
                <a:tc>
                  <a:txBody>
                    <a:bodyPr/>
                    <a:lstStyle/>
                    <a:p>
                      <a:r>
                        <a:rPr lang="ru-RU" dirty="0" smtClean="0"/>
                        <a:t>Повышение </a:t>
                      </a:r>
                      <a:r>
                        <a:rPr lang="ru-RU" dirty="0" err="1" smtClean="0"/>
                        <a:t>эффектив</a:t>
                      </a:r>
                      <a:r>
                        <a:rPr lang="ru-RU" dirty="0" smtClean="0"/>
                        <a:t>-</a:t>
                      </a:r>
                    </a:p>
                    <a:p>
                      <a:r>
                        <a:rPr lang="ru-RU" dirty="0" err="1" smtClean="0"/>
                        <a:t>ности</a:t>
                      </a:r>
                      <a:r>
                        <a:rPr lang="ru-RU" dirty="0" smtClean="0"/>
                        <a:t> труда и консолидация персонала</a:t>
                      </a:r>
                      <a:endParaRPr lang="ru-RU" dirty="0"/>
                    </a:p>
                  </a:txBody>
                  <a:tcPr/>
                </a:tc>
              </a:tr>
              <a:tr h="429115">
                <a:tc>
                  <a:txBody>
                    <a:bodyPr/>
                    <a:lstStyle/>
                    <a:p>
                      <a:r>
                        <a:rPr lang="ru-RU" dirty="0" smtClean="0"/>
                        <a:t>Умерен-</a:t>
                      </a:r>
                      <a:r>
                        <a:rPr lang="ru-RU" dirty="0" err="1" smtClean="0"/>
                        <a:t>ный</a:t>
                      </a:r>
                      <a:r>
                        <a:rPr lang="ru-RU" dirty="0" smtClean="0"/>
                        <a:t> рост</a:t>
                      </a:r>
                      <a:endParaRPr lang="ru-RU" dirty="0"/>
                    </a:p>
                  </a:txBody>
                  <a:tcPr/>
                </a:tc>
                <a:tc>
                  <a:txBody>
                    <a:bodyPr/>
                    <a:lstStyle/>
                    <a:p>
                      <a:r>
                        <a:rPr lang="ru-RU" dirty="0" smtClean="0"/>
                        <a:t>Постепенно улучшаются</a:t>
                      </a:r>
                    </a:p>
                    <a:p>
                      <a:r>
                        <a:rPr lang="ru-RU" dirty="0" smtClean="0"/>
                        <a:t>показатели компании, процессы и операции переходят в режим нормального </a:t>
                      </a:r>
                      <a:r>
                        <a:rPr lang="ru-RU" dirty="0" err="1" smtClean="0"/>
                        <a:t>функ</a:t>
                      </a:r>
                      <a:r>
                        <a:rPr lang="ru-RU" dirty="0" smtClean="0"/>
                        <a:t>-</a:t>
                      </a:r>
                    </a:p>
                    <a:p>
                      <a:r>
                        <a:rPr lang="ru-RU" dirty="0" err="1" smtClean="0"/>
                        <a:t>ционирования</a:t>
                      </a:r>
                      <a:endParaRPr lang="ru-RU" dirty="0"/>
                    </a:p>
                  </a:txBody>
                  <a:tcPr/>
                </a:tc>
                <a:tc>
                  <a:txBody>
                    <a:bodyPr/>
                    <a:lstStyle/>
                    <a:p>
                      <a:r>
                        <a:rPr lang="ru-RU" dirty="0" smtClean="0"/>
                        <a:t>Растет спрос на высоко-квалифицированных работников, внимание уделяется производи-</a:t>
                      </a:r>
                      <a:r>
                        <a:rPr lang="ru-RU" dirty="0" err="1" smtClean="0"/>
                        <a:t>тельности</a:t>
                      </a:r>
                      <a:r>
                        <a:rPr lang="ru-RU" dirty="0" smtClean="0"/>
                        <a:t> труда и лояльности персонала</a:t>
                      </a:r>
                      <a:endParaRPr lang="ru-RU" dirty="0"/>
                    </a:p>
                  </a:txBody>
                  <a:tcPr/>
                </a:tc>
                <a:tc>
                  <a:txBody>
                    <a:bodyPr/>
                    <a:lstStyle/>
                    <a:p>
                      <a:r>
                        <a:rPr lang="ru-RU" dirty="0" smtClean="0"/>
                        <a:t>Формирование кадр. ядра, повышение эффект. труда и консолидация персонала</a:t>
                      </a:r>
                      <a:endParaRPr lang="ru-RU" dirty="0"/>
                    </a:p>
                  </a:txBody>
                  <a:tcPr/>
                </a:tc>
              </a:tr>
              <a:tr h="429115">
                <a:tc>
                  <a:txBody>
                    <a:bodyPr/>
                    <a:lstStyle/>
                    <a:p>
                      <a:r>
                        <a:rPr lang="ru-RU" dirty="0" smtClean="0"/>
                        <a:t>Подъем</a:t>
                      </a:r>
                      <a:endParaRPr lang="ru-RU" dirty="0"/>
                    </a:p>
                  </a:txBody>
                  <a:tcPr/>
                </a:tc>
                <a:tc>
                  <a:txBody>
                    <a:bodyPr/>
                    <a:lstStyle/>
                    <a:p>
                      <a:r>
                        <a:rPr lang="ru-RU" dirty="0" smtClean="0"/>
                        <a:t>Оживляется деятельность</a:t>
                      </a:r>
                    </a:p>
                    <a:p>
                      <a:r>
                        <a:rPr lang="ru-RU" dirty="0" smtClean="0"/>
                        <a:t>компании, обновляется система управления, появляются инновации и новые проекты</a:t>
                      </a:r>
                      <a:endParaRPr lang="ru-RU" dirty="0"/>
                    </a:p>
                  </a:txBody>
                  <a:tcPr/>
                </a:tc>
                <a:tc>
                  <a:txBody>
                    <a:bodyPr/>
                    <a:lstStyle/>
                    <a:p>
                      <a:r>
                        <a:rPr lang="ru-RU" dirty="0" smtClean="0"/>
                        <a:t>Растет спрос на </a:t>
                      </a:r>
                      <a:r>
                        <a:rPr lang="ru-RU" dirty="0" err="1" smtClean="0"/>
                        <a:t>сотруд-ников</a:t>
                      </a:r>
                      <a:r>
                        <a:rPr lang="ru-RU" dirty="0" smtClean="0"/>
                        <a:t>, способных и готовых разрабатывать и внедрять инновации; компания возобновляет программы обучения</a:t>
                      </a:r>
                    </a:p>
                    <a:p>
                      <a:r>
                        <a:rPr lang="ru-RU" dirty="0" smtClean="0"/>
                        <a:t>и развития сотрудников, стремится восстановить HR-бренд</a:t>
                      </a:r>
                      <a:endParaRPr lang="ru-RU" dirty="0"/>
                    </a:p>
                  </a:txBody>
                  <a:tcPr/>
                </a:tc>
                <a:tc>
                  <a:txBody>
                    <a:bodyPr/>
                    <a:lstStyle/>
                    <a:p>
                      <a:r>
                        <a:rPr lang="ru-RU" dirty="0" smtClean="0"/>
                        <a:t>Формирование кадрового ядра, повышение</a:t>
                      </a:r>
                    </a:p>
                    <a:p>
                      <a:r>
                        <a:rPr lang="ru-RU" dirty="0" smtClean="0"/>
                        <a:t>эффективности труда</a:t>
                      </a:r>
                      <a:endParaRPr lang="ru-RU" dirty="0"/>
                    </a:p>
                  </a:txBody>
                  <a:tcPr/>
                </a:tc>
              </a:tr>
            </a:tbl>
          </a:graphicData>
        </a:graphic>
      </p:graphicFrame>
    </p:spTree>
    <p:extLst>
      <p:ext uri="{BB962C8B-B14F-4D97-AF65-F5344CB8AC3E}">
        <p14:creationId xmlns:p14="http://schemas.microsoft.com/office/powerpoint/2010/main" val="2746139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Задание</a:t>
            </a:r>
            <a:endParaRPr lang="ru-RU" dirty="0"/>
          </a:p>
        </p:txBody>
      </p:sp>
      <p:sp>
        <p:nvSpPr>
          <p:cNvPr id="3" name="Объект 2"/>
          <p:cNvSpPr>
            <a:spLocks noGrp="1"/>
          </p:cNvSpPr>
          <p:nvPr>
            <p:ph idx="1"/>
          </p:nvPr>
        </p:nvSpPr>
        <p:spPr/>
        <p:txBody>
          <a:bodyPr/>
          <a:lstStyle/>
          <a:p>
            <a:pPr marL="0" indent="0">
              <a:buNone/>
            </a:pPr>
            <a:r>
              <a:rPr lang="ru-RU" dirty="0" smtClean="0"/>
              <a:t>Выполните конспект лекции в виде ментальной карты.</a:t>
            </a:r>
            <a:endParaRPr lang="ru-RU" dirty="0"/>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20</a:t>
            </a:fld>
            <a:endParaRPr lang="ru-RU"/>
          </a:p>
        </p:txBody>
      </p:sp>
    </p:spTree>
    <p:extLst>
      <p:ext uri="{BB962C8B-B14F-4D97-AF65-F5344CB8AC3E}">
        <p14:creationId xmlns:p14="http://schemas.microsoft.com/office/powerpoint/2010/main" val="248011327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TotalTime>
  <Words>3929</Words>
  <Application>Microsoft Office PowerPoint</Application>
  <PresentationFormat>Экран (4:3)</PresentationFormat>
  <Paragraphs>359</Paragraphs>
  <Slides>20</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20</vt:i4>
      </vt:variant>
    </vt:vector>
  </HeadingPairs>
  <TitlesOfParts>
    <vt:vector size="22" baseType="lpstr">
      <vt:lpstr>Тема Office</vt:lpstr>
      <vt:lpstr>1_Тема Office</vt:lpstr>
      <vt:lpstr>Кадровые стратегии</vt:lpstr>
      <vt:lpstr>Литература</vt:lpstr>
      <vt:lpstr>Понятие «Стратегия управления персоналом»</vt:lpstr>
      <vt:lpstr>Цель стратегического УП</vt:lpstr>
      <vt:lpstr>Критерии классификаций стратегий управления персоналом→</vt:lpstr>
      <vt:lpstr>1. Классификация стратегий УП в зависимости от типа конкурентной стратегии (М. Портер, 1985)</vt:lpstr>
      <vt:lpstr>2. по типу общей стратегии организации  (Дж. Иванцевич и А.А. Лобанов )</vt:lpstr>
      <vt:lpstr>2. по типу общей стратегии организации  (Р. Майлс и С. Сноу, 1978)</vt:lpstr>
      <vt:lpstr>2. по типу общей стратегии организации  (А. Московская, 2003)</vt:lpstr>
      <vt:lpstr>2. по типу общей стратегии организации  (И.Б. Гурков, 2004)→</vt:lpstr>
      <vt:lpstr>2. по типу общей стратегии организации  (И.Б. Гурков, 2004)→</vt:lpstr>
      <vt:lpstr>3. в зависимости от стадии развития (этапа ЖЦ) организации (Ж. Стори и К. Сиссон , 1993)</vt:lpstr>
      <vt:lpstr>3. в зависимости от стадии развития (этапа ЖЦ) организации (Р. Марр и Г. Шмидт, 1997)</vt:lpstr>
      <vt:lpstr>3. в зависимости от стадии развития (этапа ЖЦ) организации (Герчиков В.И. , 2005)</vt:lpstr>
      <vt:lpstr>4. от миссии организации (Герчиков В.И. , 2005)</vt:lpstr>
      <vt:lpstr>5. Классификация стратегий управления персоналом в зависимости от способа реализации стратегии в организации</vt:lpstr>
      <vt:lpstr>6. Классификация стратегий УП в зависимости от философии менеджмента</vt:lpstr>
      <vt:lpstr>7. Особенности стратегии УП по этапам кризиса →</vt:lpstr>
      <vt:lpstr>Презентация PowerPoint</vt:lpstr>
      <vt:lpstr>Задание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Кадровые стратегии</dc:title>
  <dc:creator>Admin</dc:creator>
  <cp:lastModifiedBy>Admin</cp:lastModifiedBy>
  <cp:revision>12</cp:revision>
  <dcterms:created xsi:type="dcterms:W3CDTF">2025-01-07T06:47:43Z</dcterms:created>
  <dcterms:modified xsi:type="dcterms:W3CDTF">2025-01-07T08:44:10Z</dcterms:modified>
</cp:coreProperties>
</file>