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71" r:id="rId13"/>
    <p:sldId id="272" r:id="rId14"/>
    <p:sldId id="267" r:id="rId15"/>
    <p:sldId id="268" r:id="rId16"/>
    <p:sldId id="269" r:id="rId17"/>
    <p:sldId id="270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566" y="-95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DD6B2A-BBAB-4313-8A9F-528BB5712B49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B29C63-6EDD-40CD-BFC7-F35DB98BA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116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BEB59-CD03-410B-82F4-C0B49139370E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B8D81-32FA-4869-88E4-C198A40973F9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FF5F4-5ACC-4BDD-B5CC-B3129B8837A1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35F04-2CB8-4886-BB8F-372E945F6424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99848-EBBE-467E-950E-5BE1CF25735E}" type="datetime1">
              <a:rPr lang="ru-RU" smtClean="0"/>
              <a:t>07.01.2025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650FD-B485-4B27-9248-CDD1DE57A0A8}" type="datetime1">
              <a:rPr lang="ru-RU" smtClean="0"/>
              <a:t>07.01.2025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24B2B-EA77-4BE2-A9D1-2F8799DCE1E6}" type="datetime1">
              <a:rPr lang="ru-RU" smtClean="0"/>
              <a:t>07.01.2025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843C9-F22F-418F-ACB0-AF26136E1146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13A2C-6E4A-4744-8BB1-611185881B26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1031E-AC4A-4DC9-937D-4307583B1CB2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C9C8-4207-4C18-97C3-C536FB89481A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93A2A-1E76-4500-BEA6-DC623B6589C9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Методы кадрового планирования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ru-RU" dirty="0" smtClean="0"/>
              <a:t>Штатно-бюджетный метод.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dirty="0" smtClean="0"/>
              <a:t>Номенклатурный метод.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dirty="0" smtClean="0"/>
              <a:t>Нормативный метод.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dirty="0" smtClean="0"/>
              <a:t>Математико-статистические методы.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dirty="0" smtClean="0"/>
              <a:t>Графические методы.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dirty="0" smtClean="0"/>
              <a:t>Балансовый метод.</a:t>
            </a:r>
          </a:p>
          <a:p>
            <a:pPr algn="l"/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329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Одегов</a:t>
            </a:r>
            <a:r>
              <a:rPr lang="ru-RU" dirty="0"/>
              <a:t>, Ю. Г.  Кадровая политика и кадровое планирование : учебник и практикум для вузов / Ю. Г. </a:t>
            </a:r>
            <a:r>
              <a:rPr lang="ru-RU" dirty="0" err="1"/>
              <a:t>Одегов</a:t>
            </a:r>
            <a:r>
              <a:rPr lang="ru-RU" dirty="0"/>
              <a:t>, В. В. Павлова, А. В. Петропавловская. — 3-е изд., </a:t>
            </a:r>
            <a:r>
              <a:rPr lang="ru-RU" dirty="0" err="1"/>
              <a:t>перераб</a:t>
            </a:r>
            <a:r>
              <a:rPr lang="ru-RU" dirty="0"/>
              <a:t>. и доп. — Москва : Издательство </a:t>
            </a:r>
            <a:r>
              <a:rPr lang="ru-RU" dirty="0" err="1"/>
              <a:t>Юрайт</a:t>
            </a:r>
            <a:r>
              <a:rPr lang="ru-RU" dirty="0"/>
              <a:t>, 2022. — 575 с. </a:t>
            </a:r>
            <a:r>
              <a:rPr lang="ru-RU" dirty="0" smtClean="0"/>
              <a:t>— </a:t>
            </a:r>
            <a:r>
              <a:rPr lang="ru-RU" dirty="0">
                <a:solidFill>
                  <a:srgbClr val="FF0000"/>
                </a:solidFill>
              </a:rPr>
              <a:t>С. 318-334</a:t>
            </a:r>
            <a:r>
              <a:rPr lang="ru-RU" dirty="0"/>
              <a:t>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248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Классификация методов планирования персонала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4" y="1916832"/>
            <a:ext cx="8803831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960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1. Штатно-бюджетный метод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Бюджет </a:t>
            </a:r>
            <a:r>
              <a:rPr lang="ru-RU" dirty="0"/>
              <a:t>представляет собой таблицу, отражающую либо поступление, либо распределение каких-то ресурсов.</a:t>
            </a:r>
          </a:p>
          <a:p>
            <a:pPr marL="0" indent="0">
              <a:buNone/>
            </a:pPr>
            <a:r>
              <a:rPr lang="ru-RU" dirty="0"/>
              <a:t>В планировании персонала учитываются прежде всего бюджеты рабочего времени и бюджеты источников и распределения человеческих ресурсов.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222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692696"/>
            <a:ext cx="8713441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6187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8197006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0575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2. Номенклатурный метод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355600">
              <a:buNone/>
            </a:pPr>
            <a:r>
              <a:rPr lang="ru-RU" dirty="0"/>
              <a:t>основан на планах деятельности организации, штатном расписании, структуре подразделений управления, числе и номенклатуре должностей, подлежащих замещению.</a:t>
            </a:r>
          </a:p>
          <a:p>
            <a:pPr marL="0" indent="355600">
              <a:buNone/>
            </a:pPr>
            <a:r>
              <a:rPr lang="ru-RU" dirty="0"/>
              <a:t>В штатном расписании представлены общая структура и численность должностей служащих, необходимых для выполнения всего объема работ. Оно содержит перечень должностей работников с указанием количества штатных единиц, должностных окладов и </a:t>
            </a:r>
            <a:r>
              <a:rPr lang="ru-RU" dirty="0" smtClean="0"/>
              <a:t>надбавок. </a:t>
            </a:r>
          </a:p>
          <a:p>
            <a:pPr marL="0" indent="355600">
              <a:buNone/>
            </a:pPr>
            <a:r>
              <a:rPr lang="ru-RU" dirty="0" smtClean="0"/>
              <a:t>Штатное </a:t>
            </a:r>
            <a:r>
              <a:rPr lang="ru-RU" dirty="0"/>
              <a:t>расписание задает количественные </a:t>
            </a:r>
            <a:r>
              <a:rPr lang="ru-RU" dirty="0" smtClean="0"/>
              <a:t>характеристики </a:t>
            </a:r>
            <a:r>
              <a:rPr lang="ru-RU" dirty="0"/>
              <a:t>персонала, а номенклатура — качественную. В номенклатуре должностей отражается уровень квалификации и профиль специалистов, которые должны занимать эти должности согласно штатному расписанию. На этой основе можно определить потребность в специалистах в разрезе их отдельных групп на плановый </a:t>
            </a:r>
            <a:r>
              <a:rPr lang="ru-RU" dirty="0" smtClean="0"/>
              <a:t>период.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624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Фрагмент штатного расписания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33" y="1844824"/>
            <a:ext cx="8029296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6754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3. Нормативный </a:t>
            </a:r>
            <a:r>
              <a:rPr lang="ru-RU" dirty="0"/>
              <a:t>метод планирования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355600">
              <a:buNone/>
            </a:pPr>
            <a:r>
              <a:rPr lang="ru-RU" dirty="0" smtClean="0"/>
              <a:t>состоит </a:t>
            </a:r>
            <a:r>
              <a:rPr lang="ru-RU" dirty="0"/>
              <a:t>в том, что в основе расчета плановых заданий на определенный период </a:t>
            </a:r>
            <a:r>
              <a:rPr lang="ru-RU" dirty="0" smtClean="0"/>
              <a:t>лежат </a:t>
            </a:r>
            <a:r>
              <a:rPr lang="ru-RU" dirty="0"/>
              <a:t>нормы затрат различных ресурсов </a:t>
            </a:r>
            <a:r>
              <a:rPr lang="ru-RU" dirty="0" smtClean="0"/>
              <a:t>(рабочего </a:t>
            </a:r>
            <a:r>
              <a:rPr lang="ru-RU" dirty="0"/>
              <a:t>времени, фонда заработной платы и т. п</a:t>
            </a:r>
            <a:r>
              <a:rPr lang="ru-RU" dirty="0" smtClean="0"/>
              <a:t>.). </a:t>
            </a:r>
          </a:p>
          <a:p>
            <a:pPr marL="0" indent="355600">
              <a:buNone/>
            </a:pPr>
            <a:r>
              <a:rPr lang="ru-RU" dirty="0" smtClean="0"/>
              <a:t>Нормы </a:t>
            </a:r>
            <a:r>
              <a:rPr lang="ru-RU" dirty="0"/>
              <a:t>устанавливаются на </a:t>
            </a:r>
            <a:r>
              <a:rPr lang="ru-RU" dirty="0" smtClean="0"/>
              <a:t>определенный </a:t>
            </a:r>
            <a:r>
              <a:rPr lang="ru-RU" dirty="0"/>
              <a:t>срок действия или временно, до пересмотра, двумя способами: опытно-статистическим или аналитически-расчетным.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126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Стандарты в обеспечении процесса планирования численности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8559795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0775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норм труда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374" y="1340768"/>
            <a:ext cx="6603241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201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4. Математико-статистические методы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В их основе лежат различного рода модели:</a:t>
            </a:r>
          </a:p>
          <a:p>
            <a:r>
              <a:rPr lang="ru-RU" dirty="0" smtClean="0"/>
              <a:t>статистические</a:t>
            </a:r>
            <a:r>
              <a:rPr lang="ru-RU" dirty="0"/>
              <a:t>;</a:t>
            </a:r>
          </a:p>
          <a:p>
            <a:r>
              <a:rPr lang="ru-RU" dirty="0" smtClean="0"/>
              <a:t>линейного </a:t>
            </a:r>
            <a:r>
              <a:rPr lang="ru-RU" dirty="0"/>
              <a:t>программирования;</a:t>
            </a:r>
          </a:p>
          <a:p>
            <a:r>
              <a:rPr lang="ru-RU" dirty="0" smtClean="0"/>
              <a:t>прогнозирования </a:t>
            </a:r>
            <a:r>
              <a:rPr lang="ru-RU" dirty="0"/>
              <a:t>вариантов развития кадрового потенциала организации, с одной стороны, на основе экстраполяции и использования математических моделей, а с другой экспертных оценок, когда путем сопоставления мнению специалистов воссоздается ориентировочная картина ситуации по тем или иным кадровым </a:t>
            </a:r>
            <a:r>
              <a:rPr lang="ru-RU" dirty="0" smtClean="0"/>
              <a:t>проблемам.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597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781128"/>
          </a:xfrm>
        </p:spPr>
        <p:txBody>
          <a:bodyPr>
            <a:normAutofit fontScale="62500" lnSpcReduction="20000"/>
          </a:bodyPr>
          <a:lstStyle/>
          <a:p>
            <a:pPr marL="0" indent="269875">
              <a:buNone/>
            </a:pPr>
            <a:r>
              <a:rPr lang="ru-RU" b="1" i="1" dirty="0" smtClean="0"/>
              <a:t>Корреляционная модель </a:t>
            </a:r>
            <a:r>
              <a:rPr lang="ru-RU" dirty="0" smtClean="0"/>
              <a:t>отражает </a:t>
            </a:r>
            <a:r>
              <a:rPr lang="ru-RU" dirty="0"/>
              <a:t>взаимосвязь двух переменных величин. Исходя из нее можно с определенной степенью вероятности предсказать наступление события Б, если произошло связанное с ним событие А. Например, зная средний показатель текучести кадров, можно рассчитать их будущую численность на соответствующую дату.</a:t>
            </a:r>
          </a:p>
          <a:p>
            <a:pPr marL="0" indent="269875">
              <a:buNone/>
            </a:pPr>
            <a:r>
              <a:rPr lang="ru-RU" dirty="0" smtClean="0"/>
              <a:t>В </a:t>
            </a:r>
            <a:r>
              <a:rPr lang="ru-RU" dirty="0"/>
              <a:t>нестабильных условиях внешней среды чаще всего применяют </a:t>
            </a:r>
            <a:r>
              <a:rPr lang="ru-RU" b="1" i="1" dirty="0"/>
              <a:t>метод скорректированной экстраполяции</a:t>
            </a:r>
            <a:r>
              <a:rPr lang="ru-RU" dirty="0"/>
              <a:t>. Он учитывает изменения в соотношении многих факторов, например, изменения на рынке труда, изменение цен и т.д.</a:t>
            </a:r>
          </a:p>
          <a:p>
            <a:pPr marL="0" indent="269875">
              <a:buNone/>
            </a:pPr>
            <a:r>
              <a:rPr lang="ru-RU" b="1" i="1" dirty="0" smtClean="0"/>
              <a:t>Методы </a:t>
            </a:r>
            <a:r>
              <a:rPr lang="ru-RU" b="1" i="1" dirty="0"/>
              <a:t>линейного программирования </a:t>
            </a:r>
            <a:r>
              <a:rPr lang="ru-RU" dirty="0"/>
              <a:t>позволяют путем решения системы уравнений и неравенств, связывающих ряд переменных показателей, определять их оптимальные величины во взаимном сочетании. Это помогает по заданному критерию выбрать наиболее подходящий вариант функционирования или развития объекта управления, например распределения работников, позволяющего, с одной стороны, наиболее полно обслужить всех клиентов, а с другой стороны, сделать это при минимальных затратах и проч. Однако возможности применения этого метода в сфере кадрового планирования ограничены.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044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5. Графические методы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составляются такие документы планового характера, как карта функциональных обязанностей, технологические и технико-нормировочные карты, карта организации рабочего места и </a:t>
            </a:r>
            <a:r>
              <a:rPr lang="ru-RU" dirty="0" smtClean="0"/>
              <a:t>проч.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129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Карта </a:t>
            </a:r>
            <a:r>
              <a:rPr lang="ru-RU" dirty="0"/>
              <a:t>функциональных обязанностей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86" y="1340768"/>
            <a:ext cx="9014265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07642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39"/>
            <a:ext cx="10836696" cy="609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7179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Карта </a:t>
            </a:r>
            <a:r>
              <a:rPr lang="ru-RU" dirty="0"/>
              <a:t>организации рабочего места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65311"/>
            <a:ext cx="8208912" cy="5595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8673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6. Балансовый метод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360363">
              <a:buNone/>
            </a:pPr>
            <a:r>
              <a:rPr lang="ru-RU" dirty="0" smtClean="0"/>
              <a:t>основывается </a:t>
            </a:r>
            <a:r>
              <a:rPr lang="ru-RU" dirty="0"/>
              <a:t>на взаимной увязке ресурсов, которыми будет располагать организация в рамках планового периода, и потребности в них. </a:t>
            </a:r>
            <a:endParaRPr lang="ru-RU" dirty="0" smtClean="0"/>
          </a:p>
          <a:p>
            <a:pPr marL="0" indent="360363">
              <a:buNone/>
            </a:pPr>
            <a:r>
              <a:rPr lang="ru-RU" dirty="0"/>
              <a:t>Баланс представляет собой двустороннюю таблицу, в левой части которой отражаются источники ресурсов, а в правой — их </a:t>
            </a:r>
            <a:r>
              <a:rPr lang="ru-RU" dirty="0" smtClean="0"/>
              <a:t>распределение. </a:t>
            </a:r>
          </a:p>
          <a:p>
            <a:pPr marL="0" indent="360363">
              <a:buNone/>
            </a:pPr>
            <a:r>
              <a:rPr lang="ru-RU" dirty="0" smtClean="0"/>
              <a:t>В </a:t>
            </a:r>
            <a:r>
              <a:rPr lang="ru-RU" dirty="0"/>
              <a:t>основе балансовой таблицы лежит бюджетное управление, в основе которого </a:t>
            </a:r>
            <a:r>
              <a:rPr lang="ru-RU" dirty="0" smtClean="0"/>
              <a:t>- положение </a:t>
            </a:r>
            <a:r>
              <a:rPr lang="ru-RU" dirty="0"/>
              <a:t>о том, что сумма остатков ресурсов на начало планового периода и их поступления должна быть равна сумме текущего потребления ресурсов и их остатка на конец </a:t>
            </a:r>
            <a:r>
              <a:rPr lang="ru-RU" dirty="0" smtClean="0"/>
              <a:t>периода.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910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/>
              <a:t>Принципиальная схема планового баланса квалифицированных рабочих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9" y="2636912"/>
            <a:ext cx="9071669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248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Основные цели разработки баланса трудовых ресурсов согласно постановлению Правительства РФ от 3 июня 2011 г. № 440 «О разработке прогноза баланса трудовых ресурсов»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оценка </a:t>
            </a:r>
            <a:r>
              <a:rPr lang="ru-RU" dirty="0"/>
              <a:t>сбалансированности потенциального предложения на рынке труда и потенциального спроса на рабочую силу;</a:t>
            </a:r>
          </a:p>
          <a:p>
            <a:r>
              <a:rPr lang="ru-RU" dirty="0" smtClean="0"/>
              <a:t>определение </a:t>
            </a:r>
            <a:r>
              <a:rPr lang="ru-RU" dirty="0"/>
              <a:t>структурных пропорций предложения и спроса на рынке труда;</a:t>
            </a:r>
          </a:p>
          <a:p>
            <a:r>
              <a:rPr lang="ru-RU" dirty="0" smtClean="0"/>
              <a:t>выявление </a:t>
            </a:r>
            <a:r>
              <a:rPr lang="ru-RU" dirty="0"/>
              <a:t>перспективных направлений развития рынка труда с учетом стратегий развития отдельных сфер и отраслей экономики;</a:t>
            </a:r>
          </a:p>
          <a:p>
            <a:r>
              <a:rPr lang="ru-RU" dirty="0" smtClean="0"/>
              <a:t>повышение </a:t>
            </a:r>
            <a:r>
              <a:rPr lang="ru-RU" dirty="0"/>
              <a:t>эффективности регулирования процессов формирования и использования трудовых ресурсов, а также принятия управленческих решений.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58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Основа </a:t>
            </a:r>
            <a:r>
              <a:rPr lang="ru-RU" dirty="0"/>
              <a:t>для разработки прогноза баланса трудовых ресурсов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данные </a:t>
            </a:r>
            <a:r>
              <a:rPr lang="ru-RU" dirty="0"/>
              <a:t>отчетного баланса трудовых ресурсов;</a:t>
            </a:r>
          </a:p>
          <a:p>
            <a:r>
              <a:rPr lang="ru-RU" dirty="0" smtClean="0"/>
              <a:t>данные </a:t>
            </a:r>
            <a:r>
              <a:rPr lang="ru-RU" dirty="0"/>
              <a:t>о прогнозной численности населения </a:t>
            </a:r>
            <a:r>
              <a:rPr lang="ru-RU" dirty="0" smtClean="0"/>
              <a:t>РФ (демографический </a:t>
            </a:r>
            <a:r>
              <a:rPr lang="ru-RU" dirty="0"/>
              <a:t>прогноз);</a:t>
            </a:r>
          </a:p>
          <a:p>
            <a:r>
              <a:rPr lang="ru-RU" dirty="0" smtClean="0"/>
              <a:t>прогноз </a:t>
            </a:r>
            <a:r>
              <a:rPr lang="ru-RU" dirty="0"/>
              <a:t>социально-экономического развития </a:t>
            </a:r>
            <a:r>
              <a:rPr lang="ru-RU" dirty="0" smtClean="0"/>
              <a:t>РФ на </a:t>
            </a:r>
            <a:r>
              <a:rPr lang="ru-RU" dirty="0"/>
              <a:t>долгосрочную перспективу, очередной финансовый год и плановый период;</a:t>
            </a:r>
          </a:p>
          <a:p>
            <a:r>
              <a:rPr lang="ru-RU" dirty="0" smtClean="0"/>
              <a:t>данные </a:t>
            </a:r>
            <a:r>
              <a:rPr lang="ru-RU" dirty="0"/>
              <a:t>федеральных органов исполнительной власти, государственных внебюджетных фондов и Центрального банка РФ;</a:t>
            </a:r>
          </a:p>
          <a:p>
            <a:r>
              <a:rPr lang="ru-RU" dirty="0" smtClean="0"/>
              <a:t>экспертные </a:t>
            </a:r>
            <a:r>
              <a:rPr lang="ru-RU" dirty="0"/>
              <a:t>оценки о потребности и возможном </a:t>
            </a:r>
            <a:r>
              <a:rPr lang="ru-RU" dirty="0" smtClean="0"/>
              <a:t>перераспределении </a:t>
            </a:r>
            <a:r>
              <a:rPr lang="ru-RU" dirty="0"/>
              <a:t>рабочей силы между видами экономической деятельности вследствие происходящих структурных изменений в экономике.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76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449263">
              <a:buNone/>
            </a:pPr>
            <a:r>
              <a:rPr lang="ru-RU" dirty="0"/>
              <a:t>Министерство труда и социальной защиты РФ во взаимодействии с федеральными органами исполнительной власти, государственными внебюджетными фондами и Центральным банком РФ ежегодно начиная с 2012 г. должно разрабатывать данный баланс на очередной год и плановый двухлетний период</a:t>
            </a:r>
            <a:r>
              <a:rPr lang="ru-RU" dirty="0" smtClean="0"/>
              <a:t>.</a:t>
            </a:r>
          </a:p>
          <a:p>
            <a:pPr marL="0" indent="449263">
              <a:buNone/>
            </a:pPr>
            <a:r>
              <a:rPr lang="ru-RU" dirty="0"/>
              <a:t>Эффективно выстроенная система взаимодействия отраслевых министерств при разработке прогноза баланса трудовых ресурсов на 2013—2015 гг. и реализации региональных целевых программ содействия занятости населения призвана повысить уровень сбалансированности региональных и локальных рынков труда.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543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Autofit/>
          </a:bodyPr>
          <a:lstStyle/>
          <a:p>
            <a:r>
              <a:rPr lang="ru-RU" sz="2400" dirty="0" smtClean="0"/>
              <a:t>Основные показатели методики </a:t>
            </a:r>
            <a:r>
              <a:rPr lang="ru-RU" sz="2400" b="1" i="1" dirty="0" smtClean="0"/>
              <a:t>прогноза </a:t>
            </a:r>
            <a:r>
              <a:rPr lang="ru-RU" sz="2400" b="1" i="1" dirty="0"/>
              <a:t>баланса трудовых </a:t>
            </a:r>
            <a:r>
              <a:rPr lang="ru-RU" sz="2400" b="1" i="1" dirty="0" smtClean="0"/>
              <a:t>ресурсов</a:t>
            </a:r>
            <a:r>
              <a:rPr lang="ru-RU" sz="2400" dirty="0" smtClean="0"/>
              <a:t>, утвержденной </a:t>
            </a:r>
            <a:r>
              <a:rPr lang="ru-RU" sz="2400" dirty="0"/>
              <a:t>Министерством здравоохранения </a:t>
            </a:r>
            <a:r>
              <a:rPr lang="ru-RU" sz="2400" dirty="0" smtClean="0"/>
              <a:t>РФ по </a:t>
            </a:r>
            <a:r>
              <a:rPr lang="ru-RU" sz="2400" dirty="0"/>
              <a:t>согласованию с Министерством экономического развития </a:t>
            </a:r>
            <a:r>
              <a:rPr lang="ru-RU" sz="2400" dirty="0" smtClean="0"/>
              <a:t>РФ и </a:t>
            </a:r>
            <a:r>
              <a:rPr lang="ru-RU" sz="2400" dirty="0"/>
              <a:t>Министерством образования и науки </a:t>
            </a:r>
            <a:r>
              <a:rPr lang="ru-RU" sz="2400" dirty="0" smtClean="0"/>
              <a:t>РФ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24847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общая </a:t>
            </a:r>
            <a:r>
              <a:rPr lang="ru-RU" dirty="0"/>
              <a:t>численность трудовых ресурсов;</a:t>
            </a:r>
          </a:p>
          <a:p>
            <a:r>
              <a:rPr lang="ru-RU" dirty="0" smtClean="0"/>
              <a:t>численность </a:t>
            </a:r>
            <a:r>
              <a:rPr lang="ru-RU" dirty="0"/>
              <a:t>трудоспособного населения в трудоспособном возрасте;</a:t>
            </a:r>
          </a:p>
          <a:p>
            <a:r>
              <a:rPr lang="ru-RU" dirty="0" smtClean="0"/>
              <a:t>численность </a:t>
            </a:r>
            <a:r>
              <a:rPr lang="ru-RU" dirty="0"/>
              <a:t>иностранных трудовых мигрантов;</a:t>
            </a:r>
          </a:p>
          <a:p>
            <a:r>
              <a:rPr lang="ru-RU" dirty="0" smtClean="0"/>
              <a:t>численность </a:t>
            </a:r>
            <a:r>
              <a:rPr lang="ru-RU" dirty="0"/>
              <a:t>лиц старше трудоспособного возраста и подростков, занятых в экономике;</a:t>
            </a:r>
          </a:p>
          <a:p>
            <a:r>
              <a:rPr lang="ru-RU" dirty="0" smtClean="0"/>
              <a:t>общая </a:t>
            </a:r>
            <a:r>
              <a:rPr lang="ru-RU" dirty="0"/>
              <a:t>численность занятых в экономике;</a:t>
            </a:r>
          </a:p>
          <a:p>
            <a:r>
              <a:rPr lang="ru-RU" dirty="0" smtClean="0"/>
              <a:t>численность </a:t>
            </a:r>
            <a:r>
              <a:rPr lang="ru-RU" dirty="0"/>
              <a:t>занятых в экономике по видам экономической деятельности;</a:t>
            </a:r>
          </a:p>
          <a:p>
            <a:r>
              <a:rPr lang="ru-RU" dirty="0" smtClean="0"/>
              <a:t>численность </a:t>
            </a:r>
            <a:r>
              <a:rPr lang="ru-RU" dirty="0"/>
              <a:t>учащихся трудоспособного возраста, </a:t>
            </a:r>
            <a:r>
              <a:rPr lang="ru-RU" dirty="0" smtClean="0"/>
              <a:t>обучающихся </a:t>
            </a:r>
            <a:r>
              <a:rPr lang="ru-RU" dirty="0"/>
              <a:t>с отрывом от производства;</a:t>
            </a:r>
          </a:p>
          <a:p>
            <a:r>
              <a:rPr lang="ru-RU" dirty="0" smtClean="0"/>
              <a:t>численность </a:t>
            </a:r>
            <a:r>
              <a:rPr lang="ru-RU" dirty="0"/>
              <a:t>безработных граждан, зарегистрированных в органах службы занятости;</a:t>
            </a:r>
          </a:p>
          <a:p>
            <a:r>
              <a:rPr lang="ru-RU" dirty="0" smtClean="0"/>
              <a:t>численность </a:t>
            </a:r>
            <a:r>
              <a:rPr lang="ru-RU" dirty="0"/>
              <a:t>населения в трудоспособном возрасте, не занятого в экономике.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4497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Подходы к планированию трудовых ресурсов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350170"/>
            <a:ext cx="5681580" cy="5507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29166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360363">
              <a:buNone/>
            </a:pPr>
            <a:r>
              <a:rPr lang="ru-RU" dirty="0"/>
              <a:t>Балансовый метод реализуется через </a:t>
            </a:r>
            <a:r>
              <a:rPr lang="ru-RU" b="1" i="1" dirty="0"/>
              <a:t>систему балансов</a:t>
            </a:r>
            <a:r>
              <a:rPr lang="ru-RU" dirty="0"/>
              <a:t>: материально-вещественных, стоимостных и трудовых, которые во временном отношении могут быть отчетными, плановыми, прогнозными, а по целям создания — аналитическими и рабочими.</a:t>
            </a:r>
          </a:p>
          <a:p>
            <a:pPr marL="0" indent="360363">
              <a:buNone/>
            </a:pPr>
            <a:r>
              <a:rPr lang="ru-RU" dirty="0"/>
              <a:t>В балансе ресурсы обычно даются с выделением основных источников, что позволяет контролировать их </a:t>
            </a:r>
            <a:r>
              <a:rPr lang="ru-RU" dirty="0" smtClean="0"/>
              <a:t>движение. 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2245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Направления анализа различных источников удовлетворения потребности предприятия в рабочей силе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00808"/>
            <a:ext cx="7150264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91686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Баланс дополнительной потребности в кадрах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/>
              <a:t>комплексный документ, определяющий потребность в кадрах как в целом, так и в разрезе отдельных категорий и профессий на конкретный период; источники удовлетворения этой потребности; формы и методы необходимой профессиональной подготовки.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5553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Баланс трудовых ресурсов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– </a:t>
            </a:r>
            <a:r>
              <a:rPr lang="ru-RU" dirty="0"/>
              <a:t>система показателей, отражающая наличие трудовых ресурсов и их распределение по сферам и отраслям экономики.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Он </a:t>
            </a:r>
            <a:r>
              <a:rPr lang="ru-RU" dirty="0"/>
              <a:t>состоит из двух частей — ресурсной и распределительной.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Первая </a:t>
            </a:r>
            <a:r>
              <a:rPr lang="ru-RU" dirty="0"/>
              <a:t>часть характеризует наличие трудовых ресурсов и источники их формирования: трудоспособное население в трудоспособном возрасте, работающие лица нетрудоспособного возраста (пенсионеры, подростки). </a:t>
            </a:r>
            <a:r>
              <a:rPr lang="ru-RU" dirty="0" smtClean="0"/>
              <a:t>Источники информации: данные </a:t>
            </a:r>
            <a:r>
              <a:rPr lang="ru-RU" dirty="0"/>
              <a:t>демографической статистики о численности населения в трудоспособном возрасте; сведения </a:t>
            </a:r>
            <a:r>
              <a:rPr lang="ru-RU" dirty="0" smtClean="0"/>
              <a:t>органов </a:t>
            </a:r>
            <a:r>
              <a:rPr lang="ru-RU" dirty="0"/>
              <a:t>социальной защиты населения о численности неработающих инвалидов; данные материалов обследования населения по проблемам занятости о численности лиц старших возрастов и подростков, занятых в экономике.</a:t>
            </a:r>
          </a:p>
          <a:p>
            <a:pPr marL="0" indent="0">
              <a:buNone/>
            </a:pPr>
            <a:r>
              <a:rPr lang="ru-RU" dirty="0"/>
              <a:t>Во второй части производится распределение трудовых ресурсов. </a:t>
            </a:r>
            <a:r>
              <a:rPr lang="ru-RU" dirty="0" smtClean="0"/>
              <a:t>Источники </a:t>
            </a:r>
            <a:r>
              <a:rPr lang="ru-RU" dirty="0"/>
              <a:t>информации </a:t>
            </a:r>
            <a:r>
              <a:rPr lang="ru-RU" dirty="0" smtClean="0"/>
              <a:t>: </a:t>
            </a:r>
            <a:r>
              <a:rPr lang="ru-RU" dirty="0"/>
              <a:t>сведения организаций о численности работающих; распространенные данные материалов обследования населения по проблемам занятости; дополнительные источники для более полного измерения занятых в неформальном секторе экономики; данные статистической отчетности учебных заведений о численности обучающихся по дневной форме обучения и .материалов обследования населения по проблемам занятости о численности учащихся дневной формы обучения, совмещающих обучение с трудовой деятельностью.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6986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77500" lnSpcReduction="20000"/>
          </a:bodyPr>
          <a:lstStyle/>
          <a:p>
            <a:pPr marL="0" indent="360363">
              <a:buNone/>
            </a:pPr>
            <a:r>
              <a:rPr lang="ru-RU" dirty="0"/>
              <a:t>В одном балансе не могут быть отражены все многообразные стороны воспроизводства трудовых ресурсов общества. Для этой цели разрабатывается </a:t>
            </a:r>
            <a:r>
              <a:rPr lang="ru-RU" b="1" i="1" dirty="0"/>
              <a:t>система частных балансов</a:t>
            </a:r>
            <a:r>
              <a:rPr lang="ru-RU" dirty="0"/>
              <a:t>, каждый из которых отражает отдельные стороны воспроизводства и использования трудовых ресурсов. К ним относятся: </a:t>
            </a:r>
            <a:r>
              <a:rPr lang="ru-RU" b="1" i="1" dirty="0"/>
              <a:t>балансы рабочей силы, баланс рабочего времени, балансы квалифицированных кадров, баланс труда </a:t>
            </a:r>
            <a:r>
              <a:rPr lang="ru-RU" dirty="0"/>
              <a:t>и др.</a:t>
            </a:r>
          </a:p>
          <a:p>
            <a:pPr marL="0" indent="360363">
              <a:buNone/>
            </a:pPr>
            <a:r>
              <a:rPr lang="ru-RU" dirty="0"/>
              <a:t>Основное отличие </a:t>
            </a:r>
            <a:r>
              <a:rPr lang="ru-RU" i="1" dirty="0"/>
              <a:t>баланса трудовых ресурсов </a:t>
            </a:r>
            <a:r>
              <a:rPr lang="ru-RU" dirty="0"/>
              <a:t>от </a:t>
            </a:r>
            <a:r>
              <a:rPr lang="ru-RU" i="1" dirty="0"/>
              <a:t>баланса рабочей силы</a:t>
            </a:r>
            <a:r>
              <a:rPr lang="ru-RU" dirty="0"/>
              <a:t> состоит в том, что первый отражает все трудовые ресурсы общества и их распределение по всем основным видам занятости, в то время как баланс рабочей силы показывает занятость только в общественном производстве (на государственных предприятиях и учреждениях).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5248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Баланс рабочего времени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/>
              <a:t>это баланс трудовых ресурсов, выраженный не в среднегодовой численности работников, а в </a:t>
            </a:r>
            <a:r>
              <a:rPr lang="ru-RU" dirty="0" smtClean="0"/>
              <a:t>человеко-часах</a:t>
            </a:r>
            <a:r>
              <a:rPr lang="ru-RU" dirty="0"/>
              <a:t>, определяемых на основе численности работников и бюджета рабочего времени одного работника.</a:t>
            </a:r>
          </a:p>
          <a:p>
            <a:pPr marL="0" indent="0">
              <a:buNone/>
            </a:pPr>
            <a:r>
              <a:rPr lang="ru-RU" dirty="0"/>
              <a:t>Главная задача </a:t>
            </a:r>
            <a:r>
              <a:rPr lang="ru-RU" dirty="0" smtClean="0"/>
              <a:t>- на </a:t>
            </a:r>
            <a:r>
              <a:rPr lang="ru-RU" dirty="0"/>
              <a:t>основе полного учета всех затрат труда в обществе установить наиболее эффективные пропорции в его распределении и </a:t>
            </a:r>
            <a:r>
              <a:rPr lang="ru-RU" dirty="0" smtClean="0"/>
              <a:t>использовании (обеспечены </a:t>
            </a:r>
            <a:r>
              <a:rPr lang="ru-RU" dirty="0"/>
              <a:t>потребность народного хозяйства в рабочей силе и полная занятость трудоспособного населения при минимальных затратах труда и оптимальных темпах развития производства и удовлетворения потребностей </a:t>
            </a:r>
            <a:r>
              <a:rPr lang="ru-RU" dirty="0" smtClean="0"/>
              <a:t>общества). </a:t>
            </a:r>
            <a:r>
              <a:rPr lang="ru-RU" dirty="0"/>
              <a:t>При этом учитываются следующие особенности использования трудовых ресурсов в плановом периоде:</a:t>
            </a:r>
          </a:p>
          <a:p>
            <a:r>
              <a:rPr lang="ru-RU" dirty="0" smtClean="0"/>
              <a:t>повышение </a:t>
            </a:r>
            <a:r>
              <a:rPr lang="ru-RU" dirty="0"/>
              <a:t>уровня занятости населения в большинстве районов и городов;</a:t>
            </a:r>
          </a:p>
          <a:p>
            <a:r>
              <a:rPr lang="ru-RU" dirty="0" smtClean="0"/>
              <a:t>усиление </a:t>
            </a:r>
            <a:r>
              <a:rPr lang="ru-RU" dirty="0"/>
              <a:t>рази социальных факторов использования трудовых ресурсов в связи с ростом материального благосостояния и образованности населения, изменением образа жизни сельских жителей;</a:t>
            </a:r>
          </a:p>
          <a:p>
            <a:r>
              <a:rPr lang="ru-RU" dirty="0" smtClean="0"/>
              <a:t>улучшение </a:t>
            </a:r>
            <a:r>
              <a:rPr lang="ru-RU" dirty="0"/>
              <a:t>территориального планирования трудовых ресурсов, которое позволит разрабатывать меры по максимальному использованию местных ресурсов труда для комплектования рабочей силой предприятий.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2028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Изучите методы </a:t>
            </a:r>
            <a:r>
              <a:rPr lang="ru-RU" dirty="0"/>
              <a:t>кадрового </a:t>
            </a:r>
            <a:r>
              <a:rPr lang="ru-RU" dirty="0" smtClean="0"/>
              <a:t>планирования.</a:t>
            </a:r>
          </a:p>
          <a:p>
            <a:pPr marL="514350" indent="-514350">
              <a:buAutoNum type="arabicPeriod"/>
            </a:pPr>
            <a:r>
              <a:rPr lang="ru-RU" dirty="0" smtClean="0"/>
              <a:t>Назовите </a:t>
            </a:r>
            <a:r>
              <a:rPr lang="ru-RU" dirty="0"/>
              <a:t>методы, которые используются при разработке и реализации кадровой политики организации – вашего объекта магистерского исследования.</a:t>
            </a:r>
          </a:p>
          <a:p>
            <a:pPr marL="514350" indent="-514350">
              <a:buAutoNum type="arabicPeriod"/>
            </a:pPr>
            <a:r>
              <a:rPr lang="ru-RU" dirty="0" smtClean="0"/>
              <a:t>Обоснуйте </a:t>
            </a:r>
            <a:r>
              <a:rPr lang="ru-RU" dirty="0"/>
              <a:t>целесообразность их применения.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4062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</TotalTime>
  <Words>1552</Words>
  <Application>Microsoft Office PowerPoint</Application>
  <PresentationFormat>Экран (4:3)</PresentationFormat>
  <Paragraphs>117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Методы кадрового планирования</vt:lpstr>
      <vt:lpstr>Презентация PowerPoint</vt:lpstr>
      <vt:lpstr>Классификация методов планирования персонала</vt:lpstr>
      <vt:lpstr>1. Штатно-бюджетный метод</vt:lpstr>
      <vt:lpstr>Презентация PowerPoint</vt:lpstr>
      <vt:lpstr>Презентация PowerPoint</vt:lpstr>
      <vt:lpstr>2. Номенклатурный метод</vt:lpstr>
      <vt:lpstr>Фрагмент штатного расписания</vt:lpstr>
      <vt:lpstr>3. Нормативный метод планирования </vt:lpstr>
      <vt:lpstr>Стандарты в обеспечении процесса планирования численности</vt:lpstr>
      <vt:lpstr>Структура норм труда</vt:lpstr>
      <vt:lpstr>4. Математико-статистические методы</vt:lpstr>
      <vt:lpstr>Примеры</vt:lpstr>
      <vt:lpstr>5. Графические методы</vt:lpstr>
      <vt:lpstr>Карта функциональных обязанностей</vt:lpstr>
      <vt:lpstr>Презентация PowerPoint</vt:lpstr>
      <vt:lpstr>Карта организации рабочего места</vt:lpstr>
      <vt:lpstr>6. Балансовый метод</vt:lpstr>
      <vt:lpstr>Принципиальная схема планового баланса квалифицированных рабочих</vt:lpstr>
      <vt:lpstr>Основные цели разработки баланса трудовых ресурсов согласно постановлению Правительства РФ от 3 июня 2011 г. № 440 «О разработке прогноза баланса трудовых ресурсов» </vt:lpstr>
      <vt:lpstr>Основа для разработки прогноза баланса трудовых ресурсов</vt:lpstr>
      <vt:lpstr>Презентация PowerPoint</vt:lpstr>
      <vt:lpstr>Основные показатели методики прогноза баланса трудовых ресурсов, утвержденной Министерством здравоохранения РФ по согласованию с Министерством экономического развития РФ и Министерством образования и науки РФ</vt:lpstr>
      <vt:lpstr>Подходы к планированию трудовых ресурсов</vt:lpstr>
      <vt:lpstr>Презентация PowerPoint</vt:lpstr>
      <vt:lpstr>Направления анализа различных источников удовлетворения потребности предприятия в рабочей силе</vt:lpstr>
      <vt:lpstr>Баланс дополнительной потребности в кадрах </vt:lpstr>
      <vt:lpstr>Баланс трудовых ресурсов </vt:lpstr>
      <vt:lpstr>Презентация PowerPoint</vt:lpstr>
      <vt:lpstr>Баланс рабочего времени </vt:lpstr>
      <vt:lpstr>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11</cp:revision>
  <dcterms:created xsi:type="dcterms:W3CDTF">2022-03-31T02:58:30Z</dcterms:created>
  <dcterms:modified xsi:type="dcterms:W3CDTF">2025-01-07T11:30:37Z</dcterms:modified>
</cp:coreProperties>
</file>