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9" r:id="rId12"/>
    <p:sldId id="270" r:id="rId13"/>
    <p:sldId id="272" r:id="rId14"/>
    <p:sldId id="273" r:id="rId15"/>
    <p:sldId id="274" r:id="rId16"/>
    <p:sldId id="275" r:id="rId17"/>
    <p:sldId id="276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1" d="100"/>
          <a:sy n="61" d="100"/>
        </p:scale>
        <p:origin x="-82" y="-102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BD7340-31CC-4325-8182-086B4A414500}" type="datetimeFigureOut">
              <a:rPr lang="ru-RU" smtClean="0"/>
              <a:t>07.01.2025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928E0D-7EDF-495C-AEA1-08242ED5B8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22316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30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10F2B-AA02-4BF7-B38E-60EDB71E2C1B}" type="datetime1">
              <a:rPr lang="ru-RU" smtClean="0"/>
              <a:t>07.01.2025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06015-E4C4-4600-BBAD-73CE74129F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D5B8F-B230-4ABB-AD47-B6D7B8C298B2}" type="datetime1">
              <a:rPr lang="ru-RU" smtClean="0"/>
              <a:t>07.01.2025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06015-E4C4-4600-BBAD-73CE74129F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84728-91A1-4067-AF03-F55569552118}" type="datetime1">
              <a:rPr lang="ru-RU" smtClean="0"/>
              <a:t>07.01.2025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06015-E4C4-4600-BBAD-73CE74129F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12800" y="1600205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229600" y="1600205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777E3-599F-434E-A567-C34AA8DCC18C}" type="datetime1">
              <a:rPr lang="ru-RU" smtClean="0"/>
              <a:t>07.01.2025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06015-E4C4-4600-BBAD-73CE74129F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8237B-EE23-4E90-A647-4D5E1D8AD20F}" type="datetime1">
              <a:rPr lang="ru-RU" smtClean="0"/>
              <a:t>07.01.2025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06015-E4C4-4600-BBAD-73CE74129F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8EA50-67B7-4387-8554-1B903AB5A897}" type="datetime1">
              <a:rPr lang="ru-RU" smtClean="0"/>
              <a:t>07.01.2025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06015-E4C4-4600-BBAD-73CE74129F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932A5-0DCC-48E6-BB60-22F10EC6EA02}" type="datetime1">
              <a:rPr lang="ru-RU" smtClean="0"/>
              <a:t>07.01.2025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06015-E4C4-4600-BBAD-73CE74129F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4D5C6-4E46-4FA7-A2C3-5D60EE0716B5}" type="datetime1">
              <a:rPr lang="ru-RU" smtClean="0"/>
              <a:t>07.01.2025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06015-E4C4-4600-BBAD-73CE74129F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1EE12-08FB-4202-B92C-22113A927023}" type="datetime1">
              <a:rPr lang="ru-RU" smtClean="0"/>
              <a:t>07.01.2025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06015-E4C4-4600-BBAD-73CE74129F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F9726-2AA5-4471-AED2-9B1867088944}" type="datetime1">
              <a:rPr lang="ru-RU" smtClean="0"/>
              <a:t>07.01.2025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06015-E4C4-4600-BBAD-73CE74129F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43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43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01BF6-880A-43BD-88CA-D4394DB39FE6}" type="datetime1">
              <a:rPr lang="ru-RU" smtClean="0"/>
              <a:t>07.01.2025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06015-E4C4-4600-BBAD-73CE74129F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5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E55188-AE6A-4C61-A83F-B15CD792968A}" type="datetime1">
              <a:rPr lang="ru-RU" smtClean="0"/>
              <a:t>07.01.2025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606015-E4C4-4600-BBAD-73CE74129FE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urait.ru/bcode/519618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8EE5A5A-CE91-63A2-4A65-3D7882B1D2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solidFill>
            <a:schemeClr val="accent2"/>
          </a:solidFill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Планирование рисков и сопротивления персонала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36E2ED8F-7048-6E38-1C6D-F8C2193F1E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3880" y="4458565"/>
            <a:ext cx="11061274" cy="1655762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Одегов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Ю. Г.  Кадровая политика и кадровое планирование : учебник и практикум для вузов / Ю. Г.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Одегов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В. В. Павлова, А. В. Петропавловская. — 3-е изд.,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перераб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и доп. — Москва : Издательство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Юрайт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2023. — 575 с. — (Высшее образование). — ISBN 978-5-534-14217-4. — Текст : электронный // Образовательная платформа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Юрайт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[сайт]. — URL: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urait.ru/bcode/519618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стр. 448-462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06015-E4C4-4600-BBAD-73CE74129FE8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21443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EFD586A-157D-C6C0-9E8D-C73A80C7C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Понятия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5A3A3CBA-E032-6C49-27EE-A970AFBE1F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это сочетание вероятности вреда, причиняемого опасностью, и возможной величиной этого вреда. Риск является мерой опасности.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рисками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непрерывные процесс подготовки, принятия и реализации управленческих решений, направленных на снижение вероятности возникновения неблагоприятного результата по направлениям деятельности управления человеческими ресурсами и минимизации возможных потерь. Управление рисками включает идентификацию и оценку рисков, их планирование, разработку и реализацию мер реагирования на риски, а также оценку и анализ достигнутых результатов, т.е. все меры, принимаемые для снижения и ликвидации рисков.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06015-E4C4-4600-BBAD-73CE74129FE8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72318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1025FCE-18AA-16C7-B4E8-A6738D0A3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Этапы оценки и управления рисками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="" xmlns:a16="http://schemas.microsoft.com/office/drawing/2014/main" id="{1AC5A86D-5714-6678-F6D5-89C3B8FB5C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98821" y="1546851"/>
            <a:ext cx="6749716" cy="4654977"/>
          </a:xfrm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06015-E4C4-4600-BBAD-73CE74129FE8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50944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CE175F4-524C-34BC-DF0F-C53C3889D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Р – С – Р 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DC00EED7-66C4-CB39-9FC6-7DF35D754C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рисков является комплексной задачей, поэтому ее следует выполнять силами коллектива работников. При этом необходимо участие различных групп, придерживающихся общего принципа групповой работы – Р – С – Р (работодатель, специалисты, работники).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принципу Р – С – Р в эффективной работе участвуют руководители, специалисты, работники. Принцип Р – С – Р не обязывает всех участников действовать одновременно и выполнять одинаковый объем работы, однако конкретные обязательства участвующих сторон и работа с единой целью являются отправной точкой принципа Р – С – Р.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06015-E4C4-4600-BBAD-73CE74129FE8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60727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4AB0C05-46A0-AC16-C0AE-E92567332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Р – С – Р 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="" xmlns:a16="http://schemas.microsoft.com/office/drawing/2014/main" id="{1EBBE9EA-A819-1A2E-16C1-FCB69548EB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88374" y="1690688"/>
            <a:ext cx="7615251" cy="4018756"/>
          </a:xfrm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06015-E4C4-4600-BBAD-73CE74129FE8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23317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4FCA4DC-7E44-3BB3-AE2D-9CED0B40C5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Качественная оценка рисков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DD6561BA-19A0-9CB9-C2DF-C1F496B9E7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Качественная оценка рисков должна быть систематической.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Качественная оценка рисков отражает наиболее острые проблемы обеспечения безопасности труда.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Качественная оценка рисков должна носить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профилактический характер.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Качественная оценка рисков должна быть:</a:t>
            </a:r>
          </a:p>
          <a:p>
            <a:pPr marL="514350" indent="-514350"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Практичной;</a:t>
            </a:r>
          </a:p>
          <a:p>
            <a:pPr marL="514350" indent="-514350"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Документированной;</a:t>
            </a:r>
          </a:p>
          <a:p>
            <a:pPr marL="514350" indent="-514350"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Развивающейся.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06015-E4C4-4600-BBAD-73CE74129FE8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03631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B71476D-091E-54F9-BFF5-B4E739B36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Альтернативные способы оценки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A48220A5-E7BD-D9A8-2A0C-BDF499E8CF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AutoNum type="arabicPeriod"/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Оценочная группа выполняет всю оценку рисков сама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(на месте проведения собирается группа для оценки рисков, в которой есть представители работодателя, работников и необходимых специалистов. Группа должна состоять, в зависимости от размера рабочего места, из 3-7 человек);</a:t>
            </a:r>
          </a:p>
          <a:p>
            <a:pPr marL="514350" indent="-514350">
              <a:buAutoNum type="arabicPeriod"/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Координационная группа оценки, распределяющая работу по оценке другим группам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(назначают координационную группу из 2-4 человек, целью которой является организация оценки рисков на рабочем месте);</a:t>
            </a:r>
          </a:p>
          <a:p>
            <a:pPr marL="514350" indent="-514350">
              <a:buAutoNum type="arabicPeriod"/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Опросы и личные оценки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(оценку можно осуществить с помощью закрытого или открытого опроса по местам).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06015-E4C4-4600-BBAD-73CE74129FE8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88914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2B73D0B-4B01-B14C-4A04-745B57665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Эффективность мероприятия по управлению рисками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95DB7A78-DE25-5264-DBE2-02569FB445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Эффективность мероприятия по управлению рисками можно оценить, по следующим критериям:</a:t>
            </a:r>
          </a:p>
          <a:p>
            <a:pPr marL="514350" indent="-514350">
              <a:buAutoNum type="arabicPeriod"/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Рост уровня безопасности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чем результативнее будет снижение наиболее высоких рисков, тем эффективнее будет мероприятие;</a:t>
            </a:r>
          </a:p>
          <a:p>
            <a:pPr marL="514350" indent="-514350">
              <a:buAutoNum type="arabicPeriod"/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Широта воздействий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чем на большее число рисков или на безопасность большего числа лиц воздействует мероприятие, тем оно будет эффективнее;</a:t>
            </a:r>
          </a:p>
          <a:p>
            <a:pPr marL="514350" indent="-514350">
              <a:buAutoNum type="arabicPeriod"/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требований законодательства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увеличение гибкости работы</a:t>
            </a:r>
          </a:p>
          <a:p>
            <a:pPr marL="514350" indent="-514350">
              <a:buAutoNum type="arabicPeriod"/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Эффективность затрат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часто малозатратными улучшениями достигаются значительные результаты.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06015-E4C4-4600-BBAD-73CE74129FE8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61006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5A06AD5-23ED-2FE7-5ABF-A1D9DFB23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078" y="1462588"/>
            <a:ext cx="3679659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Факторы, определяющие важность и трудность мероприятий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="" xmlns:a16="http://schemas.microsoft.com/office/drawing/2014/main" id="{701FC0C4-ADCC-B15B-7AFB-40A3A78361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360443" y="177571"/>
            <a:ext cx="7481637" cy="6502858"/>
          </a:xfrm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06015-E4C4-4600-BBAD-73CE74129FE8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72992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19752CD-DDCF-1BB0-FDD4-85AF1B3B6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1340230" cy="1143000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Классы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мероприятий по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их важности и трудности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C4654647-113B-1121-6925-5E7E721B10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Легкое и важное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Легкие мероприятия со значительным эффектом. Их следует сразу же выполнять.</a:t>
            </a:r>
          </a:p>
          <a:p>
            <a:pPr marL="0" indent="0">
              <a:buNone/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В. Трудное и важное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Мероприятие труднее, чем в пункте А, но из-за важности его следует выполнить. Работу, однако, надо хорошо спланировать и найти более эффективные по затратам пути решения вопроса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С. Легкое и не важное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Мероприятие не очень важное, но по выполнимости легкое. Наибольшие улучшения следует выполнить;</a:t>
            </a:r>
          </a:p>
          <a:p>
            <a:pPr marL="0" indent="0">
              <a:buNone/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D. Трудное и не важное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 слишком трудным мероприятиям не следует приступать, если получаемый эффект от них невелик.</a:t>
            </a:r>
          </a:p>
          <a:p>
            <a:pPr marL="0" indent="0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06015-E4C4-4600-BBAD-73CE74129FE8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92510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A609CBA-B7E0-1432-3646-4E540BB2F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169" y="0"/>
            <a:ext cx="1169931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рисков, влияющих на возможности использования персонала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→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="" xmlns:a16="http://schemas.microsoft.com/office/drawing/2014/main" id="{00C9911D-60A9-F045-0451-C0452D3A77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68564" y="1299292"/>
            <a:ext cx="8122598" cy="2468919"/>
          </a:xfrm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06015-E4C4-4600-BBAD-73CE74129FE8}" type="slidenum">
              <a:rPr lang="ru-RU" smtClean="0"/>
              <a:pPr/>
              <a:t>11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338" y="3662513"/>
            <a:ext cx="8082484" cy="2864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88472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="" xmlns:a16="http://schemas.microsoft.com/office/drawing/2014/main" id="{83EB732C-8AAC-A68F-168D-2AE0A27B6E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016565" y="235715"/>
            <a:ext cx="7991730" cy="6428131"/>
          </a:xfrm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06015-E4C4-4600-BBAD-73CE74129FE8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52068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524C89B-44FC-E1E3-601C-487B81DD5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Цикл планирования рисков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="" xmlns:a16="http://schemas.microsoft.com/office/drawing/2014/main" id="{3AF19AD3-1957-3C2F-9F54-76A732B478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56449" y="1830671"/>
            <a:ext cx="10896299" cy="4256977"/>
          </a:xfrm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06015-E4C4-4600-BBAD-73CE74129FE8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12554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D8CF92B-E39B-1340-F50E-2CA89A6C6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946" y="2609806"/>
            <a:ext cx="4776537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величины рисков, вызываемых психологической нагрузкой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="" xmlns:a16="http://schemas.microsoft.com/office/drawing/2014/main" id="{F4F7014C-7963-FAFE-C4CA-9F77140ACC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747454" y="-1"/>
            <a:ext cx="7330600" cy="6545179"/>
          </a:xfrm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06015-E4C4-4600-BBAD-73CE74129FE8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22796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71F41DA-3937-424A-FE30-51182FE08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052" y="2446211"/>
            <a:ext cx="4134853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Способы преодоления сопротивления персонала организационным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изменениям →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="" xmlns:a16="http://schemas.microsoft.com/office/drawing/2014/main" id="{468B2AD9-0CFD-AB20-7FD1-0BD7F220E0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908885" y="175055"/>
            <a:ext cx="6882063" cy="6682945"/>
          </a:xfrm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06015-E4C4-4600-BBAD-73CE74129FE8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11574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B59095D-5DA6-D43C-3BA6-78EAB93DE1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853" y="2766218"/>
            <a:ext cx="3894221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Способы преодоления сопротивления персонала организационным изменениям (продолжение)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="" xmlns:a16="http://schemas.microsoft.com/office/drawing/2014/main" id="{8A13DDEE-7332-D07D-B0A2-D1A2C62839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434623" y="279441"/>
            <a:ext cx="7610993" cy="5928853"/>
          </a:xfrm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06015-E4C4-4600-BBAD-73CE74129FE8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02759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3B9C23B-C676-1A03-3277-818B07CF3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72B1A3C-B6C1-1347-B8ED-CF10516AE3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Свяжите тему вашего диссертационного исследования с кадровой политикой организации – объекта вашего диссертационного исследования.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Определите риски реализации кадровой политики в данном направлении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предложите мероприятия по их преодолению.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06015-E4C4-4600-BBAD-73CE74129FE8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827971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</TotalTime>
  <Words>698</Words>
  <Application>Microsoft Office PowerPoint</Application>
  <PresentationFormat>Произвольный</PresentationFormat>
  <Paragraphs>60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Планирование рисков и сопротивления персонала</vt:lpstr>
      <vt:lpstr>Понятия</vt:lpstr>
      <vt:lpstr>Этапы оценки и управления рисками</vt:lpstr>
      <vt:lpstr>Принцип Р – С – Р </vt:lpstr>
      <vt:lpstr>Принцип Р – С – Р </vt:lpstr>
      <vt:lpstr>Качественная оценка рисков</vt:lpstr>
      <vt:lpstr>Альтернативные способы оценки</vt:lpstr>
      <vt:lpstr>Эффективность мероприятия по управлению рисками</vt:lpstr>
      <vt:lpstr>Факторы, определяющие важность и трудность мероприятий</vt:lpstr>
      <vt:lpstr>Классы мероприятий по их важности и трудности </vt:lpstr>
      <vt:lpstr>Классификация рисков, влияющих на возможности использования персонала организации →</vt:lpstr>
      <vt:lpstr>Презентация PowerPoint</vt:lpstr>
      <vt:lpstr>Цикл планирования рисков</vt:lpstr>
      <vt:lpstr>Определение величины рисков, вызываемых психологической нагрузкой</vt:lpstr>
      <vt:lpstr>Способы преодоления сопротивления персонала организационным изменениям →</vt:lpstr>
      <vt:lpstr>Способы преодоления сопротивления персонала организационным изменениям (продолжение)</vt:lpstr>
      <vt:lpstr>Задание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Планирование рисков и сопротивления персонала</dc:title>
  <dc:creator>Ssaattaanniiss</dc:creator>
  <cp:lastModifiedBy>Admin</cp:lastModifiedBy>
  <cp:revision>6</cp:revision>
  <dcterms:created xsi:type="dcterms:W3CDTF">2024-06-17T14:03:51Z</dcterms:created>
  <dcterms:modified xsi:type="dcterms:W3CDTF">2025-01-07T12:25:28Z</dcterms:modified>
</cp:coreProperties>
</file>