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61" r:id="rId4"/>
    <p:sldId id="266" r:id="rId5"/>
    <p:sldId id="315" r:id="rId6"/>
    <p:sldId id="267" r:id="rId7"/>
    <p:sldId id="269" r:id="rId8"/>
    <p:sldId id="279" r:id="rId9"/>
    <p:sldId id="316" r:id="rId10"/>
    <p:sldId id="281" r:id="rId11"/>
    <p:sldId id="282" r:id="rId12"/>
    <p:sldId id="283" r:id="rId13"/>
    <p:sldId id="284" r:id="rId14"/>
    <p:sldId id="317" r:id="rId15"/>
    <p:sldId id="293" r:id="rId16"/>
    <p:sldId id="294" r:id="rId17"/>
    <p:sldId id="295" r:id="rId18"/>
    <p:sldId id="296" r:id="rId19"/>
    <p:sldId id="302" r:id="rId20"/>
    <p:sldId id="304" r:id="rId21"/>
    <p:sldId id="303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6" y="-59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A9425B-7611-4543-9A69-597E2ACCA627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647080-E45A-4CD0-9C16-8DA1AF66BA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477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A3148-DB86-4E7D-817A-2D47A80819EB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8757-41C2-4323-BFB0-D8D1799DD2B7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9B853-93DB-4B71-AF4C-0538264B0B57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B9F60-3EC6-41BE-A441-38F72A4B596F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ECE2-3286-48AB-A7A9-604B98BEDE8F}" type="datetime1">
              <a:rPr lang="ru-RU" smtClean="0"/>
              <a:t>07.01.2025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D5127-1074-42AC-9EF5-828AF8BE05C7}" type="datetime1">
              <a:rPr lang="ru-RU" smtClean="0"/>
              <a:t>07.01.2025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CF14B-D149-434E-9E88-73F19C22414B}" type="datetime1">
              <a:rPr lang="ru-RU" smtClean="0"/>
              <a:t>07.01.2025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9600-4696-4D1F-BF37-021BA125DED1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60EA-B36B-4AFE-90BC-9173382E8C54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BB420-7B05-43CE-B272-3297CDAB6DFF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ED50C-6A5E-4ADB-AC34-A43A276D6BFD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0A3D7-E127-4625-ADE3-C5D6115413DC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Планирование численности, потребности и структуры персонала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План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Планирование численности персонала.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Планирование потребности в персонале.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Планирование структуры персонала.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810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 Планирование </a:t>
            </a:r>
            <a:r>
              <a:rPr lang="ru-RU" dirty="0"/>
              <a:t>численности </a:t>
            </a:r>
            <a:r>
              <a:rPr lang="ru-RU" dirty="0" smtClean="0"/>
              <a:t>персонала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450850">
              <a:buNone/>
            </a:pPr>
            <a:r>
              <a:rPr lang="ru-RU" sz="2300" dirty="0"/>
              <a:t>10% российских предприятий уделяют внимание данному </a:t>
            </a:r>
            <a:r>
              <a:rPr lang="ru-RU" sz="2300" dirty="0" smtClean="0"/>
              <a:t>вопросу!</a:t>
            </a:r>
            <a:endParaRPr lang="ru-RU" sz="2300" dirty="0"/>
          </a:p>
          <a:p>
            <a:pPr marL="0" indent="0">
              <a:buNone/>
            </a:pPr>
            <a:r>
              <a:rPr lang="ru-RU" dirty="0" smtClean="0"/>
              <a:t>Превышение </a:t>
            </a:r>
            <a:r>
              <a:rPr lang="ru-RU" dirty="0"/>
              <a:t>фактической численности работников предприятий над размерами экономически обоснованной численности приводит к </a:t>
            </a:r>
            <a:r>
              <a:rPr lang="ru-RU" dirty="0" smtClean="0"/>
              <a:t>издержкам:</a:t>
            </a:r>
            <a:endParaRPr lang="ru-RU" dirty="0"/>
          </a:p>
          <a:p>
            <a:pPr marL="0" indent="439738">
              <a:buNone/>
              <a:tabLst>
                <a:tab pos="711200" algn="l"/>
              </a:tabLst>
            </a:pPr>
            <a:r>
              <a:rPr lang="ru-RU" dirty="0"/>
              <a:t>•	снижению эффективности использования трудовых ресурсов;</a:t>
            </a:r>
          </a:p>
          <a:p>
            <a:pPr marL="0" indent="439738">
              <a:buNone/>
              <a:tabLst>
                <a:tab pos="711200" algn="l"/>
              </a:tabLst>
            </a:pPr>
            <a:r>
              <a:rPr lang="ru-RU" dirty="0"/>
              <a:t>•	снижению коэффициента оборота рабочей силы по приему и повышение коэффициента оборота по выбытию;</a:t>
            </a:r>
          </a:p>
          <a:p>
            <a:pPr marL="0" indent="439738">
              <a:buNone/>
              <a:tabLst>
                <a:tab pos="711200" algn="l"/>
              </a:tabLst>
            </a:pPr>
            <a:r>
              <a:rPr lang="ru-RU" dirty="0"/>
              <a:t>•	росту коэффициента текучести;</a:t>
            </a:r>
          </a:p>
          <a:p>
            <a:pPr marL="0" indent="439738">
              <a:buNone/>
              <a:tabLst>
                <a:tab pos="711200" algn="l"/>
              </a:tabLst>
            </a:pPr>
            <a:r>
              <a:rPr lang="ru-RU" dirty="0"/>
              <a:t>•	снижению уровня заработной платы, что и становилось </a:t>
            </a:r>
            <a:r>
              <a:rPr lang="ru-RU" dirty="0" smtClean="0"/>
              <a:t>причиной </a:t>
            </a:r>
            <a:r>
              <a:rPr lang="ru-RU" dirty="0"/>
              <a:t>усиления текучести кадров.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686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Факторы изменения структуры спроса на работников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355600">
              <a:buNone/>
              <a:tabLst>
                <a:tab pos="711200" algn="l"/>
              </a:tabLst>
            </a:pPr>
            <a:r>
              <a:rPr lang="ru-RU" dirty="0" smtClean="0"/>
              <a:t>•</a:t>
            </a:r>
            <a:r>
              <a:rPr lang="ru-RU" dirty="0"/>
              <a:t>	увеличения потребности в работниках, владеющих знаниями в области информационных технологий;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перемещения трудовых ресурсов из промышленности, </a:t>
            </a:r>
            <a:r>
              <a:rPr lang="ru-RU" dirty="0" smtClean="0"/>
              <a:t>транспорта </a:t>
            </a:r>
            <a:r>
              <a:rPr lang="ru-RU" dirty="0"/>
              <a:t>и строительства в секторы экономики, связанные с </a:t>
            </a:r>
            <a:r>
              <a:rPr lang="ru-RU" dirty="0" smtClean="0"/>
              <a:t>предоставлением </a:t>
            </a:r>
            <a:r>
              <a:rPr lang="ru-RU" dirty="0"/>
              <a:t>услуг населению и предприятиям;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увеличения количества рабочих мест в промышленности </a:t>
            </a:r>
            <a:r>
              <a:rPr lang="ru-RU" dirty="0" smtClean="0"/>
              <a:t>после </a:t>
            </a:r>
            <a:r>
              <a:rPr lang="ru-RU" dirty="0"/>
              <a:t>резкого сокращения их числа в результате масштабного кризиса;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снижения потребности в неквалифицированных работниках (при том, что их численность остается высокой).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164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Возрастная структура персонала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характеризуется </a:t>
            </a:r>
            <a:r>
              <a:rPr lang="ru-RU" dirty="0"/>
              <a:t>долей лиц </a:t>
            </a:r>
            <a:r>
              <a:rPr lang="ru-RU" dirty="0" smtClean="0"/>
              <a:t>соответствующих </a:t>
            </a:r>
            <a:r>
              <a:rPr lang="ru-RU" dirty="0"/>
              <a:t>возрастов в его общей численности. </a:t>
            </a:r>
            <a:r>
              <a:rPr lang="ru-RU" dirty="0" smtClean="0"/>
              <a:t>Применяются </a:t>
            </a:r>
            <a:r>
              <a:rPr lang="ru-RU" dirty="0"/>
              <a:t>следующие группировки: 16, 17, 18, </a:t>
            </a:r>
            <a:r>
              <a:rPr lang="ru-RU" dirty="0" smtClean="0"/>
              <a:t>19, </a:t>
            </a:r>
            <a:r>
              <a:rPr lang="ru-RU" dirty="0"/>
              <a:t>20—24, 25—29, 30—34, 35—39, 40—44,45—49, 50—54, 55— 59, </a:t>
            </a:r>
            <a:r>
              <a:rPr lang="ru-RU" dirty="0" smtClean="0"/>
              <a:t>60, </a:t>
            </a:r>
            <a:r>
              <a:rPr lang="ru-RU" dirty="0"/>
              <a:t>64, 65 лет и старше.</a:t>
            </a:r>
          </a:p>
          <a:p>
            <a:pPr marL="0" indent="0">
              <a:buNone/>
            </a:pPr>
            <a:r>
              <a:rPr lang="ru-RU" dirty="0"/>
              <a:t>Структура персонала по стажу может рассматриваться двояко: в плане общего стажа и стажа работы в данной организации. С </a:t>
            </a:r>
            <a:r>
              <a:rPr lang="ru-RU" dirty="0" smtClean="0"/>
              <a:t>общим </a:t>
            </a:r>
            <a:r>
              <a:rPr lang="ru-RU" dirty="0"/>
              <a:t>стажем напрямую связан уровень производительности труда. </a:t>
            </a:r>
            <a:endParaRPr lang="ru-RU" dirty="0" smtClean="0"/>
          </a:p>
          <a:p>
            <a:pPr marL="0" indent="0">
              <a:buNone/>
            </a:pPr>
            <a:r>
              <a:rPr lang="ru-RU" b="1" i="1" dirty="0" smtClean="0"/>
              <a:t>Общий стаж </a:t>
            </a:r>
            <a:r>
              <a:rPr lang="ru-RU" dirty="0" smtClean="0"/>
              <a:t>группируется по следующим периодам: до 16 лет, 16-20, 21—25, 26—30, 31 -39, 40 лет и более.</a:t>
            </a:r>
          </a:p>
          <a:p>
            <a:pPr marL="0" indent="0">
              <a:buNone/>
            </a:pPr>
            <a:r>
              <a:rPr lang="ru-RU" b="1" i="1" dirty="0" smtClean="0"/>
              <a:t>Стаж работы в данной организации </a:t>
            </a:r>
            <a:r>
              <a:rPr lang="ru-RU" dirty="0" smtClean="0"/>
              <a:t>характеризует </a:t>
            </a:r>
            <a:r>
              <a:rPr lang="ru-RU" dirty="0" err="1" smtClean="0"/>
              <a:t>закрепляемость</a:t>
            </a:r>
            <a:r>
              <a:rPr lang="ru-RU" dirty="0" smtClean="0"/>
              <a:t> кадров. Статистика выделяет следующие периоды для расчета этого показателя: до 1 года, 1—4, 5—9, 10—14, 15—19, 20—24, 25—29, 30 лет и более.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053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Категории работников в составе </a:t>
            </a:r>
            <a:r>
              <a:rPr lang="ru-RU" dirty="0"/>
              <a:t>списочной численности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355600">
              <a:buNone/>
            </a:pPr>
            <a:r>
              <a:rPr lang="ru-RU" dirty="0" smtClean="0"/>
              <a:t>1</a:t>
            </a:r>
            <a:r>
              <a:rPr lang="ru-RU" dirty="0"/>
              <a:t>)	</a:t>
            </a:r>
            <a:r>
              <a:rPr lang="ru-RU" b="1" i="1" dirty="0"/>
              <a:t>постоянные</a:t>
            </a:r>
            <a:r>
              <a:rPr lang="ru-RU" dirty="0"/>
              <a:t>, принятые в организацию бессрочно либо на срок более одного года по контракту;</a:t>
            </a:r>
          </a:p>
          <a:p>
            <a:pPr marL="0" indent="355600">
              <a:buNone/>
            </a:pPr>
            <a:r>
              <a:rPr lang="ru-RU" dirty="0"/>
              <a:t>2)	</a:t>
            </a:r>
            <a:r>
              <a:rPr lang="ru-RU" b="1" i="1" dirty="0"/>
              <a:t>временные</a:t>
            </a:r>
            <a:r>
              <a:rPr lang="ru-RU" dirty="0"/>
              <a:t>, принятые на срок до 2 месяцев, а для замещения временно отсутствующего лица — до 4 месяцев;</a:t>
            </a:r>
          </a:p>
          <a:p>
            <a:pPr marL="514350" indent="-514350">
              <a:buAutoNum type="arabicParenR" startAt="3"/>
            </a:pPr>
            <a:r>
              <a:rPr lang="ru-RU" b="1" i="1" dirty="0" smtClean="0"/>
              <a:t>сезонные</a:t>
            </a:r>
            <a:r>
              <a:rPr lang="ru-RU" dirty="0"/>
              <a:t>, принятые на работу, носящую сезонный характер, на срок до 6 месяцев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sz="2600" dirty="0" smtClean="0"/>
          </a:p>
          <a:p>
            <a:pPr marL="0" indent="0">
              <a:buNone/>
            </a:pPr>
            <a:r>
              <a:rPr lang="ru-RU" sz="2600" dirty="0" smtClean="0"/>
              <a:t>Не </a:t>
            </a:r>
            <a:r>
              <a:rPr lang="ru-RU" sz="2600" dirty="0"/>
              <a:t>включаются в списочную численность и относятся к работникам </a:t>
            </a:r>
            <a:r>
              <a:rPr lang="ru-RU" sz="2600" dirty="0" err="1"/>
              <a:t>несписочного</a:t>
            </a:r>
            <a:r>
              <a:rPr lang="ru-RU" sz="2600" dirty="0"/>
              <a:t> состава </a:t>
            </a:r>
            <a:r>
              <a:rPr lang="ru-RU" sz="2600" b="1" i="1" dirty="0"/>
              <a:t>внешние совместители, лица, привлеченные для разовых и специальных работ, работающие на основе договоров гражданско-правового характера, направленные на учебу с отрывом от производства и получающие стипендию за счет </a:t>
            </a:r>
            <a:r>
              <a:rPr lang="ru-RU" sz="2600" b="1" i="1" dirty="0" smtClean="0"/>
              <a:t>предприятия</a:t>
            </a:r>
            <a:r>
              <a:rPr lang="ru-RU" sz="2600" dirty="0"/>
              <a:t>, и некоторые другие.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851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Профессиональная компетентность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определяет </a:t>
            </a:r>
            <a:r>
              <a:rPr lang="ru-RU" dirty="0"/>
              <a:t>способность работника качественно и безошибочно выполнять свои функции как в обычных, так и в экстремальных условиях, успешно осваивать но вое и быстро адаптироваться к изменяющимся условиям.</a:t>
            </a:r>
          </a:p>
          <a:p>
            <a:pPr marL="0" indent="355600">
              <a:buNone/>
              <a:tabLst>
                <a:tab pos="627063" algn="l"/>
              </a:tabLst>
            </a:pPr>
            <a:r>
              <a:rPr lang="ru-RU" dirty="0" smtClean="0"/>
              <a:t>Виды </a:t>
            </a:r>
            <a:r>
              <a:rPr lang="ru-RU" dirty="0"/>
              <a:t>профессиональной компетентности:</a:t>
            </a:r>
          </a:p>
          <a:p>
            <a:pPr marL="0" indent="355600">
              <a:buNone/>
              <a:tabLst>
                <a:tab pos="627063" algn="l"/>
              </a:tabLst>
            </a:pPr>
            <a:r>
              <a:rPr lang="ru-RU" dirty="0"/>
              <a:t>•	</a:t>
            </a:r>
            <a:r>
              <a:rPr lang="ru-RU" b="1" i="1" dirty="0"/>
              <a:t>функциональная </a:t>
            </a:r>
            <a:r>
              <a:rPr lang="ru-RU" b="1" i="1" dirty="0" smtClean="0"/>
              <a:t>- </a:t>
            </a:r>
            <a:r>
              <a:rPr lang="ru-RU" dirty="0" smtClean="0"/>
              <a:t>характеризуется профессиональными </a:t>
            </a:r>
            <a:r>
              <a:rPr lang="ru-RU" dirty="0"/>
              <a:t>знаниями и умением их реализовывать;</a:t>
            </a:r>
          </a:p>
          <a:p>
            <a:pPr marL="0" indent="355600">
              <a:buNone/>
              <a:tabLst>
                <a:tab pos="627063" algn="l"/>
              </a:tabLst>
            </a:pPr>
            <a:r>
              <a:rPr lang="ru-RU" dirty="0"/>
              <a:t>•	</a:t>
            </a:r>
            <a:r>
              <a:rPr lang="ru-RU" b="1" i="1" dirty="0"/>
              <a:t>интеллектуальная </a:t>
            </a:r>
            <a:r>
              <a:rPr lang="ru-RU" b="1" i="1" dirty="0" smtClean="0"/>
              <a:t> - </a:t>
            </a:r>
            <a:r>
              <a:rPr lang="ru-RU" dirty="0" smtClean="0"/>
              <a:t>выражается </a:t>
            </a:r>
            <a:r>
              <a:rPr lang="ru-RU" dirty="0"/>
              <a:t>в </a:t>
            </a:r>
            <a:r>
              <a:rPr lang="ru-RU" dirty="0" smtClean="0"/>
              <a:t>способности </a:t>
            </a:r>
            <a:r>
              <a:rPr lang="ru-RU" dirty="0"/>
              <a:t>к аналитическому мышлению и осуществлении комплексного подхода к выполнению своих обязанностей;</a:t>
            </a:r>
          </a:p>
          <a:p>
            <a:pPr marL="0" indent="355600">
              <a:buNone/>
              <a:tabLst>
                <a:tab pos="627063" algn="l"/>
              </a:tabLst>
            </a:pPr>
            <a:r>
              <a:rPr lang="ru-RU" dirty="0"/>
              <a:t>•	</a:t>
            </a:r>
            <a:r>
              <a:rPr lang="ru-RU" b="1" i="1" dirty="0"/>
              <a:t>ситуативная </a:t>
            </a:r>
            <a:r>
              <a:rPr lang="ru-RU" b="1" i="1" dirty="0" smtClean="0"/>
              <a:t> - </a:t>
            </a:r>
            <a:r>
              <a:rPr lang="ru-RU" dirty="0" smtClean="0"/>
              <a:t>означает </a:t>
            </a:r>
            <a:r>
              <a:rPr lang="ru-RU" dirty="0"/>
              <a:t>умение действовать в соответствии с ситуацией;</a:t>
            </a:r>
          </a:p>
          <a:p>
            <a:pPr marL="0" indent="355600">
              <a:buNone/>
              <a:tabLst>
                <a:tab pos="627063" algn="l"/>
              </a:tabLst>
            </a:pPr>
            <a:r>
              <a:rPr lang="ru-RU" dirty="0"/>
              <a:t>•	</a:t>
            </a:r>
            <a:r>
              <a:rPr lang="ru-RU" b="1" i="1" dirty="0"/>
              <a:t>социальная </a:t>
            </a:r>
            <a:r>
              <a:rPr lang="ru-RU" b="1" i="1" dirty="0" smtClean="0"/>
              <a:t>- </a:t>
            </a:r>
            <a:r>
              <a:rPr lang="ru-RU" dirty="0" smtClean="0"/>
              <a:t>предполагает </a:t>
            </a:r>
            <a:r>
              <a:rPr lang="ru-RU" dirty="0"/>
              <a:t>наличие </a:t>
            </a:r>
            <a:r>
              <a:rPr lang="ru-RU" dirty="0" smtClean="0"/>
              <a:t>коммуникационных </a:t>
            </a:r>
            <a:r>
              <a:rPr lang="ru-RU" dirty="0"/>
              <a:t>и интеграционных способностей, умения поддерживать отношения, влиять, добиваться своего, правильно воспринимать и интерпретировать чужие мысли, высказывать к ним отношение, вести беседы и пр.</a:t>
            </a:r>
          </a:p>
          <a:p>
            <a:pPr marL="0" indent="355600">
              <a:buNone/>
              <a:tabLst>
                <a:tab pos="627063" algn="l"/>
              </a:tabLst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481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Стратегические </a:t>
            </a:r>
            <a:r>
              <a:rPr lang="ru-RU" sz="3600" dirty="0"/>
              <a:t>вопросы «управления численностью</a:t>
            </a:r>
            <a:r>
              <a:rPr lang="ru-RU" sz="3600" dirty="0" smtClean="0"/>
              <a:t>»</a:t>
            </a:r>
            <a:r>
              <a:rPr lang="ru-RU" sz="3600" dirty="0"/>
              <a:t> </a:t>
            </a:r>
            <a:r>
              <a:rPr lang="ru-RU" sz="3600" dirty="0" smtClean="0"/>
              <a:t>при </a:t>
            </a:r>
            <a:r>
              <a:rPr lang="ru-RU" sz="3600" dirty="0"/>
              <a:t>планировании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355600">
              <a:buNone/>
              <a:tabLst>
                <a:tab pos="711200" algn="l"/>
              </a:tabLst>
            </a:pPr>
            <a:r>
              <a:rPr lang="ru-RU" dirty="0" smtClean="0"/>
              <a:t>1</a:t>
            </a:r>
            <a:r>
              <a:rPr lang="ru-RU" dirty="0"/>
              <a:t>.	Планируемое увеличение продаж по сравнению с </a:t>
            </a:r>
            <a:r>
              <a:rPr lang="ru-RU" dirty="0" smtClean="0"/>
              <a:t>предыдущим </a:t>
            </a:r>
            <a:r>
              <a:rPr lang="ru-RU" dirty="0"/>
              <a:t>периодом.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2.	Вероятность открытия подразделений или аренды новых </a:t>
            </a:r>
            <a:r>
              <a:rPr lang="ru-RU" dirty="0" smtClean="0"/>
              <a:t>площадей</a:t>
            </a:r>
            <a:r>
              <a:rPr lang="ru-RU" dirty="0"/>
              <a:t>.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3.	Удовлетворенность руководства квалификацией персонала.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4.	Возможность разработки новых продуктов.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5.	Планы по открытию или закрытию региональных филиалов.</a:t>
            </a:r>
          </a:p>
          <a:p>
            <a:pPr marL="0" indent="355600">
              <a:buNone/>
              <a:tabLst>
                <a:tab pos="711200" algn="l"/>
              </a:tabLst>
            </a:pPr>
            <a:endParaRPr lang="ru-RU" dirty="0" smtClean="0"/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 smtClean="0"/>
              <a:t>При </a:t>
            </a:r>
            <a:r>
              <a:rPr lang="ru-RU" dirty="0"/>
              <a:t>планировании необходимо </a:t>
            </a:r>
            <a:r>
              <a:rPr lang="ru-RU" dirty="0" smtClean="0"/>
              <a:t>изучить: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 smtClean="0"/>
              <a:t>1</a:t>
            </a:r>
            <a:r>
              <a:rPr lang="ru-RU" dirty="0"/>
              <a:t>.	Штатное расписание.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2.	Личные данные сотрудников, в том числе сведения о </a:t>
            </a:r>
            <a:r>
              <a:rPr lang="ru-RU" dirty="0" smtClean="0"/>
              <a:t>дополнительных </a:t>
            </a:r>
            <a:r>
              <a:rPr lang="ru-RU" dirty="0"/>
              <a:t>навыках.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3.	Показатели текучести кадров и ее причины.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14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Практические задачи в </a:t>
            </a:r>
            <a:r>
              <a:rPr lang="ru-RU" dirty="0"/>
              <a:t>рамках планирования движения персонала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355600">
              <a:buNone/>
              <a:tabLst>
                <a:tab pos="711200" algn="l"/>
              </a:tabLst>
            </a:pPr>
            <a:r>
              <a:rPr lang="ru-RU" dirty="0" smtClean="0"/>
              <a:t>•</a:t>
            </a:r>
            <a:r>
              <a:rPr lang="ru-RU" dirty="0"/>
              <a:t>	ориентация вновь поступающих работников на занятие тех должностей и рабочих мест, овладение теми профессиональными специальностями, которым они в наибольшей степени пригодны;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укомплектование вакансий с учетом их специфики кадрами требуемой квалификации</a:t>
            </a:r>
            <a:r>
              <a:rPr lang="ru-RU" dirty="0" smtClean="0"/>
              <a:t>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</a:t>
            </a:r>
            <a:r>
              <a:rPr lang="ru-RU" dirty="0" smtClean="0"/>
              <a:t>потери</a:t>
            </a:r>
            <a:r>
              <a:rPr lang="ru-RU" dirty="0"/>
              <a:t>, вызванные снижением производительности труда у рабочих перед увольнением, вновь принятых рабочих; потери от брака у вновь поступивших </a:t>
            </a:r>
            <a:r>
              <a:rPr lang="ru-RU" dirty="0" smtClean="0"/>
              <a:t>работников; </a:t>
            </a:r>
            <a:endParaRPr lang="ru-RU" dirty="0"/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создание системы </a:t>
            </a:r>
            <a:r>
              <a:rPr lang="ru-RU" dirty="0" smtClean="0"/>
              <a:t>профессионального </a:t>
            </a:r>
            <a:r>
              <a:rPr lang="ru-RU" dirty="0"/>
              <a:t>продвижения, учитывающей возраст, состояние здоровья, физические и интеллектуальные возможности личности</a:t>
            </a:r>
            <a:r>
              <a:rPr lang="ru-RU" dirty="0" smtClean="0"/>
              <a:t>.</a:t>
            </a:r>
          </a:p>
          <a:p>
            <a:pPr marL="0" indent="355600">
              <a:buNone/>
              <a:tabLst>
                <a:tab pos="711200" algn="l"/>
              </a:tabLst>
            </a:pPr>
            <a:endParaRPr lang="ru-RU" dirty="0"/>
          </a:p>
          <a:p>
            <a:pPr marL="0" indent="355600">
              <a:buNone/>
              <a:tabLst>
                <a:tab pos="711200" algn="l"/>
              </a:tabLst>
            </a:pPr>
            <a:endParaRPr lang="ru-RU" dirty="0" smtClean="0"/>
          </a:p>
          <a:p>
            <a:pPr marL="0" indent="355600">
              <a:buNone/>
              <a:tabLst>
                <a:tab pos="711200" algn="l"/>
              </a:tabLst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420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Затраты на замену рабочих составляют 7—12 % их годовой </a:t>
            </a:r>
            <a:r>
              <a:rPr lang="ru-RU" dirty="0" smtClean="0"/>
              <a:t>заработной </a:t>
            </a:r>
            <a:r>
              <a:rPr lang="ru-RU" dirty="0"/>
              <a:t>платы, специалистов — 18—30 %, управляющих 20—100 %.</a:t>
            </a:r>
          </a:p>
          <a:p>
            <a:pPr marL="0" indent="0">
              <a:buNone/>
            </a:pPr>
            <a:r>
              <a:rPr lang="ru-RU" dirty="0"/>
              <a:t>Уровень устойчивости кадров ( %) определяется по формуле:</a:t>
            </a:r>
          </a:p>
          <a:p>
            <a:pPr marL="0" indent="0" algn="ctr">
              <a:buNone/>
            </a:pPr>
            <a:r>
              <a:rPr lang="ru-RU" dirty="0"/>
              <a:t>У = К1 + К2+ К3,</a:t>
            </a:r>
          </a:p>
          <a:p>
            <a:pPr marL="0" indent="0">
              <a:buNone/>
            </a:pPr>
            <a:r>
              <a:rPr lang="ru-RU" dirty="0"/>
              <a:t>где К1 — процент от общего числа постоянных (годовых) </a:t>
            </a:r>
            <a:r>
              <a:rPr lang="ru-RU" dirty="0" smtClean="0"/>
              <a:t>работников</a:t>
            </a:r>
            <a:r>
              <a:rPr lang="ru-RU" dirty="0"/>
              <a:t>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К2 </a:t>
            </a:r>
            <a:r>
              <a:rPr lang="ru-RU" dirty="0"/>
              <a:t>- процент в общем числе неудовлетворенных предприятием работников численности работников, которые в результате проведенных мероприятий удовлетворили свои притязания (</a:t>
            </a:r>
            <a:r>
              <a:rPr lang="ru-RU" dirty="0" err="1"/>
              <a:t>реадатированные</a:t>
            </a:r>
            <a:r>
              <a:rPr lang="ru-RU" dirty="0"/>
              <a:t> работники);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К3 </a:t>
            </a:r>
            <a:r>
              <a:rPr lang="ru-RU" dirty="0"/>
              <a:t>— неустойчивая часть коллектива предприятия.</a:t>
            </a:r>
          </a:p>
          <a:p>
            <a:pPr marL="0" indent="0" algn="ctr">
              <a:buNone/>
            </a:pPr>
            <a:r>
              <a:rPr lang="ru-RU" dirty="0"/>
              <a:t>К3= 100 -(К1 + К2),</a:t>
            </a:r>
          </a:p>
          <a:p>
            <a:pPr marL="0" indent="0">
              <a:buNone/>
            </a:pPr>
            <a:r>
              <a:rPr lang="ru-RU" dirty="0"/>
              <a:t>где 100 — среднесписочная численность работников на </a:t>
            </a:r>
            <a:r>
              <a:rPr lang="ru-RU" dirty="0" smtClean="0"/>
              <a:t>предприятии </a:t>
            </a:r>
            <a:r>
              <a:rPr lang="ru-RU" dirty="0"/>
              <a:t>(%).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355600">
              <a:buNone/>
            </a:pPr>
            <a:r>
              <a:rPr lang="ru-RU" dirty="0" smtClean="0"/>
              <a:t>Коллектив </a:t>
            </a:r>
            <a:r>
              <a:rPr lang="ru-RU" dirty="0"/>
              <a:t>организации представляет собой суммарное </a:t>
            </a:r>
            <a:r>
              <a:rPr lang="ru-RU" dirty="0" smtClean="0"/>
              <a:t>количество </a:t>
            </a:r>
            <a:r>
              <a:rPr lang="ru-RU" dirty="0"/>
              <a:t>перечисленных выше различных групп работников (К1 + К2 + К3).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161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 Планирование </a:t>
            </a:r>
            <a:r>
              <a:rPr lang="ru-RU" dirty="0"/>
              <a:t>потребности в персонале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При планировании потребности в персонале определяют: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 smtClean="0"/>
              <a:t>1</a:t>
            </a:r>
            <a:r>
              <a:rPr lang="ru-RU" dirty="0"/>
              <a:t>.	Места и времени возникновения дефицита кадров (для его выявления служба персонала может направлять в подразделения специальные вопросники).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2.	Величины потребности (валовой и чистой) в человеческих </a:t>
            </a:r>
            <a:r>
              <a:rPr lang="ru-RU" dirty="0" smtClean="0"/>
              <a:t>ресурсах</a:t>
            </a:r>
            <a:r>
              <a:rPr lang="ru-RU" dirty="0"/>
              <a:t>:</a:t>
            </a:r>
          </a:p>
          <a:p>
            <a:pPr marL="355600" indent="355600">
              <a:buNone/>
              <a:tabLst>
                <a:tab pos="711200" algn="l"/>
              </a:tabLst>
            </a:pPr>
            <a:r>
              <a:rPr lang="ru-RU" dirty="0"/>
              <a:t>•	нормативной (при создании предприятия или осуществлении организационных изменений);</a:t>
            </a:r>
          </a:p>
          <a:p>
            <a:pPr marL="355600" indent="355600">
              <a:buNone/>
              <a:tabLst>
                <a:tab pos="711200" algn="l"/>
              </a:tabLst>
            </a:pPr>
            <a:r>
              <a:rPr lang="ru-RU" dirty="0"/>
              <a:t>•	текущей (для компенсации отклонений от нормы);</a:t>
            </a:r>
          </a:p>
          <a:p>
            <a:pPr marL="355600" indent="355600">
              <a:buNone/>
              <a:tabLst>
                <a:tab pos="711200" algn="l"/>
              </a:tabLst>
            </a:pPr>
            <a:r>
              <a:rPr lang="ru-RU" dirty="0"/>
              <a:t>•	перспективной.</a:t>
            </a:r>
          </a:p>
          <a:p>
            <a:pPr marL="355600" indent="355600">
              <a:buNone/>
              <a:tabLst>
                <a:tab pos="711200" algn="l"/>
              </a:tabLst>
            </a:pPr>
            <a:r>
              <a:rPr lang="ru-RU" dirty="0"/>
              <a:t>При этом сама потребность рассматривается в трех аспектах:</a:t>
            </a:r>
          </a:p>
          <a:p>
            <a:pPr marL="355600" indent="355600">
              <a:buNone/>
              <a:tabLst>
                <a:tab pos="711200" algn="l"/>
              </a:tabLst>
            </a:pPr>
            <a:r>
              <a:rPr lang="ru-RU" dirty="0"/>
              <a:t>•	количественном (где, сколько);</a:t>
            </a:r>
          </a:p>
          <a:p>
            <a:pPr marL="355600" indent="355600">
              <a:buNone/>
              <a:tabLst>
                <a:tab pos="711200" algn="l"/>
              </a:tabLst>
            </a:pPr>
            <a:r>
              <a:rPr lang="ru-RU" dirty="0"/>
              <a:t>•	качественном </a:t>
            </a:r>
            <a:r>
              <a:rPr lang="ru-RU" dirty="0" smtClean="0"/>
              <a:t>(специальности</a:t>
            </a:r>
            <a:r>
              <a:rPr lang="ru-RU" dirty="0"/>
              <a:t>, квалификационные группы);</a:t>
            </a:r>
          </a:p>
          <a:p>
            <a:pPr marL="355600" indent="355600">
              <a:buNone/>
              <a:tabLst>
                <a:tab pos="711200" algn="l"/>
              </a:tabLst>
            </a:pPr>
            <a:r>
              <a:rPr lang="ru-RU" dirty="0"/>
              <a:t>•	временном (когда).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493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Мероприятия при </a:t>
            </a:r>
            <a:r>
              <a:rPr lang="ru-RU" sz="3600" dirty="0"/>
              <a:t>планировании потребности компании в персонале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0000" lnSpcReduction="20000"/>
          </a:bodyPr>
          <a:lstStyle/>
          <a:p>
            <a:pPr marL="0" indent="355600">
              <a:buNone/>
              <a:tabLst>
                <a:tab pos="711200" algn="l"/>
              </a:tabLst>
            </a:pPr>
            <a:r>
              <a:rPr lang="ru-RU" dirty="0" smtClean="0"/>
              <a:t>•</a:t>
            </a:r>
            <a:r>
              <a:rPr lang="ru-RU" dirty="0"/>
              <a:t>	определить факторы, влияющие на потребность в персонале (стратегия развития компании, количество производимой </a:t>
            </a:r>
            <a:r>
              <a:rPr lang="ru-RU" dirty="0" smtClean="0"/>
              <a:t>продукции</a:t>
            </a:r>
            <a:r>
              <a:rPr lang="ru-RU" dirty="0"/>
              <a:t>, применяемые технологии, динамика рабочих мест и т. и.). При этом выделяются следующие категории персонала: рабочие (в том числе квалифицированные рабочие основных профессий и вспомогательные), служащие (включая руководителей различных </a:t>
            </a:r>
            <a:r>
              <a:rPr lang="ru-RU" dirty="0" smtClean="0"/>
              <a:t>уровней</a:t>
            </a:r>
            <a:r>
              <a:rPr lang="ru-RU" dirty="0"/>
              <a:t>), технический персонал;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провести анализ наличия необходимого компании персонала; определить качественную потребность в персонале (выявление квалификационных требований и анализ способностей </a:t>
            </a:r>
            <a:r>
              <a:rPr lang="ru-RU" dirty="0" smtClean="0"/>
              <a:t>работников</a:t>
            </a:r>
            <a:r>
              <a:rPr lang="ru-RU" dirty="0"/>
              <a:t>, необходимых для выполнения производственных задач);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определить количественную потребность в персонале (</a:t>
            </a:r>
            <a:r>
              <a:rPr lang="ru-RU" dirty="0" smtClean="0"/>
              <a:t>прогноз </a:t>
            </a:r>
            <a:r>
              <a:rPr lang="ru-RU" dirty="0"/>
              <a:t>общей потребности в персонале, оценка его движения).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Качественную и количественную потребность в персонале </a:t>
            </a:r>
            <a:r>
              <a:rPr lang="ru-RU" dirty="0" smtClean="0"/>
              <a:t>рассчитывают </a:t>
            </a:r>
            <a:r>
              <a:rPr lang="ru-RU" dirty="0"/>
              <a:t>в единстве и взаимосвязи.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596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Качественная потребность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т</a:t>
            </a:r>
            <a:r>
              <a:rPr lang="ru-RU" dirty="0"/>
              <a:t>. е. потребность по категориям, </a:t>
            </a:r>
            <a:r>
              <a:rPr lang="ru-RU" dirty="0" smtClean="0"/>
              <a:t>профессиям</a:t>
            </a:r>
            <a:r>
              <a:rPr lang="ru-RU" dirty="0"/>
              <a:t>, специальностям, уровню квалификационных требований к персоналу, рассчитывается на основе: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профессионально-квалификационного деления работ, </a:t>
            </a:r>
            <a:r>
              <a:rPr lang="ru-RU" dirty="0" smtClean="0"/>
              <a:t>зафиксированных </a:t>
            </a:r>
            <a:r>
              <a:rPr lang="ru-RU" dirty="0"/>
              <a:t>в производственно-технологической документации на рабочий процесс;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требований к должностям и рабочим местам, закрепленным п должностных и рабочих инструкциях, описаниях рабочих мест;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штатного расписания организации и ее подразделений, где фиксируется состав должностей и рабочих мест;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документации, регламентирующей различные организационно-управленческие процессы с выделением требований по </a:t>
            </a:r>
            <a:r>
              <a:rPr lang="ru-RU" dirty="0" smtClean="0"/>
              <a:t>профессионально </a:t>
            </a:r>
            <a:r>
              <a:rPr lang="ru-RU" dirty="0"/>
              <a:t>квалификационному составу исполнителей.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201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Качественная потребность в специалистах и руководителях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может </a:t>
            </a:r>
            <a:r>
              <a:rPr lang="ru-RU" dirty="0"/>
              <a:t>быть определена путем последовательной разработки </a:t>
            </a:r>
            <a:r>
              <a:rPr lang="ru-RU" dirty="0" smtClean="0"/>
              <a:t>следующих </a:t>
            </a:r>
            <a:r>
              <a:rPr lang="ru-RU" dirty="0"/>
              <a:t>организационных документов: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система целей как основа организационной структуры </a:t>
            </a:r>
            <a:r>
              <a:rPr lang="ru-RU" dirty="0" smtClean="0"/>
              <a:t>управления</a:t>
            </a:r>
            <a:r>
              <a:rPr lang="ru-RU" dirty="0"/>
              <a:t>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общая организационная структура, а также организационные структуры подразделений;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штатное расписание;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должностные инструкции и описания рабочих мест.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Расчет качественной потребности по профессиям и специальностям сопровождается одновременным расчетом количества персонала по каждому критерию качественной потребности.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092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/>
              <a:t>Классификация методов расчета потребности </a:t>
            </a:r>
            <a:r>
              <a:rPr lang="ru-RU" sz="3600" dirty="0" smtClean="0"/>
              <a:t>рабочих и специалистов</a:t>
            </a:r>
            <a:endParaRPr lang="ru-RU" sz="3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571874" cy="5877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8137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2240" y="2636913"/>
            <a:ext cx="2160240" cy="12961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/>
              <a:t>Планирование потребности в персонале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797"/>
            <a:ext cx="6165991" cy="6849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3683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</a:t>
            </a:r>
            <a:r>
              <a:rPr lang="ru-RU" dirty="0" smtClean="0"/>
              <a:t>лан </a:t>
            </a:r>
            <a:r>
              <a:rPr lang="ru-RU" dirty="0"/>
              <a:t>укомплектования штата сотрудников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355600">
              <a:buNone/>
              <a:tabLst>
                <a:tab pos="711200" algn="l"/>
              </a:tabLst>
            </a:pPr>
            <a:r>
              <a:rPr lang="ru-RU" dirty="0" smtClean="0"/>
              <a:t>•</a:t>
            </a:r>
            <a:r>
              <a:rPr lang="ru-RU" dirty="0"/>
              <a:t>	</a:t>
            </a:r>
            <a:r>
              <a:rPr lang="ru-RU" dirty="0" smtClean="0"/>
              <a:t>программа </a:t>
            </a:r>
            <a:r>
              <a:rPr lang="ru-RU" dirty="0"/>
              <a:t>мероприятий по привлечению персонала;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методы оценки кандидатов;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расчет финансовых затрат на привлечение и оценку </a:t>
            </a:r>
            <a:r>
              <a:rPr lang="ru-RU" dirty="0" smtClean="0"/>
              <a:t>персонала</a:t>
            </a:r>
            <a:r>
              <a:rPr lang="ru-RU" dirty="0"/>
              <a:t>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оценочные процедуры и мероприятия для работающих сот рудников;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программы развития персонала;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</a:t>
            </a:r>
            <a:r>
              <a:rPr lang="ru-RU" dirty="0" smtClean="0"/>
              <a:t>оценка </a:t>
            </a:r>
            <a:r>
              <a:rPr lang="ru-RU" dirty="0"/>
              <a:t>затрат на осуществление программ развития </a:t>
            </a:r>
            <a:r>
              <a:rPr lang="ru-RU" dirty="0" smtClean="0"/>
              <a:t>персонала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170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Пути </a:t>
            </a:r>
            <a:r>
              <a:rPr lang="ru-RU" sz="3600" dirty="0"/>
              <a:t>покрытия </a:t>
            </a:r>
            <a:r>
              <a:rPr lang="ru-RU" sz="3600" dirty="0" smtClean="0"/>
              <a:t>потребностей </a:t>
            </a:r>
            <a:r>
              <a:rPr lang="ru-RU" sz="3600" dirty="0"/>
              <a:t>в персонале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355600">
              <a:buNone/>
              <a:tabLst>
                <a:tab pos="711200" algn="l"/>
              </a:tabLst>
            </a:pPr>
            <a:r>
              <a:rPr lang="ru-RU" b="1" i="1" dirty="0"/>
              <a:t>Активные</a:t>
            </a:r>
            <a:r>
              <a:rPr lang="ru-RU" dirty="0"/>
              <a:t>: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набор в учебных заведениях на основе двухсторонних </a:t>
            </a:r>
            <a:r>
              <a:rPr lang="ru-RU" dirty="0" smtClean="0"/>
              <a:t>соглашений</a:t>
            </a:r>
            <a:r>
              <a:rPr lang="ru-RU" dirty="0"/>
              <a:t>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заявки по вакансиям на бирже труда;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вербовка через своих сотрудников;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вербовка в учебных заведениях;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лизинговые соглашения с другими работодателями.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b="1" i="1" dirty="0"/>
              <a:t>Пассивные</a:t>
            </a:r>
            <a:r>
              <a:rPr lang="ru-RU" dirty="0"/>
              <a:t>: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сообщения о вакансиях в средствах массовой информации;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•	ожидание претендентов после рекламы местного характера.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74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Преимущества и недостатки </a:t>
            </a:r>
            <a:r>
              <a:rPr lang="ru-RU" dirty="0" smtClean="0"/>
              <a:t>источников </a:t>
            </a:r>
            <a:r>
              <a:rPr lang="ru-RU" dirty="0"/>
              <a:t>комплектования организации кадрами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" y="2132856"/>
            <a:ext cx="9319669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677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Легитимные способы оптимизации </a:t>
            </a:r>
            <a:r>
              <a:rPr lang="ru-RU" sz="3600" dirty="0"/>
              <a:t>численности </a:t>
            </a:r>
            <a:r>
              <a:rPr lang="ru-RU" sz="3600" dirty="0" smtClean="0"/>
              <a:t>персонала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изложены </a:t>
            </a:r>
            <a:r>
              <a:rPr lang="ru-RU" dirty="0"/>
              <a:t>в Трудовом кодексе РФ:</a:t>
            </a:r>
          </a:p>
          <a:p>
            <a:pPr marL="0" indent="355600">
              <a:buNone/>
              <a:tabLst>
                <a:tab pos="627063" algn="l"/>
              </a:tabLst>
            </a:pPr>
            <a:r>
              <a:rPr lang="ru-RU" dirty="0"/>
              <a:t>•	сокращение численности или штата работников;</a:t>
            </a:r>
          </a:p>
          <a:p>
            <a:pPr marL="0" indent="355600">
              <a:buNone/>
              <a:tabLst>
                <a:tab pos="627063" algn="l"/>
              </a:tabLst>
            </a:pPr>
            <a:r>
              <a:rPr lang="ru-RU" dirty="0"/>
              <a:t>•	предоставление отпусков без сохранения заработной платы;</a:t>
            </a:r>
          </a:p>
          <a:p>
            <a:pPr marL="0" indent="355600">
              <a:buNone/>
              <a:tabLst>
                <a:tab pos="627063" algn="l"/>
              </a:tabLst>
            </a:pPr>
            <a:r>
              <a:rPr lang="ru-RU" dirty="0"/>
              <a:t>•	перевод на неполный рабочий день или неполную рабочую неделю;</a:t>
            </a:r>
          </a:p>
          <a:p>
            <a:pPr marL="0" indent="355600">
              <a:buNone/>
              <a:tabLst>
                <a:tab pos="627063" algn="l"/>
              </a:tabLst>
            </a:pPr>
            <a:r>
              <a:rPr lang="ru-RU" dirty="0"/>
              <a:t>•	предоставление административных отпусков с оплатой из рас чета 2/3 тарифа;</a:t>
            </a:r>
          </a:p>
          <a:p>
            <a:pPr marL="0" indent="355600">
              <a:buNone/>
              <a:tabLst>
                <a:tab pos="627063" algn="l"/>
              </a:tabLst>
            </a:pPr>
            <a:r>
              <a:rPr lang="ru-RU" dirty="0"/>
              <a:t>•	несоответствие работников занимаемой должности и </a:t>
            </a:r>
            <a:r>
              <a:rPr lang="ru-RU" dirty="0" smtClean="0"/>
              <a:t>выполняемой </a:t>
            </a:r>
            <a:r>
              <a:rPr lang="ru-RU" dirty="0"/>
              <a:t>работе, выявленное в результате аттестации.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913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Применимость методов оптимизации различными компаниями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2564904"/>
            <a:ext cx="9720524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417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 Планирование </a:t>
            </a:r>
            <a:r>
              <a:rPr lang="ru-RU" dirty="0"/>
              <a:t>структуры персонала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0000" lnSpcReduction="20000"/>
          </a:bodyPr>
          <a:lstStyle/>
          <a:p>
            <a:pPr marL="0" indent="355600">
              <a:buNone/>
            </a:pPr>
            <a:r>
              <a:rPr lang="ru-RU" dirty="0"/>
              <a:t>Современные методы оптимизации структуры </a:t>
            </a:r>
            <a:r>
              <a:rPr lang="ru-RU" dirty="0" smtClean="0"/>
              <a:t>персонала:</a:t>
            </a:r>
            <a:endParaRPr lang="ru-RU" dirty="0"/>
          </a:p>
          <a:p>
            <a:pPr marL="0" indent="355600">
              <a:buNone/>
            </a:pPr>
            <a:r>
              <a:rPr lang="ru-RU" b="1" i="1" dirty="0" smtClean="0"/>
              <a:t>Аутсорсинг</a:t>
            </a:r>
            <a:r>
              <a:rPr lang="ru-RU" dirty="0" smtClean="0"/>
              <a:t> </a:t>
            </a:r>
            <a:r>
              <a:rPr lang="ru-RU" dirty="0"/>
              <a:t>—</a:t>
            </a:r>
            <a:r>
              <a:rPr lang="ru-RU" dirty="0" smtClean="0"/>
              <a:t>вывод </a:t>
            </a:r>
            <a:r>
              <a:rPr lang="ru-RU" dirty="0"/>
              <a:t>за пределы компании определенной </a:t>
            </a:r>
            <a:r>
              <a:rPr lang="ru-RU" dirty="0" smtClean="0"/>
              <a:t>функции</a:t>
            </a:r>
            <a:r>
              <a:rPr lang="ru-RU" dirty="0"/>
              <a:t>, т. е. предприятие покупает определенную услугу (например, организация уборки и питания, маркетинговые исследования и др.).</a:t>
            </a:r>
          </a:p>
          <a:p>
            <a:pPr marL="0" indent="355600">
              <a:buNone/>
            </a:pPr>
            <a:r>
              <a:rPr lang="ru-RU" b="1" i="1" dirty="0" err="1"/>
              <a:t>Аутстафинг</a:t>
            </a:r>
            <a:r>
              <a:rPr lang="ru-RU" dirty="0"/>
              <a:t> —</a:t>
            </a:r>
            <a:r>
              <a:rPr lang="ru-RU" dirty="0" smtClean="0"/>
              <a:t>инструмент </a:t>
            </a:r>
            <a:r>
              <a:rPr lang="ru-RU" dirty="0"/>
              <a:t>управления персоналом, позволяющий компании регулировать численность работников, не изменяя при этом официальную численность персонала. То есть это вывод сотрудников за штат (уборщики, водители, бухгалтеры и др.).</a:t>
            </a:r>
          </a:p>
          <a:p>
            <a:pPr marL="0" indent="355600">
              <a:buNone/>
            </a:pPr>
            <a:r>
              <a:rPr lang="ru-RU" b="1" i="1" dirty="0" err="1"/>
              <a:t>Аутплейсмент</a:t>
            </a:r>
            <a:r>
              <a:rPr lang="ru-RU" dirty="0"/>
              <a:t> </a:t>
            </a:r>
            <a:r>
              <a:rPr lang="ru-RU" dirty="0" smtClean="0"/>
              <a:t>— совокупность </a:t>
            </a:r>
            <a:r>
              <a:rPr lang="ru-RU" dirty="0"/>
              <a:t>методов, с помощью которых кадровые службы оказывают заинтересованным лицам из числа </a:t>
            </a:r>
            <a:r>
              <a:rPr lang="ru-RU" dirty="0" smtClean="0"/>
              <a:t>уволенных </a:t>
            </a:r>
            <a:r>
              <a:rPr lang="ru-RU" dirty="0"/>
              <a:t>помощь в трудоустройстве за счет фирмы в оптимальные сроки и при наиболее благоприятных условиях.</a:t>
            </a:r>
          </a:p>
          <a:p>
            <a:pPr marL="0" indent="355600">
              <a:buNone/>
            </a:pPr>
            <a:r>
              <a:rPr lang="ru-RU" b="1" i="1" dirty="0"/>
              <a:t>Лизинг персонала </a:t>
            </a:r>
            <a:r>
              <a:rPr lang="ru-RU" dirty="0"/>
              <a:t>— предполагает сдачу персонала в аренду кадровым агентством работодателю на определенное время за воз награждение.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79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</a:t>
            </a:r>
            <a:r>
              <a:rPr lang="ru-RU" dirty="0" smtClean="0"/>
              <a:t>птимальная структура </a:t>
            </a:r>
            <a:r>
              <a:rPr lang="ru-RU" dirty="0"/>
              <a:t>персонала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355600">
              <a:buNone/>
            </a:pPr>
            <a:r>
              <a:rPr lang="ru-RU" dirty="0"/>
              <a:t>• 30 % — молодежь, за счет которой обеспечиваются динамизм, активность и </a:t>
            </a:r>
            <a:r>
              <a:rPr lang="ru-RU" dirty="0" err="1"/>
              <a:t>инновационность</a:t>
            </a:r>
            <a:r>
              <a:rPr lang="ru-RU" dirty="0"/>
              <a:t>;</a:t>
            </a:r>
          </a:p>
          <a:p>
            <a:pPr marL="0" indent="355600">
              <a:buNone/>
            </a:pPr>
            <a:r>
              <a:rPr lang="ru-RU" dirty="0"/>
              <a:t>•	45 % — персонал среднего возраста — источник </a:t>
            </a:r>
            <a:r>
              <a:rPr lang="ru-RU" dirty="0" smtClean="0"/>
              <a:t>профессионализма</a:t>
            </a:r>
            <a:r>
              <a:rPr lang="ru-RU" dirty="0"/>
              <a:t>, творчества и современного опыта;</a:t>
            </a:r>
          </a:p>
          <a:p>
            <a:pPr marL="0" indent="355600">
              <a:buNone/>
            </a:pPr>
            <a:r>
              <a:rPr lang="ru-RU" dirty="0"/>
              <a:t>•	20 % — персонал старшего возраста — носители </a:t>
            </a:r>
            <a:r>
              <a:rPr lang="ru-RU" dirty="0" smtClean="0"/>
              <a:t>консерватизма</a:t>
            </a:r>
            <a:r>
              <a:rPr lang="ru-RU" dirty="0"/>
              <a:t>, специализированного опыта и знаний.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240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Программы, связанные с оптимизацией численности персонала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64904"/>
            <a:ext cx="8663829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4101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</a:t>
            </a:r>
            <a:r>
              <a:rPr lang="ru-RU" dirty="0" smtClean="0"/>
              <a:t>ормы гибкого </a:t>
            </a:r>
            <a:r>
              <a:rPr lang="ru-RU" dirty="0"/>
              <a:t>использования </a:t>
            </a:r>
            <a:r>
              <a:rPr lang="ru-RU" dirty="0" smtClean="0"/>
              <a:t>рабочей силы на </a:t>
            </a:r>
            <a:r>
              <a:rPr lang="ru-RU" dirty="0"/>
              <a:t>предприятии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77500" lnSpcReduction="20000"/>
          </a:bodyPr>
          <a:lstStyle/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—	наем на постоянной основе и увольнение необходимого числа работников;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—	наем по срочным трудовым договорам;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—	сверхурочные работы;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—	суммированный учет рабочего времени;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—	маневрирование рабочей силой на основе профессиональной мобильности (совмещение профессий, перемещение работников с одного рабочего места на другое);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—	внутреннее совместительство;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—	режимы неполной или гибкой занятости работников.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944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62500" lnSpcReduction="20000"/>
          </a:bodyPr>
          <a:lstStyle/>
          <a:p>
            <a:pPr marL="0" indent="355600">
              <a:buNone/>
              <a:tabLst>
                <a:tab pos="711200" algn="l"/>
              </a:tabLst>
            </a:pPr>
            <a:r>
              <a:rPr lang="ru-RU" dirty="0" smtClean="0"/>
              <a:t>При </a:t>
            </a:r>
            <a:r>
              <a:rPr lang="ru-RU" dirty="0"/>
              <a:t>планировании </a:t>
            </a:r>
            <a:r>
              <a:rPr lang="ru-RU" dirty="0" smtClean="0"/>
              <a:t>персонала </a:t>
            </a:r>
            <a:r>
              <a:rPr lang="ru-RU" dirty="0"/>
              <a:t>необходимо отслеживать связь между затратами на персонал и финансовыми ресурсами организации и давать ей оценку</a:t>
            </a:r>
            <a:r>
              <a:rPr lang="ru-RU" dirty="0" smtClean="0"/>
              <a:t>. В этом </a:t>
            </a:r>
            <a:r>
              <a:rPr lang="ru-RU" dirty="0"/>
              <a:t>вопросе наметились два основных </a:t>
            </a:r>
            <a:r>
              <a:rPr lang="ru-RU" dirty="0" smtClean="0"/>
              <a:t>подхода</a:t>
            </a:r>
            <a:r>
              <a:rPr lang="ru-RU" dirty="0"/>
              <a:t>.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 smtClean="0"/>
              <a:t>1) Измеряется </a:t>
            </a:r>
            <a:r>
              <a:rPr lang="ru-RU" dirty="0"/>
              <a:t>ценность </a:t>
            </a:r>
            <a:r>
              <a:rPr lang="ru-RU" b="1" dirty="0"/>
              <a:t>каждого работника </a:t>
            </a:r>
            <a:r>
              <a:rPr lang="ru-RU" dirty="0" smtClean="0"/>
              <a:t>путем </a:t>
            </a:r>
            <a:r>
              <a:rPr lang="ru-RU" dirty="0"/>
              <a:t>определения ожидаемого дохода фирмы от его работы. В этом случае во внимание принимаются четыре фактора: </a:t>
            </a:r>
            <a:r>
              <a:rPr lang="ru-RU" dirty="0" smtClean="0"/>
              <a:t>производительность </a:t>
            </a:r>
            <a:r>
              <a:rPr lang="ru-RU" dirty="0"/>
              <a:t>труда; мобильность (перемещаемость); возможность продвижения по службе; вероятная продолжительность его работы в фирме (характеризует степень удовлетворения).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 smtClean="0"/>
              <a:t>2) Человеческие </a:t>
            </a:r>
            <a:r>
              <a:rPr lang="ru-RU" dirty="0"/>
              <a:t>ресурсы предприятия представляют единый комплекс (коллектив) и должны оцениваться </a:t>
            </a:r>
            <a:r>
              <a:rPr lang="ru-RU" b="1" dirty="0"/>
              <a:t>в целом</a:t>
            </a:r>
            <a:r>
              <a:rPr lang="ru-RU" dirty="0"/>
              <a:t>. Их стоимость обусловлена взаимодействием трех групп факторов: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—	независимые от самого коллектива (организационная </a:t>
            </a:r>
            <a:r>
              <a:rPr lang="ru-RU" dirty="0" smtClean="0"/>
              <a:t>структура </a:t>
            </a:r>
            <a:r>
              <a:rPr lang="ru-RU" dirty="0"/>
              <a:t>предприятия; экономическая политика, методы руководства, квалификация, навыки и поведение сотрудников;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—	смешанные (лояльность к фирме, цели деятельности и </a:t>
            </a:r>
            <a:r>
              <a:rPr lang="ru-RU" dirty="0" smtClean="0"/>
              <a:t>мотивация </a:t>
            </a:r>
            <a:r>
              <a:rPr lang="ru-RU" dirty="0"/>
              <a:t>поведения, моральный климат);</a:t>
            </a:r>
          </a:p>
          <a:p>
            <a:pPr marL="0" indent="355600">
              <a:buNone/>
              <a:tabLst>
                <a:tab pos="711200" algn="l"/>
              </a:tabLst>
            </a:pPr>
            <a:r>
              <a:rPr lang="ru-RU" dirty="0"/>
              <a:t>—	зависимые от коллектива (производительность труда, рост объема работы, увеличение доли рынка).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8878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166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Показатель производственной ценности работника </a:t>
            </a:r>
            <a:r>
              <a:rPr lang="ru-RU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где </a:t>
            </a:r>
            <a:r>
              <a:rPr lang="ru-RU" dirty="0" err="1"/>
              <a:t>Эт</a:t>
            </a:r>
            <a:r>
              <a:rPr lang="ru-RU" dirty="0"/>
              <a:t> — эффективность труда работника;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Вг</a:t>
            </a:r>
            <a:r>
              <a:rPr lang="ru-RU" dirty="0" smtClean="0"/>
              <a:t> </a:t>
            </a:r>
            <a:r>
              <a:rPr lang="ru-RU" dirty="0"/>
              <a:t>— годовая выработка;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Кн</a:t>
            </a:r>
            <a:r>
              <a:rPr lang="ru-RU" dirty="0" smtClean="0"/>
              <a:t> </a:t>
            </a:r>
            <a:r>
              <a:rPr lang="ru-RU" dirty="0"/>
              <a:t>— коэффициент напряженности (отношение фактических и </a:t>
            </a:r>
            <a:r>
              <a:rPr lang="ru-RU" dirty="0" smtClean="0"/>
              <a:t>нормативных </a:t>
            </a:r>
            <a:r>
              <a:rPr lang="ru-RU" dirty="0"/>
              <a:t>затрат времени);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Сб</a:t>
            </a:r>
            <a:r>
              <a:rPr lang="ru-RU" dirty="0" smtClean="0"/>
              <a:t> </a:t>
            </a:r>
            <a:r>
              <a:rPr lang="ru-RU" dirty="0"/>
              <a:t>— стоимость неустранимого брака по вине работника;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Сэ</a:t>
            </a:r>
            <a:r>
              <a:rPr lang="ru-RU" dirty="0" smtClean="0"/>
              <a:t> </a:t>
            </a:r>
            <a:r>
              <a:rPr lang="ru-RU" dirty="0"/>
              <a:t>— стоимость сэкономленных сырья и </a:t>
            </a:r>
            <a:r>
              <a:rPr lang="ru-RU" dirty="0" smtClean="0"/>
              <a:t>материалов</a:t>
            </a:r>
            <a:r>
              <a:rPr lang="ru-RU" dirty="0"/>
              <a:t>;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Сп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dirty="0" smtClean="0"/>
              <a:t>сумма </a:t>
            </a:r>
            <a:r>
              <a:rPr lang="ru-RU" dirty="0"/>
              <a:t>годового эффекта от рационализации и изобретательства;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3пр </a:t>
            </a:r>
            <a:r>
              <a:rPr lang="ru-RU" dirty="0"/>
              <a:t>— затрат, вызванные нарушением ритмичности;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Фг</a:t>
            </a:r>
            <a:r>
              <a:rPr lang="ru-RU" dirty="0" smtClean="0"/>
              <a:t> </a:t>
            </a:r>
            <a:r>
              <a:rPr lang="ru-RU" dirty="0"/>
              <a:t>- годовой фонд фактически отработанного времени (в час);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Нэл</a:t>
            </a:r>
            <a:r>
              <a:rPr lang="ru-RU" dirty="0" smtClean="0"/>
              <a:t> </a:t>
            </a:r>
            <a:r>
              <a:rPr lang="ru-RU" dirty="0"/>
              <a:t>— норматив заработной платы с учетом выплат по больничным листам за 1 час фактически отработанного времени;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3об </a:t>
            </a:r>
            <a:r>
              <a:rPr lang="ru-RU" dirty="0"/>
              <a:t>— затраты на обучение и повышение квалификации.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960" y="1196752"/>
            <a:ext cx="3816424" cy="921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6608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355600">
              <a:buNone/>
            </a:pPr>
            <a:r>
              <a:rPr lang="ru-RU" dirty="0"/>
              <a:t>Величину </a:t>
            </a:r>
            <a:r>
              <a:rPr lang="ru-RU" b="1" i="1" dirty="0"/>
              <a:t>индивидуальной стоимости персонала</a:t>
            </a:r>
            <a:r>
              <a:rPr lang="ru-RU" dirty="0"/>
              <a:t> (человеческих ресурсов) оценивают через доход, который работник может принести организации за весь период работы в ней, т. с. это сумма или ожидаемой условной стоимости (УС) работника, или ожидаемой реализуемой стоимости (PC), учитывающей вероятность его увольнения. Разница между УС и PC составляет альтернативные издержки текучести (АИТ</a:t>
            </a:r>
            <a:r>
              <a:rPr lang="ru-RU" dirty="0" smtClean="0"/>
              <a:t>).</a:t>
            </a:r>
          </a:p>
          <a:p>
            <a:pPr marL="0" indent="355600">
              <a:buNone/>
            </a:pPr>
            <a:r>
              <a:rPr lang="ru-RU" dirty="0"/>
              <a:t>Алгоритм расчетов </a:t>
            </a:r>
            <a:r>
              <a:rPr lang="ru-RU" dirty="0" smtClean="0"/>
              <a:t> - модель </a:t>
            </a:r>
            <a:r>
              <a:rPr lang="ru-RU" dirty="0" err="1"/>
              <a:t>Мичиганского</a:t>
            </a:r>
            <a:r>
              <a:rPr lang="ru-RU" dirty="0"/>
              <a:t> </a:t>
            </a:r>
            <a:r>
              <a:rPr lang="ru-RU" dirty="0" smtClean="0"/>
              <a:t>университета.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2606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План обеспечения </a:t>
            </a:r>
            <a:r>
              <a:rPr lang="ru-RU" dirty="0"/>
              <a:t>потребности нового производства в </a:t>
            </a:r>
            <a:r>
              <a:rPr lang="ru-RU" dirty="0" smtClean="0"/>
              <a:t>кадрах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439738">
              <a:buNone/>
              <a:tabLst>
                <a:tab pos="627063" algn="l"/>
              </a:tabLst>
            </a:pPr>
            <a:r>
              <a:rPr lang="ru-RU" dirty="0" smtClean="0"/>
              <a:t>•</a:t>
            </a:r>
            <a:r>
              <a:rPr lang="ru-RU" dirty="0"/>
              <a:t>	структура будущего подразделения и органов управления им;</a:t>
            </a:r>
          </a:p>
          <a:p>
            <a:pPr marL="0" indent="439738">
              <a:buNone/>
              <a:tabLst>
                <a:tab pos="627063" algn="l"/>
              </a:tabLst>
            </a:pPr>
            <a:r>
              <a:rPr lang="ru-RU" dirty="0"/>
              <a:t>•	классификация выполняемых работ;</a:t>
            </a:r>
          </a:p>
          <a:p>
            <a:pPr marL="0" indent="439738">
              <a:buNone/>
              <a:tabLst>
                <a:tab pos="627063" algn="l"/>
              </a:tabLst>
            </a:pPr>
            <a:r>
              <a:rPr lang="ru-RU" dirty="0"/>
              <a:t>•	перечень требований к работникам;</a:t>
            </a:r>
          </a:p>
          <a:p>
            <a:pPr marL="0" indent="439738">
              <a:buNone/>
              <a:tabLst>
                <a:tab pos="627063" algn="l"/>
              </a:tabLst>
            </a:pPr>
            <a:r>
              <a:rPr lang="ru-RU" dirty="0"/>
              <a:t>•	расчет потребности в кадрах;</a:t>
            </a:r>
          </a:p>
          <a:p>
            <a:pPr marL="0" indent="439738">
              <a:buNone/>
              <a:tabLst>
                <a:tab pos="627063" algn="l"/>
              </a:tabLst>
            </a:pPr>
            <a:r>
              <a:rPr lang="ru-RU" dirty="0"/>
              <a:t>•	порядок и сроки введения в должность;</a:t>
            </a:r>
          </a:p>
          <a:p>
            <a:pPr marL="0" indent="439738">
              <a:buNone/>
              <a:tabLst>
                <a:tab pos="627063" algn="l"/>
              </a:tabLst>
            </a:pPr>
            <a:r>
              <a:rPr lang="ru-RU" dirty="0"/>
              <a:t>•	источники удовлетворения временной потребности в </a:t>
            </a:r>
            <a:r>
              <a:rPr lang="ru-RU" dirty="0" smtClean="0"/>
              <a:t>работниках</a:t>
            </a:r>
            <a:r>
              <a:rPr lang="ru-RU" dirty="0"/>
              <a:t>,</a:t>
            </a:r>
          </a:p>
          <a:p>
            <a:pPr marL="0" indent="439738">
              <a:buNone/>
              <a:tabLst>
                <a:tab pos="627063" algn="l"/>
              </a:tabLst>
            </a:pPr>
            <a:r>
              <a:rPr lang="ru-RU" dirty="0"/>
              <a:t>•	направления и формы повышения квалификации;</a:t>
            </a:r>
          </a:p>
          <a:p>
            <a:pPr marL="0" indent="439738">
              <a:buNone/>
              <a:tabLst>
                <a:tab pos="627063" algn="l"/>
              </a:tabLst>
            </a:pPr>
            <a:r>
              <a:rPr lang="ru-RU" dirty="0"/>
              <a:t>•	величина необходимых затрат.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4549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Содержание организационного плана </a:t>
            </a:r>
            <a:r>
              <a:rPr lang="ru-RU" dirty="0"/>
              <a:t>укомплектования персонала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marL="0" indent="355600">
              <a:buNone/>
              <a:tabLst>
                <a:tab pos="627063" algn="l"/>
              </a:tabLst>
            </a:pPr>
            <a:r>
              <a:rPr lang="ru-RU" dirty="0" smtClean="0"/>
              <a:t>•</a:t>
            </a:r>
            <a:r>
              <a:rPr lang="ru-RU" dirty="0"/>
              <a:t>	мероприятия по привлечению;</a:t>
            </a:r>
          </a:p>
          <a:p>
            <a:pPr marL="0" indent="355600">
              <a:buNone/>
              <a:tabLst>
                <a:tab pos="627063" algn="l"/>
              </a:tabLst>
            </a:pPr>
            <a:r>
              <a:rPr lang="ru-RU" dirty="0"/>
              <a:t>•	методы оценки;</a:t>
            </a:r>
          </a:p>
          <a:p>
            <a:pPr marL="0" indent="355600">
              <a:buNone/>
              <a:tabLst>
                <a:tab pos="627063" algn="l"/>
              </a:tabLst>
            </a:pPr>
            <a:r>
              <a:rPr lang="ru-RU" dirty="0"/>
              <a:t>•	финансовые затраты на привлечение и оценку;</a:t>
            </a:r>
          </a:p>
          <a:p>
            <a:pPr marL="0" indent="355600">
              <a:buNone/>
              <a:tabLst>
                <a:tab pos="627063" algn="l"/>
              </a:tabLst>
            </a:pPr>
            <a:r>
              <a:rPr lang="ru-RU" dirty="0"/>
              <a:t>•	мероприятия по подготовке персонала;</a:t>
            </a:r>
          </a:p>
          <a:p>
            <a:pPr marL="0" indent="355600">
              <a:buNone/>
              <a:tabLst>
                <a:tab pos="627063" algn="l"/>
              </a:tabLst>
            </a:pPr>
            <a:r>
              <a:rPr lang="ru-RU" dirty="0"/>
              <a:t>•	затраты на подготовку.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158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Использование новых технологий (2019 г.) российскими промышленными предприятиями для создания рабочих мест</a:t>
            </a:r>
            <a:endParaRPr lang="ru-RU" sz="32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6" y="1686000"/>
            <a:ext cx="8946705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1603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Разработайте ментальную карту лекции.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276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987</Words>
  <Application>Microsoft Office PowerPoint</Application>
  <PresentationFormat>Экран (4:3)</PresentationFormat>
  <Paragraphs>210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Планирование численности, потребности и структуры персонала</vt:lpstr>
      <vt:lpstr>1 Планирование численности персонала</vt:lpstr>
      <vt:lpstr>Факторы изменения структуры спроса на работников </vt:lpstr>
      <vt:lpstr>Возрастная структура персонала </vt:lpstr>
      <vt:lpstr>Категории работников в составе списочной численности </vt:lpstr>
      <vt:lpstr>Профессиональная компетентность </vt:lpstr>
      <vt:lpstr>Стратегические вопросы «управления численностью» при планировании </vt:lpstr>
      <vt:lpstr>Практические задачи в рамках планирования движения персонала </vt:lpstr>
      <vt:lpstr>Презентация PowerPoint</vt:lpstr>
      <vt:lpstr>2 Планирование потребности в персонале</vt:lpstr>
      <vt:lpstr>Мероприятия при планировании потребности компании в персонале </vt:lpstr>
      <vt:lpstr>Качественная потребность</vt:lpstr>
      <vt:lpstr>Качественная потребность в специалистах и руководителях </vt:lpstr>
      <vt:lpstr>Классификация методов расчета потребности рабочих и специалистов</vt:lpstr>
      <vt:lpstr>Презентация PowerPoint</vt:lpstr>
      <vt:lpstr>План укомплектования штата сотрудников</vt:lpstr>
      <vt:lpstr>Пути покрытия потребностей в персонале</vt:lpstr>
      <vt:lpstr>Преимущества и недостатки источников комплектования организации кадрами</vt:lpstr>
      <vt:lpstr>Легитимные способы оптимизации численности персонала</vt:lpstr>
      <vt:lpstr>Применимость методов оптимизации различными компаниями</vt:lpstr>
      <vt:lpstr>3 Планирование структуры персонала</vt:lpstr>
      <vt:lpstr>Оптимальная структура персонала </vt:lpstr>
      <vt:lpstr>Программы, связанные с оптимизацией численности персонала</vt:lpstr>
      <vt:lpstr>Формы гибкого использования рабочей силы на предприятии </vt:lpstr>
      <vt:lpstr>Презентация PowerPoint</vt:lpstr>
      <vt:lpstr>Презентация PowerPoint</vt:lpstr>
      <vt:lpstr>Презентация PowerPoint</vt:lpstr>
      <vt:lpstr>План обеспечения потребности нового производства в кадрах</vt:lpstr>
      <vt:lpstr>Содержание организационного плана укомплектования персонала</vt:lpstr>
      <vt:lpstr>Использование новых технологий (2019 г.) российскими промышленными предприятиями для создания рабочих мест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20</cp:revision>
  <dcterms:created xsi:type="dcterms:W3CDTF">2022-04-13T12:52:34Z</dcterms:created>
  <dcterms:modified xsi:type="dcterms:W3CDTF">2025-01-07T12:28:55Z</dcterms:modified>
</cp:coreProperties>
</file>