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8" r:id="rId11"/>
    <p:sldId id="279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A7D80-F12E-4CB7-81E0-AA9E8FF3229E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018FE-84CF-4157-BF50-DC1B9239B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80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E38F-C0D7-41B1-A316-D4C697CCE825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EDD9-06E8-409F-B308-84F9F7B128D5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63CC-0398-44E2-BB1D-AB9FBE13CFAE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B64B7-2EB5-42CC-9009-FAF52FC74215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1BBF3-A880-440A-B4CA-44EE92C2448A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801-9C80-4F66-AFAF-C1969B6F91FA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B000-7011-4BC6-A48D-814FE25E9C19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CC375-7C98-4A4B-83D8-D963DEDEB91A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C3A14-C0EB-4545-962E-F82B44237160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5EA4-5731-4778-8401-1E4F49CE857C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93956-035A-4883-9A67-471328AC1691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55F2B-860B-4F2C-BEE9-849251971706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&#1091;&#1088;&#1086;&#1074;&#1077;&#1085;&#1100;-&#1080;&#1085;&#1092;&#1083;&#1103;&#1094;&#1080;&#1080;.&#1088;&#1092;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Планирование </a:t>
            </a:r>
            <a:r>
              <a:rPr lang="ru-RU" dirty="0"/>
              <a:t>социального развития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4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Одегов</a:t>
            </a:r>
            <a:r>
              <a:rPr lang="ru-RU" dirty="0" smtClean="0"/>
              <a:t>, Ю. Г.  Кадровая политика и кадровое планирование : учебник и практикум для вузов / Ю. Г. </a:t>
            </a:r>
            <a:r>
              <a:rPr lang="ru-RU" dirty="0" err="1" smtClean="0"/>
              <a:t>Одегов</a:t>
            </a:r>
            <a:r>
              <a:rPr lang="ru-RU" dirty="0" smtClean="0"/>
              <a:t>, В. В. Павлова, А. В. Петропавловская. — 3-е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и доп. — Москва : Издательство </a:t>
            </a:r>
            <a:r>
              <a:rPr lang="ru-RU" dirty="0" err="1" smtClean="0"/>
              <a:t>Юрайт</a:t>
            </a:r>
            <a:r>
              <a:rPr lang="ru-RU" dirty="0" smtClean="0"/>
              <a:t>, 2023. — 575 с. — (Высшее образование). — ISBN 978-5-534-14217-4. — Текст : электронный // Образовательная платформа </a:t>
            </a:r>
            <a:r>
              <a:rPr lang="ru-RU" dirty="0" err="1" smtClean="0"/>
              <a:t>Юрайт</a:t>
            </a:r>
            <a:r>
              <a:rPr lang="ru-RU" dirty="0" smtClean="0"/>
              <a:t> [сайт]. — URL: https://urait.ru/bcode/519618 . – С. 415-448.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Таблица уровня инфляции по месяцам в годовом </a:t>
            </a:r>
            <a:r>
              <a:rPr lang="ru-RU" dirty="0" smtClean="0"/>
              <a:t>исчислении </a:t>
            </a:r>
            <a:r>
              <a:rPr lang="en-US" dirty="0">
                <a:hlinkClick r:id="rId2"/>
              </a:rPr>
              <a:t>https://xn----ctbjnaatncev9av3a8f8b.xn--p1ai</a:t>
            </a:r>
            <a:r>
              <a:rPr lang="en-US" dirty="0" smtClean="0">
                <a:hlinkClick r:id="rId2"/>
              </a:rPr>
              <a:t>/</a:t>
            </a:r>
            <a:r>
              <a:rPr lang="ru-RU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 изменились доходы населения РФ за последние 30 </a:t>
            </a:r>
            <a:r>
              <a:rPr lang="ru-RU" dirty="0" smtClean="0"/>
              <a:t>лет </a:t>
            </a: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dzen.ru/a/Y4Xa8hnvKUde2oxF</a:t>
            </a:r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95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Социальная политика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это деятельность по управлению </a:t>
            </a:r>
            <a:r>
              <a:rPr lang="ru-RU" dirty="0" smtClean="0"/>
              <a:t>социальной </a:t>
            </a:r>
            <a:r>
              <a:rPr lang="ru-RU" dirty="0"/>
              <a:t>сферой общества, обеспечению материальных и культурных потребностей его членов, регулированию процессов социальной дифференциации общества, в том числе доходов экономически активного населения и нетрудоспособных граждан, позволяющая каждому члену общества реализовать его важнейшие </a:t>
            </a:r>
            <a:r>
              <a:rPr lang="ru-RU" dirty="0" smtClean="0"/>
              <a:t>социально-экономические </a:t>
            </a:r>
            <a:r>
              <a:rPr lang="ru-RU" dirty="0"/>
              <a:t>права, прежде всего право на уровень и качество жизни, необходимые для нормального воспроизводства и развития личности.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040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Конвенция № 117 Международной организации труда (МОТ) «Об основных целях и нормах социальной политики»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…государствам </a:t>
            </a:r>
            <a:r>
              <a:rPr lang="ru-RU" dirty="0"/>
              <a:t>необходимо принимать все меры для </a:t>
            </a:r>
            <a:r>
              <a:rPr lang="ru-RU" dirty="0" smtClean="0"/>
              <a:t>обеспечения </a:t>
            </a:r>
            <a:r>
              <a:rPr lang="ru-RU" dirty="0"/>
              <a:t>такого жизненного уровня, включая пищу, одежду, жилище, медицинское обслуживание и социальное обеспечение, а также </a:t>
            </a:r>
            <a:r>
              <a:rPr lang="ru-RU" dirty="0" smtClean="0"/>
              <a:t>образование</a:t>
            </a:r>
            <a:r>
              <a:rPr lang="ru-RU" dirty="0"/>
              <a:t>, которые необходимы для поддержания здоровья и </a:t>
            </a:r>
            <a:r>
              <a:rPr lang="ru-RU" dirty="0" smtClean="0"/>
              <a:t>благосостояния </a:t>
            </a:r>
            <a:r>
              <a:rPr lang="ru-RU" dirty="0"/>
              <a:t>независимых производителей и наемных работников и членов их семей.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21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Основные принципы социальной политики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формирование </a:t>
            </a:r>
            <a:r>
              <a:rPr lang="ru-RU" dirty="0"/>
              <a:t>системы общезначимых для большинства населения социальных </a:t>
            </a:r>
            <a:r>
              <a:rPr lang="ru-RU" dirty="0" smtClean="0"/>
              <a:t>ценностей; </a:t>
            </a:r>
          </a:p>
          <a:p>
            <a:r>
              <a:rPr lang="ru-RU" dirty="0"/>
              <a:t>формирование системы </a:t>
            </a:r>
            <a:r>
              <a:rPr lang="ru-RU" dirty="0" smtClean="0"/>
              <a:t>социальных стандартов.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00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</a:t>
            </a:r>
            <a:r>
              <a:rPr lang="ru-RU" dirty="0"/>
              <a:t>социальных ценностей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политические </a:t>
            </a:r>
            <a:r>
              <a:rPr lang="ru-RU" dirty="0"/>
              <a:t>— патриотизм, гражданственность, демократия, свобода, </a:t>
            </a:r>
            <a:r>
              <a:rPr lang="ru-RU" dirty="0" smtClean="0"/>
              <a:t>права;</a:t>
            </a:r>
            <a:endParaRPr lang="ru-RU" dirty="0"/>
          </a:p>
          <a:p>
            <a:r>
              <a:rPr lang="ru-RU" dirty="0"/>
              <a:t>религиозные — заповеди, </a:t>
            </a:r>
            <a:r>
              <a:rPr lang="ru-RU" dirty="0" smtClean="0"/>
              <a:t>символы;</a:t>
            </a:r>
            <a:endParaRPr lang="ru-RU" dirty="0"/>
          </a:p>
          <a:p>
            <a:r>
              <a:rPr lang="ru-RU" dirty="0"/>
              <a:t>нравственные — честь, совесть, достоинство, милосердие, </a:t>
            </a:r>
            <a:r>
              <a:rPr lang="ru-RU" dirty="0" smtClean="0"/>
              <a:t>порядочность.</a:t>
            </a:r>
          </a:p>
          <a:p>
            <a:pPr marL="0" indent="0">
              <a:buNone/>
            </a:pPr>
            <a:r>
              <a:rPr lang="ru-RU" b="1" dirty="0"/>
              <a:t>Социальная ценность </a:t>
            </a:r>
            <a:r>
              <a:rPr lang="ru-RU" dirty="0"/>
              <a:t>- это принцип, обеспечивающий целостное благополучие как нынешнего, так и будущих поколений.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35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Значения понятия </a:t>
            </a:r>
            <a:br>
              <a:rPr lang="ru-RU" sz="3600" dirty="0" smtClean="0"/>
            </a:br>
            <a:r>
              <a:rPr lang="ru-RU" sz="3600" dirty="0" smtClean="0"/>
              <a:t>«</a:t>
            </a:r>
            <a:r>
              <a:rPr lang="ru-RU" sz="3600" dirty="0"/>
              <a:t>социальный стандарт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3538" indent="-363538">
              <a:buNone/>
            </a:pPr>
            <a:r>
              <a:rPr lang="ru-RU" dirty="0" smtClean="0"/>
              <a:t>1</a:t>
            </a:r>
            <a:r>
              <a:rPr lang="ru-RU" dirty="0"/>
              <a:t>.	Сложившееся у большинства населения или той или иной </a:t>
            </a:r>
            <a:r>
              <a:rPr lang="ru-RU" dirty="0" smtClean="0"/>
              <a:t>общественной </a:t>
            </a:r>
            <a:r>
              <a:rPr lang="ru-RU" dirty="0"/>
              <a:t>группы представление о приемлемом для них уровне и качестве жизни.</a:t>
            </a:r>
          </a:p>
          <a:p>
            <a:pPr marL="363538" indent="-363538">
              <a:buNone/>
            </a:pPr>
            <a:r>
              <a:rPr lang="ru-RU" dirty="0"/>
              <a:t>2.	Законодательно установленный на определенный период </a:t>
            </a:r>
            <a:r>
              <a:rPr lang="ru-RU" dirty="0" smtClean="0"/>
              <a:t>уровень </a:t>
            </a:r>
            <a:r>
              <a:rPr lang="ru-RU" dirty="0"/>
              <a:t>социальных гарантий, выраженный через социальные </a:t>
            </a:r>
            <a:r>
              <a:rPr lang="ru-RU" dirty="0" smtClean="0"/>
              <a:t>нормативы </a:t>
            </a:r>
            <a:r>
              <a:rPr lang="ru-RU" dirty="0"/>
              <a:t>или нормы, отражающие важнейшие потребности человека в материальных благах, общедоступных услугах и соответствующий уровень их потребления.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851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2400" dirty="0"/>
              <a:t>Численность населения с денежными доходами ниже величины прожиточного минимума в целом по </a:t>
            </a:r>
            <a:r>
              <a:rPr lang="ru-RU" sz="2400" dirty="0" smtClean="0"/>
              <a:t>РФ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842891"/>
              </p:ext>
            </p:extLst>
          </p:nvPr>
        </p:nvGraphicFramePr>
        <p:xfrm>
          <a:off x="395536" y="1268760"/>
          <a:ext cx="8229600" cy="5314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520280"/>
                <a:gridCol w="4762872"/>
              </a:tblGrid>
              <a:tr h="370840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Годы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Численность населения с денежными доходами ниже величины прожиточного минимума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6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млн чел.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% от общей численности населения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1992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49,3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33,5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2000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42,3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29,0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2010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17,7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12,5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2011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17,9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12,7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2012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15,4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10,7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2013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15,5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10,8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2014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16,3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11,3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2015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19,6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13,4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2016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19,4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13,2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2017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18,9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12,9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2018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18,4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12,6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2019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18,1</a:t>
                      </a:r>
                      <a:endParaRPr lang="ru-RU" sz="160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ea typeface="Arial"/>
                          <a:cs typeface="Arial" pitchFamily="34" charset="0"/>
                        </a:rPr>
                        <a:t>12,3</a:t>
                      </a:r>
                      <a:endParaRPr lang="ru-RU" sz="1600" dirty="0">
                        <a:effectLst/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823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Динамика </a:t>
            </a:r>
            <a:r>
              <a:rPr lang="ru-RU" sz="3600" dirty="0"/>
              <a:t>МРОТ </a:t>
            </a:r>
            <a:r>
              <a:rPr lang="ru-RU" sz="3600" dirty="0" smtClean="0"/>
              <a:t>в РФ по </a:t>
            </a:r>
            <a:r>
              <a:rPr lang="ru-RU" sz="3600" dirty="0"/>
              <a:t>годам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551943"/>
              </p:ext>
            </p:extLst>
          </p:nvPr>
        </p:nvGraphicFramePr>
        <p:xfrm>
          <a:off x="457200" y="1600200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МРОТ,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Коэффициент инфляции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20,20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720 ÷ 800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10,91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4330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10,91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5205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8,80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5965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12,91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2,52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9489 ÷ 11 163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4,27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11 280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3,05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12 130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4,91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12 792 ÷15 279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8,39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16 242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7,42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19 242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÷ 4,5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182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548680"/>
            <a:ext cx="8927413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812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83288" cy="3373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091" y="3373670"/>
            <a:ext cx="6161909" cy="346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4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Социальное планирование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452438">
              <a:buNone/>
            </a:pPr>
            <a:r>
              <a:rPr lang="ru-RU" dirty="0" smtClean="0"/>
              <a:t>- система </a:t>
            </a:r>
            <a:r>
              <a:rPr lang="ru-RU" dirty="0"/>
              <a:t>методов </a:t>
            </a:r>
            <a:r>
              <a:rPr lang="ru-RU" dirty="0" smtClean="0"/>
              <a:t>планомерного </a:t>
            </a:r>
            <a:r>
              <a:rPr lang="ru-RU" dirty="0"/>
              <a:t>управления развитием трудового коллектива </a:t>
            </a:r>
            <a:r>
              <a:rPr lang="ru-RU" dirty="0" smtClean="0"/>
              <a:t>предприятия </a:t>
            </a:r>
            <a:r>
              <a:rPr lang="ru-RU" dirty="0"/>
              <a:t>как социальной общности, целенаправленное регулирование социальных процессов и развитие социально-трудовых отношений на уровне предприятия.</a:t>
            </a:r>
          </a:p>
          <a:p>
            <a:pPr marL="0" indent="452438">
              <a:buNone/>
            </a:pPr>
            <a:r>
              <a:rPr lang="ru-RU" u="sng" dirty="0" smtClean="0"/>
              <a:t>Цель </a:t>
            </a:r>
            <a:r>
              <a:rPr lang="ru-RU" u="sng" dirty="0"/>
              <a:t>планирования социального развития </a:t>
            </a:r>
            <a:r>
              <a:rPr lang="ru-RU" dirty="0" smtClean="0"/>
              <a:t>- повышение </a:t>
            </a:r>
            <a:r>
              <a:rPr lang="ru-RU" dirty="0"/>
              <a:t>эффективности деятельности предприятия за счет социальных </a:t>
            </a:r>
            <a:r>
              <a:rPr lang="ru-RU" dirty="0" smtClean="0"/>
              <a:t>факторов</a:t>
            </a:r>
            <a:r>
              <a:rPr lang="ru-RU" dirty="0"/>
              <a:t>, создание условий для более полного удовлетворения </a:t>
            </a:r>
            <a:r>
              <a:rPr lang="ru-RU" dirty="0" smtClean="0"/>
              <a:t>потребностей </a:t>
            </a:r>
            <a:r>
              <a:rPr lang="ru-RU" dirty="0"/>
              <a:t>работников и для развития членов трудового коллектива, </a:t>
            </a:r>
            <a:r>
              <a:rPr lang="ru-RU" dirty="0" smtClean="0"/>
              <a:t>сокращение </a:t>
            </a:r>
            <a:r>
              <a:rPr lang="ru-RU" dirty="0"/>
              <a:t>различий между ними по условиям и содержанию труда, уровню образовательной и профессиональной подготовки.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86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План социального развития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- совокупность научно </a:t>
            </a:r>
            <a:r>
              <a:rPr lang="ru-RU" dirty="0"/>
              <a:t>обоснованных мероприятий по комплексу социальных </a:t>
            </a:r>
            <a:r>
              <a:rPr lang="ru-RU" dirty="0" smtClean="0"/>
              <a:t>проблем</a:t>
            </a:r>
            <a:r>
              <a:rPr lang="ru-RU" dirty="0"/>
              <a:t>, реализация которых способствует эффективному </a:t>
            </a:r>
            <a:r>
              <a:rPr lang="ru-RU" dirty="0" smtClean="0"/>
              <a:t>функционированию </a:t>
            </a:r>
            <a:r>
              <a:rPr lang="ru-RU" dirty="0"/>
              <a:t>трудового коллектива организации.</a:t>
            </a:r>
          </a:p>
          <a:p>
            <a:pPr marL="0" indent="0">
              <a:buNone/>
            </a:pPr>
            <a:r>
              <a:rPr lang="ru-RU" u="sng" dirty="0" smtClean="0"/>
              <a:t>Этапы процесса </a:t>
            </a:r>
            <a:r>
              <a:rPr lang="ru-RU" u="sng" dirty="0"/>
              <a:t>разработки плана социального </a:t>
            </a:r>
            <a:r>
              <a:rPr lang="ru-RU" u="sng" dirty="0" smtClean="0"/>
              <a:t>развития</a:t>
            </a:r>
            <a:r>
              <a:rPr lang="ru-RU" dirty="0" smtClean="0"/>
              <a:t>:</a:t>
            </a:r>
            <a:endParaRPr lang="ru-RU" dirty="0"/>
          </a:p>
          <a:p>
            <a:pPr marL="363538" indent="-363538">
              <a:buNone/>
              <a:tabLst>
                <a:tab pos="363538" algn="l"/>
              </a:tabLst>
            </a:pPr>
            <a:r>
              <a:rPr lang="ru-RU" dirty="0"/>
              <a:t>1.	Разработка социального паспорта коллектива предприятия.</a:t>
            </a:r>
          </a:p>
          <a:p>
            <a:pPr marL="363538" indent="-363538">
              <a:buNone/>
              <a:tabLst>
                <a:tab pos="363538" algn="l"/>
              </a:tabLst>
            </a:pPr>
            <a:r>
              <a:rPr lang="ru-RU" dirty="0"/>
              <a:t>2.	Определение целей и задач плана социального развития.</a:t>
            </a:r>
          </a:p>
          <a:p>
            <a:pPr marL="363538" indent="-363538">
              <a:buNone/>
              <a:tabLst>
                <a:tab pos="363538" algn="l"/>
              </a:tabLst>
            </a:pPr>
            <a:r>
              <a:rPr lang="ru-RU" dirty="0"/>
              <a:t>3.	Разработка проекта плана социального развития.</a:t>
            </a:r>
          </a:p>
          <a:p>
            <a:pPr marL="363538" indent="-363538">
              <a:buNone/>
              <a:tabLst>
                <a:tab pos="363538" algn="l"/>
              </a:tabLst>
            </a:pPr>
            <a:r>
              <a:rPr lang="ru-RU" dirty="0"/>
              <a:t>4.	Разработка плановых показателей оценки социального </a:t>
            </a:r>
            <a:r>
              <a:rPr lang="ru-RU" dirty="0" smtClean="0"/>
              <a:t>развития </a:t>
            </a:r>
            <a:r>
              <a:rPr lang="ru-RU" dirty="0"/>
              <a:t>и обеспечивающих его достижение </a:t>
            </a:r>
            <a:r>
              <a:rPr lang="ru-RU" dirty="0" smtClean="0"/>
              <a:t>мероприятий.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76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Оценка социального развития трудового коллектива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69471"/>
              </p:ext>
            </p:extLst>
          </p:nvPr>
        </p:nvGraphicFramePr>
        <p:xfrm>
          <a:off x="457200" y="1600200"/>
          <a:ext cx="822960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/>
                          <a:ea typeface="Arial"/>
                          <a:cs typeface="Cambria"/>
                        </a:rPr>
                        <a:t>Оценка сферы </a:t>
                      </a:r>
                      <a:endParaRPr lang="ru-RU" sz="1100" dirty="0" smtClean="0">
                        <a:effectLst/>
                        <a:latin typeface="Arial"/>
                        <a:ea typeface="Arial"/>
                        <a:cs typeface="Cambria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производства</a:t>
                      </a:r>
                      <a:endParaRPr lang="ru-RU" sz="11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/>
                          <a:ea typeface="Arial"/>
                          <a:cs typeface="Cambria"/>
                        </a:rPr>
                        <a:t>Оценка возмож­ностей личного развития </a:t>
                      </a:r>
                      <a:r>
                        <a:rPr lang="ru-RU" sz="11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работающих</a:t>
                      </a:r>
                      <a:endParaRPr lang="ru-RU" sz="11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/>
                          <a:ea typeface="Arial"/>
                          <a:cs typeface="Cambria"/>
                        </a:rPr>
                        <a:t>Оценка разви­тия социальной инфраструктуры предприятия</a:t>
                      </a:r>
                      <a:endParaRPr lang="ru-RU" sz="11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/>
                          <a:ea typeface="Arial"/>
                          <a:cs typeface="Cambria"/>
                        </a:rPr>
                        <a:t>Оценка организа­ции работы по социаль­ному разви­тию трудового коллектива предприятия</a:t>
                      </a:r>
                      <a:endParaRPr lang="ru-RU" sz="11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фондов соци­альной сферы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0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рабочих </a:t>
                      </a:r>
                      <a:r>
                        <a:rPr lang="ru-RU" sz="12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мест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с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неблагопри­ятными </a:t>
                      </a:r>
                      <a:r>
                        <a:rPr lang="ru-RU" sz="12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условиями </a:t>
                      </a:r>
                      <a:r>
                        <a:rPr lang="ru-RU" sz="1200" dirty="0">
                          <a:effectLst/>
                          <a:latin typeface="Arial"/>
                          <a:ea typeface="Arial"/>
                          <a:cs typeface="Cambria"/>
                        </a:rPr>
                        <a:t>труда</a:t>
                      </a:r>
                      <a:endParaRPr lang="ru-RU" sz="12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работников, занятых на ра­ботах с вредны­ми условиями труда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работников, выполняющих ручные работы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работ, требую­щих высокой квалифика­ции в общей трудоемкости продукции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0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работников, про­шедших профотбор и </a:t>
                      </a:r>
                      <a:r>
                        <a:rPr lang="ru-RU" sz="1200" u="none" strike="noStrike" spc="0" dirty="0" err="1">
                          <a:effectLst/>
                          <a:latin typeface="Arial"/>
                          <a:ea typeface="Arial"/>
                          <a:cs typeface="Arial"/>
                        </a:rPr>
                        <a:t>профобучение</a:t>
                      </a:r>
                      <a:endParaRPr lang="ru-RU" sz="1200" u="none" strike="noStrike" spc="0" dirty="0">
                        <a:effectLst/>
                        <a:latin typeface="Arial"/>
                        <a:ea typeface="Arial"/>
                        <a:cs typeface="Arial"/>
                      </a:endParaRP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ра­ботников высокой квалификации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ра­ботников с закон­ченным средним образованием</a:t>
                      </a:r>
                    </a:p>
                    <a:p>
                      <a:pPr marL="90488" lvl="0" indent="-88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ра­ботников с высшим образованием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работников — владельцев акций предприятия в об­щей численности работающих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19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Число конфликт­ных ситуаций, жалоб за год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ра­ботников, вырази­вших неудовлетво­ренность размером заработной платы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0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Уровень текуче­сти кадров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работающих с обе­спеченностью жильем ниже нор­мального уровня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19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пес очередников на по­лучение жилья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192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работников, поль­зующихся услугами детских учрежде­ний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Удельный вес работников, поль­зующихся услугами предприятий обще­ственного питания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Количество мест на туристических и спортивных ба­зах</a:t>
                      </a:r>
                    </a:p>
                    <a:p>
                      <a:pPr marL="90488" lvl="0" indent="-8890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Численность медицинского пер­сонала на 100 ра­ботников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180975" lvl="0" indent="-179388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Наличие Положения о службе со­циального развития</a:t>
                      </a:r>
                    </a:p>
                    <a:p>
                      <a:pPr marL="180975" lvl="0" indent="-179388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Числен­ность службы социального развития</a:t>
                      </a:r>
                    </a:p>
                    <a:p>
                      <a:pPr marL="180975" lvl="0" indent="-179388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Числен­ность ра­ботающих, приходящихся на одного работника службы со­циального развития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886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Цели </a:t>
            </a:r>
            <a:r>
              <a:rPr lang="ru-RU" sz="3600" dirty="0"/>
              <a:t>социального развития организации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65113" indent="-265113">
              <a:buNone/>
            </a:pPr>
            <a:r>
              <a:rPr lang="ru-RU" dirty="0" smtClean="0"/>
              <a:t>•</a:t>
            </a:r>
            <a:r>
              <a:rPr lang="ru-RU" dirty="0"/>
              <a:t>	повышение уровня профессионализма всех работающих и </a:t>
            </a:r>
            <a:r>
              <a:rPr lang="ru-RU" dirty="0" smtClean="0"/>
              <a:t>резерва </a:t>
            </a:r>
            <a:r>
              <a:rPr lang="ru-RU" dirty="0"/>
              <a:t>кадров;</a:t>
            </a:r>
          </a:p>
          <a:p>
            <a:pPr marL="265113" indent="-265113">
              <a:buNone/>
            </a:pPr>
            <a:r>
              <a:rPr lang="ru-RU" dirty="0"/>
              <a:t>•	улучшение человеческих качеств работников;</a:t>
            </a:r>
          </a:p>
          <a:p>
            <a:pPr marL="265113" indent="-265113">
              <a:buNone/>
            </a:pPr>
            <a:r>
              <a:rPr lang="ru-RU" dirty="0"/>
              <a:t>•	повышение уровня физического и психического здоровья </a:t>
            </a:r>
            <a:r>
              <a:rPr lang="ru-RU" dirty="0" smtClean="0"/>
              <a:t>работников</a:t>
            </a:r>
            <a:r>
              <a:rPr lang="ru-RU" dirty="0"/>
              <a:t>;</a:t>
            </a:r>
          </a:p>
          <a:p>
            <a:pPr marL="265113" indent="-265113">
              <a:buNone/>
            </a:pPr>
            <a:r>
              <a:rPr lang="ru-RU" dirty="0"/>
              <a:t>•	забота о пенсионерах организации, улучшение их социально- бытового положения;</a:t>
            </a:r>
          </a:p>
          <a:p>
            <a:pPr marL="265113" indent="-265113">
              <a:buNone/>
            </a:pPr>
            <a:r>
              <a:rPr lang="ru-RU" dirty="0"/>
              <a:t>•	улучшение социально-бытового положения детей работников организации;</a:t>
            </a:r>
          </a:p>
          <a:p>
            <a:pPr marL="265113" indent="-265113">
              <a:buNone/>
            </a:pPr>
            <a:r>
              <a:rPr lang="ru-RU" dirty="0"/>
              <a:t>•	повышение профессионального и делового потенциала </a:t>
            </a:r>
            <a:r>
              <a:rPr lang="ru-RU" dirty="0" smtClean="0"/>
              <a:t>коллектива</a:t>
            </a:r>
            <a:r>
              <a:rPr lang="ru-RU" dirty="0"/>
              <a:t>;</a:t>
            </a:r>
          </a:p>
          <a:p>
            <a:pPr marL="265113" indent="-265113">
              <a:buNone/>
            </a:pPr>
            <a:r>
              <a:rPr lang="ru-RU" dirty="0"/>
              <a:t>•	улучшение социально-бытового положения семей работников.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96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Основные направления </a:t>
            </a:r>
            <a:r>
              <a:rPr lang="ru-RU" sz="3600" dirty="0"/>
              <a:t>корпоративной социальной </a:t>
            </a:r>
            <a:r>
              <a:rPr lang="ru-RU" sz="3600" dirty="0" smtClean="0"/>
              <a:t>политики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76213" indent="-176213">
              <a:buNone/>
            </a:pPr>
            <a:r>
              <a:rPr lang="ru-RU" dirty="0" smtClean="0"/>
              <a:t>• </a:t>
            </a:r>
            <a:r>
              <a:rPr lang="ru-RU" dirty="0"/>
              <a:t>воспроизводство кадрового потенциала (подбор, мотивация, оценка и продвижение, высвобождение персонала);</a:t>
            </a:r>
          </a:p>
          <a:p>
            <a:pPr marL="176213" indent="-176213">
              <a:buNone/>
            </a:pPr>
            <a:r>
              <a:rPr lang="ru-RU" dirty="0"/>
              <a:t>•	труд и заработная плата (нормирование, организация и </a:t>
            </a:r>
            <a:r>
              <a:rPr lang="ru-RU" dirty="0" smtClean="0"/>
              <a:t>условия</a:t>
            </a:r>
            <a:r>
              <a:rPr lang="ru-RU" dirty="0"/>
              <a:t>, охрана и оплата труда);</a:t>
            </a:r>
          </a:p>
          <a:p>
            <a:pPr marL="176213" indent="-176213">
              <a:buNone/>
            </a:pPr>
            <a:r>
              <a:rPr lang="ru-RU" dirty="0"/>
              <a:t>•	обучение и развитие персонала (содействие реализации про-грамм начального, среднего, высшего и дополнительного </a:t>
            </a:r>
            <a:r>
              <a:rPr lang="ru-RU" dirty="0" smtClean="0"/>
              <a:t>профессионального </a:t>
            </a:r>
            <a:r>
              <a:rPr lang="ru-RU" dirty="0"/>
              <a:t>образования, подготовка резерва кадров, обучение </a:t>
            </a:r>
            <a:r>
              <a:rPr lang="ru-RU" dirty="0" smtClean="0"/>
              <a:t>молодых </a:t>
            </a:r>
            <a:r>
              <a:rPr lang="ru-RU" dirty="0"/>
              <a:t>специалистов);</a:t>
            </a:r>
          </a:p>
          <a:p>
            <a:pPr marL="176213" indent="-176213">
              <a:buNone/>
            </a:pPr>
            <a:r>
              <a:rPr lang="ru-RU" dirty="0"/>
              <a:t>•	защита от социальных рисков (охрана здоровья, жилищные программы, негосударственное пенсионное обеспечение, </a:t>
            </a:r>
            <a:r>
              <a:rPr lang="ru-RU" dirty="0" smtClean="0"/>
              <a:t>социально-бытовые </a:t>
            </a:r>
            <a:r>
              <a:rPr lang="ru-RU" dirty="0"/>
              <a:t>вопросы);</a:t>
            </a:r>
          </a:p>
          <a:p>
            <a:pPr marL="176213" indent="-176213">
              <a:buNone/>
            </a:pPr>
            <a:r>
              <a:rPr lang="ru-RU" dirty="0"/>
              <a:t>•	поддержка конкретных социальных групп (дети, молодежь, женщины, ветераны);</a:t>
            </a:r>
          </a:p>
          <a:p>
            <a:pPr marL="176213" indent="-176213">
              <a:buNone/>
            </a:pPr>
            <a:r>
              <a:rPr lang="ru-RU" dirty="0"/>
              <a:t>•	налаживание социального партнерства;</a:t>
            </a:r>
          </a:p>
          <a:p>
            <a:pPr marL="176213" indent="-176213">
              <a:buNone/>
            </a:pPr>
            <a:r>
              <a:rPr lang="ru-RU" dirty="0"/>
              <a:t>•	обеспечение социально-личностного развития </a:t>
            </a:r>
            <a:r>
              <a:rPr lang="ru-RU" dirty="0" smtClean="0"/>
              <a:t>сотрудников.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3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714219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096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280920" cy="509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523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Совокупность факторов планирования </a:t>
            </a:r>
            <a:r>
              <a:rPr lang="ru-RU" sz="3600" dirty="0"/>
              <a:t>социального </a:t>
            </a:r>
            <a:r>
              <a:rPr lang="ru-RU" sz="3600" dirty="0" smtClean="0"/>
              <a:t>развития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85395"/>
          </a:xfrm>
        </p:spPr>
        <p:txBody>
          <a:bodyPr>
            <a:normAutofit fontScale="40000" lnSpcReduction="20000"/>
          </a:bodyPr>
          <a:lstStyle/>
          <a:p>
            <a:pPr marL="180975" indent="-180975">
              <a:buNone/>
            </a:pPr>
            <a:r>
              <a:rPr lang="ru-RU" dirty="0" smtClean="0"/>
              <a:t>•</a:t>
            </a:r>
            <a:r>
              <a:rPr lang="ru-RU" dirty="0"/>
              <a:t>	политические — конституционные основы, факторы </a:t>
            </a:r>
            <a:r>
              <a:rPr lang="ru-RU" dirty="0" smtClean="0"/>
              <a:t>государственной </a:t>
            </a:r>
            <a:r>
              <a:rPr lang="ru-RU" dirty="0"/>
              <a:t>и региональной политики;</a:t>
            </a:r>
          </a:p>
          <a:p>
            <a:pPr marL="180975" indent="-180975">
              <a:buNone/>
            </a:pPr>
            <a:r>
              <a:rPr lang="ru-RU" dirty="0"/>
              <a:t>•	международные — международная политика и </a:t>
            </a:r>
            <a:r>
              <a:rPr lang="ru-RU" dirty="0" smtClean="0"/>
              <a:t>международные </a:t>
            </a:r>
            <a:r>
              <a:rPr lang="ru-RU" dirty="0"/>
              <a:t>отношения, </a:t>
            </a:r>
            <a:r>
              <a:rPr lang="ru-RU" dirty="0" err="1"/>
              <a:t>глобализационные</a:t>
            </a:r>
            <a:r>
              <a:rPr lang="ru-RU" dirty="0"/>
              <a:t>;</a:t>
            </a:r>
          </a:p>
          <a:p>
            <a:pPr marL="180975" indent="-180975">
              <a:buNone/>
            </a:pPr>
            <a:r>
              <a:rPr lang="ru-RU" dirty="0"/>
              <a:t>•	военные — обороноспособность и защищенность от внешних угроз, включая терроризм;</a:t>
            </a:r>
          </a:p>
          <a:p>
            <a:pPr marL="180975" indent="-180975">
              <a:buNone/>
            </a:pPr>
            <a:r>
              <a:rPr lang="ru-RU" dirty="0"/>
              <a:t>•	законодательная система;</a:t>
            </a:r>
          </a:p>
          <a:p>
            <a:pPr marL="180975" indent="-180975">
              <a:buNone/>
            </a:pPr>
            <a:r>
              <a:rPr lang="ru-RU" dirty="0"/>
              <a:t>•	социальная политика на федеральном, региональном и </a:t>
            </a:r>
            <a:r>
              <a:rPr lang="ru-RU" dirty="0" smtClean="0"/>
              <a:t>местном </a:t>
            </a:r>
            <a:r>
              <a:rPr lang="ru-RU" dirty="0"/>
              <a:t>уровнях;</a:t>
            </a:r>
          </a:p>
          <a:p>
            <a:pPr marL="180975" indent="-180975">
              <a:buNone/>
            </a:pPr>
            <a:r>
              <a:rPr lang="ru-RU" dirty="0"/>
              <a:t>•	деятельность органов местного самоуправления;</a:t>
            </a:r>
          </a:p>
          <a:p>
            <a:pPr marL="180975" indent="-180975">
              <a:buNone/>
            </a:pPr>
            <a:r>
              <a:rPr lang="ru-RU" dirty="0"/>
              <a:t>•	функционирование судебной системы;</a:t>
            </a:r>
          </a:p>
          <a:p>
            <a:pPr marL="180975" indent="-180975">
              <a:buNone/>
            </a:pPr>
            <a:r>
              <a:rPr lang="ru-RU" dirty="0"/>
              <a:t>•	рыночная инфраструктура;</a:t>
            </a:r>
          </a:p>
          <a:p>
            <a:pPr marL="180975" indent="-180975">
              <a:buNone/>
            </a:pPr>
            <a:r>
              <a:rPr lang="ru-RU" dirty="0"/>
              <a:t>•	научно-технические и инновационные факторы;</a:t>
            </a:r>
          </a:p>
          <a:p>
            <a:pPr marL="180975" indent="-180975">
              <a:buNone/>
            </a:pPr>
            <a:r>
              <a:rPr lang="ru-RU" dirty="0"/>
              <a:t>•	культура, духовность и нравственность;</a:t>
            </a:r>
          </a:p>
          <a:p>
            <a:pPr marL="180975" indent="-180975">
              <a:buNone/>
            </a:pPr>
            <a:r>
              <a:rPr lang="ru-RU" dirty="0"/>
              <a:t>•	институциональные факторы;</a:t>
            </a:r>
          </a:p>
          <a:p>
            <a:pPr marL="180975" indent="-180975">
              <a:buNone/>
            </a:pPr>
            <a:r>
              <a:rPr lang="ru-RU" dirty="0"/>
              <a:t>•	религиозные факторы;</a:t>
            </a:r>
          </a:p>
          <a:p>
            <a:pPr marL="180975" indent="-180975">
              <a:buNone/>
            </a:pPr>
            <a:r>
              <a:rPr lang="ru-RU" dirty="0"/>
              <a:t>•	здоровье и система здравоохранения;</a:t>
            </a:r>
          </a:p>
          <a:p>
            <a:pPr marL="180975" indent="-180975">
              <a:buNone/>
            </a:pPr>
            <a:r>
              <a:rPr lang="ru-RU" dirty="0"/>
              <a:t>•	образование и система образования;</a:t>
            </a:r>
          </a:p>
          <a:p>
            <a:pPr marL="180975" indent="-180975">
              <a:buNone/>
            </a:pPr>
            <a:r>
              <a:rPr lang="ru-RU" dirty="0"/>
              <a:t>•	экологические и санитарно-эпидемиологические;</a:t>
            </a:r>
          </a:p>
          <a:p>
            <a:pPr marL="180975" indent="-180975">
              <a:buNone/>
            </a:pPr>
            <a:r>
              <a:rPr lang="ru-RU" dirty="0"/>
              <a:t>•	социобиологические;</a:t>
            </a:r>
          </a:p>
          <a:p>
            <a:pPr marL="180975" indent="-180975">
              <a:buNone/>
            </a:pPr>
            <a:r>
              <a:rPr lang="ru-RU" dirty="0"/>
              <a:t>•	психологические;</a:t>
            </a:r>
          </a:p>
          <a:p>
            <a:pPr marL="180975" indent="-180975">
              <a:buNone/>
            </a:pPr>
            <a:r>
              <a:rPr lang="ru-RU" dirty="0"/>
              <a:t>•	природно-техногенные;</a:t>
            </a:r>
          </a:p>
          <a:p>
            <a:pPr marL="180975" indent="-180975">
              <a:buNone/>
            </a:pPr>
            <a:r>
              <a:rPr lang="ru-RU" dirty="0"/>
              <a:t>•	национальная безопасность;</a:t>
            </a:r>
          </a:p>
          <a:p>
            <a:pPr marL="180975" indent="-180975">
              <a:buNone/>
            </a:pPr>
            <a:r>
              <a:rPr lang="ru-RU" dirty="0"/>
              <a:t>•	социальная безопасность;</a:t>
            </a:r>
          </a:p>
          <a:p>
            <a:pPr marL="180975" indent="-180975">
              <a:buNone/>
            </a:pPr>
            <a:r>
              <a:rPr lang="ru-RU" dirty="0"/>
              <a:t>•	информатизация и информационные факторы — средства массовой информации, Интернет, современные информационные технологии, средства связи и телекоммуникаций, средства </a:t>
            </a:r>
            <a:r>
              <a:rPr lang="ru-RU" dirty="0" smtClean="0"/>
              <a:t>вычислительной </a:t>
            </a:r>
            <a:r>
              <a:rPr lang="ru-RU" dirty="0"/>
              <a:t>техники;</a:t>
            </a:r>
          </a:p>
          <a:p>
            <a:pPr marL="180975" indent="-180975">
              <a:buNone/>
            </a:pPr>
            <a:r>
              <a:rPr lang="ru-RU" dirty="0"/>
              <a:t>•	правовое обеспечение, консультирование и правовая защита.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336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Разделы плана </a:t>
            </a:r>
            <a:r>
              <a:rPr lang="ru-RU" sz="3600" dirty="0"/>
              <a:t>социального </a:t>
            </a:r>
            <a:r>
              <a:rPr lang="ru-RU" sz="3600" dirty="0" smtClean="0"/>
              <a:t>развития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47675" indent="-447675">
              <a:buNone/>
            </a:pPr>
            <a:r>
              <a:rPr lang="ru-RU" dirty="0" smtClean="0"/>
              <a:t>1</a:t>
            </a:r>
            <a:r>
              <a:rPr lang="ru-RU" dirty="0"/>
              <a:t>.	Изменение социально-демографической структуры коллектива.</a:t>
            </a:r>
          </a:p>
          <a:p>
            <a:pPr marL="447675" indent="-447675">
              <a:buNone/>
            </a:pPr>
            <a:r>
              <a:rPr lang="ru-RU" dirty="0"/>
              <a:t>2.	Повышение квалификации и образования рабочих.</a:t>
            </a:r>
          </a:p>
          <a:p>
            <a:pPr marL="447675" indent="-447675">
              <a:buNone/>
            </a:pPr>
            <a:r>
              <a:rPr lang="ru-RU" dirty="0"/>
              <a:t>3.	Мероприятия по улучшению условий и охраны труда.</a:t>
            </a:r>
          </a:p>
          <a:p>
            <a:pPr marL="447675" indent="-447675">
              <a:buNone/>
            </a:pPr>
            <a:r>
              <a:rPr lang="ru-RU" dirty="0"/>
              <a:t>4.	Повышение материального благосостояния, улучшение </a:t>
            </a:r>
            <a:r>
              <a:rPr lang="ru-RU" dirty="0" smtClean="0"/>
              <a:t>жилищно-бытовых </a:t>
            </a:r>
            <a:r>
              <a:rPr lang="ru-RU" dirty="0"/>
              <a:t>условий работников и их семей.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609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7200800" cy="639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260648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Уровни социально ориентированного предпринимательства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009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Факторы смены жизненных </a:t>
            </a:r>
            <a:r>
              <a:rPr lang="ru-RU" sz="3600" dirty="0"/>
              <a:t>ценностей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61950" indent="-361950">
              <a:buNone/>
            </a:pPr>
            <a:r>
              <a:rPr lang="ru-RU" dirty="0" smtClean="0"/>
              <a:t>•</a:t>
            </a:r>
            <a:r>
              <a:rPr lang="ru-RU" dirty="0"/>
              <a:t>	социально-демографические характеристики человека (пол, возраст, семейное положение);</a:t>
            </a:r>
          </a:p>
          <a:p>
            <a:pPr marL="361950" indent="-361950">
              <a:buNone/>
            </a:pPr>
            <a:r>
              <a:rPr lang="ru-RU" dirty="0"/>
              <a:t>•	социально-имущественное положение человека (</a:t>
            </a:r>
            <a:r>
              <a:rPr lang="ru-RU" dirty="0" smtClean="0"/>
              <a:t>принадлежность </a:t>
            </a:r>
            <a:r>
              <a:rPr lang="ru-RU" dirty="0"/>
              <a:t>к той или иной социальной группе, уровень индивидуального и семейного дохода, владение имуществом);</a:t>
            </a:r>
          </a:p>
          <a:p>
            <a:pPr marL="361950" indent="-361950">
              <a:buNone/>
            </a:pPr>
            <a:r>
              <a:rPr lang="ru-RU" dirty="0"/>
              <a:t>•	особенности трудовой карьеры и статуса занятости.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319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6136" y="1600200"/>
            <a:ext cx="2890664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Взаимосвязь </a:t>
            </a:r>
            <a:r>
              <a:rPr lang="ru-RU" dirty="0"/>
              <a:t>механизмов реализации </a:t>
            </a:r>
            <a:r>
              <a:rPr lang="ru-RU" dirty="0" smtClean="0"/>
              <a:t>корпоративной </a:t>
            </a:r>
            <a:r>
              <a:rPr lang="ru-RU" dirty="0"/>
              <a:t>социальной политики и развития бизнеса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" y="116632"/>
            <a:ext cx="5787405" cy="6707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881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Составьте ментальную карту лекции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8081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830</Words>
  <Application>Microsoft Office PowerPoint</Application>
  <PresentationFormat>Экран (4:3)</PresentationFormat>
  <Paragraphs>215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Планирование социального развития</vt:lpstr>
      <vt:lpstr>Литература</vt:lpstr>
      <vt:lpstr>Социальная политика </vt:lpstr>
      <vt:lpstr>Конвенция № 117 Международной организации труда (МОТ) «Об основных целях и нормах социальной политики» </vt:lpstr>
      <vt:lpstr>Основные принципы социальной политики</vt:lpstr>
      <vt:lpstr>Классификация социальных ценностей</vt:lpstr>
      <vt:lpstr>Значения понятия  «социальный стандарт»</vt:lpstr>
      <vt:lpstr>Численность населения с денежными доходами ниже величины прожиточного минимума в целом по РФ</vt:lpstr>
      <vt:lpstr>Динамика МРОТ в РФ по годам </vt:lpstr>
      <vt:lpstr>Презентация PowerPoint</vt:lpstr>
      <vt:lpstr>Презентация PowerPoint</vt:lpstr>
      <vt:lpstr>Социальное планирование </vt:lpstr>
      <vt:lpstr>План социального развития </vt:lpstr>
      <vt:lpstr>Оценка социального развития трудового коллектива</vt:lpstr>
      <vt:lpstr>Цели социального развития организации </vt:lpstr>
      <vt:lpstr>Основные направления корпоративной социальной политики </vt:lpstr>
      <vt:lpstr>Презентация PowerPoint</vt:lpstr>
      <vt:lpstr>Презентация PowerPoint</vt:lpstr>
      <vt:lpstr>Совокупность факторов планирования социального развития</vt:lpstr>
      <vt:lpstr>Разделы плана социального развития</vt:lpstr>
      <vt:lpstr>Уровни социально ориентированного предпринимательства</vt:lpstr>
      <vt:lpstr>Факторы смены жизненных ценностей </vt:lpstr>
      <vt:lpstr>Презентация PowerPoint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социального развития</dc:title>
  <dc:creator>Admin</dc:creator>
  <cp:lastModifiedBy>Admin</cp:lastModifiedBy>
  <cp:revision>12</cp:revision>
  <dcterms:created xsi:type="dcterms:W3CDTF">2024-04-21T02:52:13Z</dcterms:created>
  <dcterms:modified xsi:type="dcterms:W3CDTF">2025-01-07T13:00:36Z</dcterms:modified>
</cp:coreProperties>
</file>