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6" y="-59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3AB80-5234-4748-A769-6667E19CF3C6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D200B-864E-40D3-B76E-1085904878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56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A3C3A-D8F7-49D1-AF96-4716505D841D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C79BC-8BA2-43DD-AF60-0B1C6278FB89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5B0CC-AB51-4FD9-8953-1A76A32AA347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B2C60-4FC2-4D6A-AC74-D3129D8F62F1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CD383-7756-409B-B634-007627293D19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1380-824C-43C9-8C2B-083F901A9474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3E8A-F37D-48C9-A10C-2E304B6FD03A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6355-9634-49D2-BA49-F4C394DBBC7E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C29D1-CE4D-4184-ABAD-04F51D50F8D6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7D567-1C9A-4965-B112-138AF3CE0941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4AF8-CD64-4785-89FE-CA40CB30EF7A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DA928-25C3-48D4-9352-F3770E4DE93C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Планирование социальной ответственности </a:t>
            </a:r>
            <a:r>
              <a:rPr lang="ru-RU" dirty="0" smtClean="0"/>
              <a:t>бизнеса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209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Одегов</a:t>
            </a:r>
            <a:r>
              <a:rPr lang="ru-RU" dirty="0"/>
              <a:t>, Ю. Г.  Кадровая политика и кадровое планирование : учебник и практикум для вузов / Ю. Г. </a:t>
            </a:r>
            <a:r>
              <a:rPr lang="ru-RU" dirty="0" err="1"/>
              <a:t>Одегов</a:t>
            </a:r>
            <a:r>
              <a:rPr lang="ru-RU" dirty="0"/>
              <a:t>, В. В. Павлова, А. В. Петропавловская. — 3-е изд., </a:t>
            </a:r>
            <a:r>
              <a:rPr lang="ru-RU" dirty="0" err="1"/>
              <a:t>перераб</a:t>
            </a:r>
            <a:r>
              <a:rPr lang="ru-RU" dirty="0"/>
              <a:t>. и доп. — Москва : Издательство </a:t>
            </a:r>
            <a:r>
              <a:rPr lang="ru-RU" dirty="0" err="1"/>
              <a:t>Юрайт</a:t>
            </a:r>
            <a:r>
              <a:rPr lang="ru-RU" dirty="0"/>
              <a:t>, 2023. — 575 с. — (Высшее образование). — ISBN 978-5-534-14217-4. — Текст : электронный // Образовательная платформа </a:t>
            </a:r>
            <a:r>
              <a:rPr lang="ru-RU" dirty="0" err="1"/>
              <a:t>Юрайт</a:t>
            </a:r>
            <a:r>
              <a:rPr lang="ru-RU" dirty="0"/>
              <a:t> [сайт]. — URL: https://urait.ru/bcode/519618 </a:t>
            </a:r>
            <a:r>
              <a:rPr lang="ru-RU" dirty="0" smtClean="0"/>
              <a:t>. – С. 448-462</a:t>
            </a:r>
            <a:r>
              <a:rPr lang="ru-RU" dirty="0"/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128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Основные доводы «за» и «против» социальной ответственности бизнеса в России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4643368"/>
              </p:ext>
            </p:extLst>
          </p:nvPr>
        </p:nvGraphicFramePr>
        <p:xfrm>
          <a:off x="467544" y="1988840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728"/>
                <a:gridCol w="4762872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Доводы против социальной ответственности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Arial"/>
                          <a:cs typeface="Cambria"/>
                        </a:rPr>
                        <a:t>Доводы за социальную ответствен ность</a:t>
                      </a:r>
                      <a:endParaRPr lang="ru-RU" sz="14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180975" lvl="0" indent="-180975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3716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Снижение прибыли в краткосроч­ной перспективе.</a:t>
                      </a:r>
                    </a:p>
                    <a:p>
                      <a:pPr marL="180975" lvl="0" indent="-180975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3716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Уменьшение размеров дивиден­дов.</a:t>
                      </a:r>
                    </a:p>
                    <a:p>
                      <a:pPr marL="180975" lvl="0" indent="-180975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3716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Отвлечение ресурсов от основного бизнеса.</a:t>
                      </a:r>
                    </a:p>
                    <a:p>
                      <a:pPr marL="180975" lvl="0" indent="-180975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2954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Увеличение затрат на производ­ство.</a:t>
                      </a:r>
                    </a:p>
                    <a:p>
                      <a:pPr marL="180975" lvl="0" indent="-180975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3716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Возможное снижение уровня </a:t>
                      </a:r>
                      <a:r>
                        <a:rPr lang="ru-RU" sz="14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заработной </a:t>
                      </a: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платы для компенсации затрат на социальные проекты.</a:t>
                      </a:r>
                    </a:p>
                    <a:p>
                      <a:pPr marL="180975" lvl="0" indent="-180975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3716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Иностранные конкуренты не несут подобных издержек, что ослабляет конкурентные позиции националь­ных предприятий.</a:t>
                      </a:r>
                    </a:p>
                    <a:p>
                      <a:pPr marL="180975" lvl="0" indent="-180975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3716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Низкая активность населения страны в решении социальных про­блем</a:t>
                      </a: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marL="180975" lvl="0" indent="-952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2954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Высокая роль корпораций в раз­витии регионов.</a:t>
                      </a:r>
                    </a:p>
                    <a:p>
                      <a:pPr marL="180975" lvl="0" indent="-952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3335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Недостаток собственных ресурсов государства для проведения полно­ценной социальной политики.</a:t>
                      </a:r>
                    </a:p>
                    <a:p>
                      <a:pPr marL="180975" lvl="0" indent="-952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2954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Глобализация, заставляющая предприятия соблюдать междуна­родные нормы и стандарты.</a:t>
                      </a:r>
                    </a:p>
                    <a:p>
                      <a:pPr marL="180975" lvl="0" indent="-952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3716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Развитие партнерства и сотрудни­чества государства и бизнеса.</a:t>
                      </a:r>
                    </a:p>
                    <a:p>
                      <a:pPr marL="180975" lvl="0" indent="-952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3335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Усиление роли гражданского общества в государственном мас­штабе.</a:t>
                      </a:r>
                    </a:p>
                    <a:p>
                      <a:pPr marL="180975" lvl="0" indent="-952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2954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Усиление конкуренции, в том числе международной.</a:t>
                      </a:r>
                    </a:p>
                    <a:p>
                      <a:pPr marL="180975" lvl="0" indent="-952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3335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Глобализация рынка труда.</a:t>
                      </a:r>
                    </a:p>
                    <a:p>
                      <a:pPr marL="180975" lvl="0" indent="-952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2954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Усиление интереса потребителей к поведению компании в обществе.</a:t>
                      </a:r>
                    </a:p>
                    <a:p>
                      <a:pPr marL="180975" lvl="0" indent="-952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3716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Рост общественного движения</a:t>
                      </a:r>
                    </a:p>
                    <a:p>
                      <a:pPr marL="180975" indent="-9525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и мероприятий правительства по за­щите окружающей среды.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  <a:p>
                      <a:pPr marL="180975" lvl="0" indent="-9525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+mj-lt"/>
                        <a:buAutoNum type="arabicPeriod"/>
                        <a:tabLst>
                          <a:tab pos="19812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Фактическое вмешательство корпораций в социально-политиче­скую жизнь общества</a:t>
                      </a:r>
                    </a:p>
                  </a:txBody>
                  <a:tcPr marL="6350" marR="6350" marT="0" marB="0" anchor="b"/>
                </a:tc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383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Классификация подходов к пониманию корпоративной социальной ответственности предприятия</a:t>
            </a:r>
            <a:endParaRPr lang="ru-RU" sz="28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8036250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0054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Составляющие корпоративной </a:t>
            </a:r>
            <a:r>
              <a:rPr lang="ru-RU" sz="3600" dirty="0"/>
              <a:t>социальной ответственности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1950" indent="-361950">
              <a:buNone/>
            </a:pPr>
            <a:r>
              <a:rPr lang="ru-RU" dirty="0"/>
              <a:t>•	ответственность компании во взаимоотношениях с </a:t>
            </a:r>
            <a:r>
              <a:rPr lang="ru-RU" dirty="0" smtClean="0"/>
              <a:t>партнерами</a:t>
            </a:r>
            <a:r>
              <a:rPr lang="ru-RU" dirty="0"/>
              <a:t>;</a:t>
            </a:r>
          </a:p>
          <a:p>
            <a:pPr marL="361950" indent="-361950">
              <a:buNone/>
            </a:pPr>
            <a:r>
              <a:rPr lang="ru-RU" dirty="0"/>
              <a:t>•	ответственность в отношении потребителей;</a:t>
            </a:r>
          </a:p>
          <a:p>
            <a:pPr marL="361950" indent="-361950">
              <a:buNone/>
            </a:pPr>
            <a:r>
              <a:rPr lang="ru-RU" dirty="0"/>
              <a:t>•	ответственную политику в отношении работников;</a:t>
            </a:r>
          </a:p>
          <a:p>
            <a:pPr marL="361950" indent="-361950">
              <a:buNone/>
            </a:pPr>
            <a:r>
              <a:rPr lang="ru-RU" dirty="0"/>
              <a:t>•	экологическую ответственность;</a:t>
            </a:r>
          </a:p>
          <a:p>
            <a:pPr marL="361950" indent="-361950">
              <a:buNone/>
            </a:pPr>
            <a:r>
              <a:rPr lang="ru-RU" dirty="0"/>
              <a:t>•	ответственность компании перед обществом в целом.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902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Модели корпоративной социальной ответственности</a:t>
            </a:r>
            <a:endParaRPr lang="ru-RU" sz="3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56916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9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Уровни социальной ответственности </a:t>
            </a:r>
            <a:r>
              <a:rPr lang="ru-RU" sz="3600" dirty="0"/>
              <a:t>бизнеса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1950" indent="-361950">
              <a:buNone/>
            </a:pPr>
            <a:r>
              <a:rPr lang="ru-RU" dirty="0" smtClean="0"/>
              <a:t>1</a:t>
            </a:r>
            <a:r>
              <a:rPr lang="ru-RU" dirty="0"/>
              <a:t>.	</a:t>
            </a:r>
            <a:r>
              <a:rPr lang="ru-RU" dirty="0" smtClean="0"/>
              <a:t>Выполнение </a:t>
            </a:r>
            <a:r>
              <a:rPr lang="ru-RU" dirty="0"/>
              <a:t>следующих обязательств: своевременная </a:t>
            </a:r>
            <a:r>
              <a:rPr lang="ru-RU" dirty="0" smtClean="0"/>
              <a:t>уплата </a:t>
            </a:r>
            <a:r>
              <a:rPr lang="ru-RU" dirty="0"/>
              <a:t>налогов, выплата заработной платы, по возможности — </a:t>
            </a:r>
            <a:r>
              <a:rPr lang="ru-RU" dirty="0" smtClean="0"/>
              <a:t>предоставление </a:t>
            </a:r>
            <a:r>
              <a:rPr lang="ru-RU" dirty="0"/>
              <a:t>новых рабочих мест (расширение рабочего штата).</a:t>
            </a:r>
          </a:p>
          <a:p>
            <a:pPr marL="361950" indent="-361950">
              <a:buNone/>
            </a:pPr>
            <a:r>
              <a:rPr lang="ru-RU" dirty="0"/>
              <a:t>2.	</a:t>
            </a:r>
            <a:r>
              <a:rPr lang="ru-RU" dirty="0" smtClean="0"/>
              <a:t>Обеспечение </a:t>
            </a:r>
            <a:r>
              <a:rPr lang="ru-RU" dirty="0"/>
              <a:t>работников адекватными условиями не только работы, но и жизни: повышение уровня квалификации работников, профилактическое лечение, строительство жилья, развитие </a:t>
            </a:r>
            <a:r>
              <a:rPr lang="ru-RU" dirty="0" smtClean="0"/>
              <a:t>социальной </a:t>
            </a:r>
            <a:r>
              <a:rPr lang="ru-RU" dirty="0"/>
              <a:t>сферы. Такой тип социальной ответственности бизнеса был условно назван корпоративной ответственностью.</a:t>
            </a:r>
          </a:p>
          <a:p>
            <a:pPr marL="361950" indent="-361950">
              <a:buNone/>
            </a:pPr>
            <a:r>
              <a:rPr lang="ru-RU" dirty="0"/>
              <a:t>3.	</a:t>
            </a:r>
            <a:r>
              <a:rPr lang="ru-RU" dirty="0" smtClean="0"/>
              <a:t>Благотворительная </a:t>
            </a:r>
            <a:r>
              <a:rPr lang="ru-RU" dirty="0"/>
              <a:t>деятельность.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513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Виды социальной ответственности бизнеса</a:t>
            </a:r>
            <a:endParaRPr lang="ru-RU" sz="36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819744"/>
              </p:ext>
            </p:extLst>
          </p:nvPr>
        </p:nvGraphicFramePr>
        <p:xfrm>
          <a:off x="457200" y="1600200"/>
          <a:ext cx="8229600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4840"/>
                <a:gridCol w="37547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Внутренняя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Внешняя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80975" indent="-180975"/>
                      <a:r>
                        <a:rPr lang="ru-RU" sz="2000" dirty="0" smtClean="0"/>
                        <a:t>•	безопасность труда;</a:t>
                      </a:r>
                    </a:p>
                    <a:p>
                      <a:pPr marL="180975" indent="-180975"/>
                      <a:r>
                        <a:rPr lang="ru-RU" sz="2000" dirty="0" smtClean="0"/>
                        <a:t>•	стабильность заработной платы;</a:t>
                      </a:r>
                    </a:p>
                    <a:p>
                      <a:pPr marL="180975" indent="-180975"/>
                      <a:r>
                        <a:rPr lang="ru-RU" sz="2000" dirty="0" smtClean="0"/>
                        <a:t>•	поддержание социально значимой заработной платы;</a:t>
                      </a:r>
                    </a:p>
                    <a:p>
                      <a:pPr marL="180975" indent="-180975"/>
                      <a:r>
                        <a:rPr lang="ru-RU" sz="2000" dirty="0" smtClean="0"/>
                        <a:t>•	дополнительное медицинское и социальное страхование сотрудников;</a:t>
                      </a:r>
                    </a:p>
                    <a:p>
                      <a:pPr marL="180975" indent="-180975"/>
                      <a:r>
                        <a:rPr lang="ru-RU" sz="2000" dirty="0" smtClean="0"/>
                        <a:t>•	развитие человеческих ресурсов через обучающие программы и программы подготовки и повышения квалификации;</a:t>
                      </a:r>
                    </a:p>
                    <a:p>
                      <a:pPr marL="180975" indent="-180975"/>
                      <a:r>
                        <a:rPr lang="ru-RU" sz="2000" dirty="0" smtClean="0"/>
                        <a:t>•	оказание помощи работникам в критических ситуациях.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/>
                      <a:r>
                        <a:rPr lang="ru-RU" sz="2000" dirty="0" smtClean="0"/>
                        <a:t>•	спонсорство и корпоративная благотворительность;</a:t>
                      </a:r>
                    </a:p>
                    <a:p>
                      <a:pPr marL="180975" indent="-180975"/>
                      <a:r>
                        <a:rPr lang="ru-RU" sz="2000" dirty="0" smtClean="0"/>
                        <a:t>•	содействие охране окружающей среды;</a:t>
                      </a:r>
                    </a:p>
                    <a:p>
                      <a:pPr marL="180975" indent="-180975"/>
                      <a:r>
                        <a:rPr lang="ru-RU" sz="2000" dirty="0" smtClean="0"/>
                        <a:t>•	взаимодействие с местным сообществом и местной властью;</a:t>
                      </a:r>
                    </a:p>
                    <a:p>
                      <a:pPr marL="180975" indent="-180975"/>
                      <a:r>
                        <a:rPr lang="ru-RU" sz="2000" dirty="0" smtClean="0"/>
                        <a:t>•	готовность участвовать в кризисных ситуациях;</a:t>
                      </a:r>
                    </a:p>
                    <a:p>
                      <a:pPr marL="180975" indent="-180975"/>
                      <a:r>
                        <a:rPr lang="ru-RU" sz="2000" dirty="0" smtClean="0"/>
                        <a:t>•	ответственность перед потребителями товаров и услуг (выпуск качественных товаров).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05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Модель формирования социальной </a:t>
            </a:r>
            <a:r>
              <a:rPr lang="ru-RU" sz="3200" dirty="0"/>
              <a:t>ответственности </a:t>
            </a:r>
            <a:r>
              <a:rPr lang="ru-RU" sz="3200" dirty="0" smtClean="0"/>
              <a:t>бизнеса (СОБ) организации</a:t>
            </a:r>
            <a:endParaRPr lang="ru-RU" sz="32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784976" cy="4988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028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Типы социальных программ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47675" indent="-447675">
              <a:buNone/>
            </a:pPr>
            <a:r>
              <a:rPr lang="ru-RU" dirty="0" smtClean="0"/>
              <a:t>1</a:t>
            </a:r>
            <a:r>
              <a:rPr lang="ru-RU" dirty="0"/>
              <a:t>.	Собственные программы компаний.</a:t>
            </a:r>
          </a:p>
          <a:p>
            <a:pPr marL="447675" indent="-447675">
              <a:buNone/>
            </a:pPr>
            <a:r>
              <a:rPr lang="ru-RU" dirty="0"/>
              <a:t>2.	Программы партнерства с местными, региональными и </a:t>
            </a:r>
            <a:r>
              <a:rPr lang="ru-RU" dirty="0" smtClean="0"/>
              <a:t>федеральными </a:t>
            </a:r>
            <a:r>
              <a:rPr lang="ru-RU" dirty="0"/>
              <a:t>органами государственного управления.</a:t>
            </a:r>
          </a:p>
          <a:p>
            <a:pPr marL="447675" indent="-447675">
              <a:buNone/>
            </a:pPr>
            <a:r>
              <a:rPr lang="ru-RU" dirty="0"/>
              <a:t>3.	Программы партнерства с некоммерческими организациями.</a:t>
            </a:r>
          </a:p>
          <a:p>
            <a:pPr marL="447675" indent="-447675">
              <a:buNone/>
            </a:pPr>
            <a:r>
              <a:rPr lang="ru-RU" dirty="0"/>
              <a:t>4.	Программы сотрудничества с общественными организациями и профессиональными объединениями.</a:t>
            </a:r>
          </a:p>
          <a:p>
            <a:pPr marL="447675" indent="-447675">
              <a:buNone/>
            </a:pPr>
            <a:r>
              <a:rPr lang="ru-RU" dirty="0"/>
              <a:t>5.	Программы информационного сотрудничества со СМИ.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098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Мотивы социальной ответственности </a:t>
            </a:r>
            <a:r>
              <a:rPr lang="ru-RU" sz="3600" dirty="0" smtClean="0"/>
              <a:t>бизнеса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66700" indent="-266700">
              <a:buNone/>
            </a:pPr>
            <a:r>
              <a:rPr lang="ru-RU" dirty="0" smtClean="0"/>
              <a:t>1</a:t>
            </a:r>
            <a:r>
              <a:rPr lang="ru-RU" dirty="0"/>
              <a:t>.	Развитие собственного персонала позволяет не только </a:t>
            </a:r>
            <a:r>
              <a:rPr lang="ru-RU" dirty="0" smtClean="0"/>
              <a:t>избежать </a:t>
            </a:r>
            <a:r>
              <a:rPr lang="ru-RU" dirty="0"/>
              <a:t>текучести кадров, но и привлекать лучших специалистов на рынке.</a:t>
            </a:r>
          </a:p>
          <a:p>
            <a:pPr marL="266700" indent="-266700">
              <a:buNone/>
            </a:pPr>
            <a:r>
              <a:rPr lang="ru-RU" dirty="0"/>
              <a:t>2.	Рост производительности труда в компании.</a:t>
            </a:r>
          </a:p>
          <a:p>
            <a:pPr marL="266700" indent="-266700">
              <a:buNone/>
            </a:pPr>
            <a:r>
              <a:rPr lang="ru-RU" dirty="0"/>
              <a:t>3.	Улучшение имиджа компании, рост репутации.</a:t>
            </a:r>
          </a:p>
          <a:p>
            <a:pPr marL="266700" indent="-266700">
              <a:buNone/>
            </a:pPr>
            <a:r>
              <a:rPr lang="ru-RU" dirty="0"/>
              <a:t>4.	Реклама товара и услуги.</a:t>
            </a:r>
          </a:p>
          <a:p>
            <a:pPr marL="266700" indent="-266700">
              <a:buNone/>
            </a:pPr>
            <a:r>
              <a:rPr lang="ru-RU" dirty="0"/>
              <a:t>5.	Освещение деятельности компании в СМИ.</a:t>
            </a:r>
          </a:p>
          <a:p>
            <a:pPr marL="266700" indent="-266700">
              <a:buNone/>
            </a:pPr>
            <a:r>
              <a:rPr lang="ru-RU" dirty="0"/>
              <a:t>6.	Стабильность и устойчивость развития компании в </a:t>
            </a:r>
            <a:r>
              <a:rPr lang="ru-RU" dirty="0" smtClean="0"/>
              <a:t>долгосрочной </a:t>
            </a:r>
            <a:r>
              <a:rPr lang="ru-RU" dirty="0"/>
              <a:t>перспективе.</a:t>
            </a:r>
          </a:p>
          <a:p>
            <a:pPr marL="266700" indent="-266700">
              <a:buNone/>
            </a:pPr>
            <a:r>
              <a:rPr lang="ru-RU" dirty="0"/>
              <a:t>7.	Возможность привлечения инвестиционного капитала для </a:t>
            </a:r>
            <a:r>
              <a:rPr lang="ru-RU" dirty="0" smtClean="0"/>
              <a:t>социально-ответственных </a:t>
            </a:r>
            <a:r>
              <a:rPr lang="ru-RU" dirty="0"/>
              <a:t>компаний выше, чем для других компаний.</a:t>
            </a:r>
          </a:p>
          <a:p>
            <a:pPr marL="266700" indent="-266700">
              <a:buNone/>
            </a:pPr>
            <a:r>
              <a:rPr lang="ru-RU" dirty="0"/>
              <a:t>8.	Сохранение социальной стабильности в обществе в целом.</a:t>
            </a:r>
          </a:p>
          <a:p>
            <a:pPr marL="266700" indent="-266700">
              <a:buNone/>
            </a:pPr>
            <a:r>
              <a:rPr lang="ru-RU" dirty="0"/>
              <a:t>9.	Налоговые льготы.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772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Инструменты реализации социальных </a:t>
            </a:r>
            <a:r>
              <a:rPr lang="ru-RU" sz="3600" dirty="0" smtClean="0"/>
              <a:t>программ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1950" indent="-361950">
              <a:buNone/>
            </a:pPr>
            <a:r>
              <a:rPr lang="ru-RU" dirty="0" smtClean="0"/>
              <a:t>1</a:t>
            </a:r>
            <a:r>
              <a:rPr lang="ru-RU" dirty="0"/>
              <a:t>.	Благотворительные пожертвования и спонсорская помощь.</a:t>
            </a:r>
          </a:p>
          <a:p>
            <a:pPr marL="361950" indent="-361950">
              <a:buNone/>
            </a:pPr>
            <a:r>
              <a:rPr lang="ru-RU" dirty="0"/>
              <a:t>2.	Добровольное вовлечение сотрудников компании в </a:t>
            </a:r>
            <a:r>
              <a:rPr lang="ru-RU" dirty="0" smtClean="0"/>
              <a:t>социальные </a:t>
            </a:r>
            <a:r>
              <a:rPr lang="ru-RU" dirty="0"/>
              <a:t>программы.</a:t>
            </a:r>
          </a:p>
          <a:p>
            <a:pPr marL="361950" indent="-361950">
              <a:buNone/>
            </a:pPr>
            <a:r>
              <a:rPr lang="ru-RU" dirty="0"/>
              <a:t>3.	Корпоративное спонсорство.</a:t>
            </a:r>
          </a:p>
          <a:p>
            <a:pPr marL="361950" indent="-361950">
              <a:buNone/>
            </a:pPr>
            <a:r>
              <a:rPr lang="ru-RU" dirty="0"/>
              <a:t>4.	Корпоративный фонд.</a:t>
            </a:r>
          </a:p>
          <a:p>
            <a:pPr marL="361950" indent="-361950">
              <a:buNone/>
            </a:pPr>
            <a:r>
              <a:rPr lang="ru-RU" dirty="0"/>
              <a:t>5.	Денежные гранты.</a:t>
            </a:r>
          </a:p>
          <a:p>
            <a:pPr marL="361950" indent="-361950">
              <a:buNone/>
            </a:pPr>
            <a:r>
              <a:rPr lang="ru-RU" dirty="0"/>
              <a:t>6.	Социальные инвестиции.</a:t>
            </a:r>
          </a:p>
          <a:p>
            <a:pPr marL="361950" indent="-361950">
              <a:buNone/>
            </a:pPr>
            <a:r>
              <a:rPr lang="ru-RU" dirty="0"/>
              <a:t>7.	Социальный маркетинг.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8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Основные направления </a:t>
            </a:r>
            <a:r>
              <a:rPr lang="ru-RU" sz="3600" dirty="0"/>
              <a:t>социальных инвестиций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40000" lnSpcReduction="20000"/>
          </a:bodyPr>
          <a:lstStyle/>
          <a:p>
            <a:pPr marL="180975" indent="-180975">
              <a:buNone/>
            </a:pPr>
            <a:r>
              <a:rPr lang="ru-RU" dirty="0" smtClean="0"/>
              <a:t>•</a:t>
            </a:r>
            <a:r>
              <a:rPr lang="ru-RU" dirty="0"/>
              <a:t>	</a:t>
            </a:r>
            <a:r>
              <a:rPr lang="ru-RU" sz="4500" dirty="0"/>
              <a:t>помощь детским учреждениям;</a:t>
            </a:r>
          </a:p>
          <a:p>
            <a:pPr marL="180975" indent="-180975">
              <a:buNone/>
            </a:pPr>
            <a:r>
              <a:rPr lang="ru-RU" sz="4500" dirty="0"/>
              <a:t>•	поддержка образования;</a:t>
            </a:r>
          </a:p>
          <a:p>
            <a:pPr marL="180975" indent="-180975">
              <a:buNone/>
            </a:pPr>
            <a:r>
              <a:rPr lang="ru-RU" sz="4500" dirty="0"/>
              <a:t>•	поддержка учреждений науки, культуры, искусства;</a:t>
            </a:r>
          </a:p>
          <a:p>
            <a:pPr marL="180975" indent="-180975">
              <a:buNone/>
            </a:pPr>
            <a:r>
              <a:rPr lang="ru-RU" sz="4500" dirty="0"/>
              <a:t>•	поддержка учреждений здравоохранения;</a:t>
            </a:r>
          </a:p>
          <a:p>
            <a:pPr marL="180975" indent="-180975">
              <a:buNone/>
            </a:pPr>
            <a:r>
              <a:rPr lang="ru-RU" sz="4500" dirty="0"/>
              <a:t>•	поддержка развития спорта;</a:t>
            </a:r>
          </a:p>
          <a:p>
            <a:pPr marL="180975" indent="-180975">
              <a:buNone/>
            </a:pPr>
            <a:r>
              <a:rPr lang="ru-RU" sz="4500" dirty="0"/>
              <a:t>•	поддержка ветеранов и инвалидов;</a:t>
            </a:r>
          </a:p>
          <a:p>
            <a:pPr marL="180975" indent="-180975">
              <a:buNone/>
            </a:pPr>
            <a:r>
              <a:rPr lang="ru-RU" sz="4500" dirty="0"/>
              <a:t>•	развитие социальной инфраструктуры, реализация </a:t>
            </a:r>
            <a:r>
              <a:rPr lang="ru-RU" sz="4500" dirty="0" smtClean="0"/>
              <a:t>социальных </a:t>
            </a:r>
            <a:r>
              <a:rPr lang="ru-RU" sz="4500" dirty="0"/>
              <a:t>программ;</a:t>
            </a:r>
          </a:p>
          <a:p>
            <a:pPr marL="180975" indent="-180975">
              <a:buNone/>
            </a:pPr>
            <a:r>
              <a:rPr lang="ru-RU" sz="4500" dirty="0"/>
              <a:t>•	поддержка молодежных инициатив;</a:t>
            </a:r>
          </a:p>
          <a:p>
            <a:pPr marL="180975" indent="-180975">
              <a:buNone/>
            </a:pPr>
            <a:r>
              <a:rPr lang="ru-RU" sz="4500" dirty="0"/>
              <a:t>•	содействие реформе жилищно-коммунальной системы;</a:t>
            </a:r>
          </a:p>
          <a:p>
            <a:pPr marL="180975" indent="-180975">
              <a:buNone/>
            </a:pPr>
            <a:r>
              <a:rPr lang="ru-RU" sz="4500" dirty="0"/>
              <a:t>•	поддержка малого бизнеса;</a:t>
            </a:r>
          </a:p>
          <a:p>
            <a:pPr marL="180975" indent="-180975">
              <a:buNone/>
            </a:pPr>
            <a:r>
              <a:rPr lang="ru-RU" sz="4500" dirty="0"/>
              <a:t>•	поддержка транспортной инфраструктуры;</a:t>
            </a:r>
          </a:p>
          <a:p>
            <a:pPr marL="180975" indent="-180975">
              <a:buNone/>
            </a:pPr>
            <a:r>
              <a:rPr lang="ru-RU" sz="4500" dirty="0"/>
              <a:t>•	финансирование общенациональных, профессиональных, </a:t>
            </a:r>
            <a:r>
              <a:rPr lang="ru-RU" sz="4500" dirty="0" smtClean="0"/>
              <a:t>региональных </a:t>
            </a:r>
            <a:r>
              <a:rPr lang="ru-RU" sz="4500" dirty="0"/>
              <a:t>и местных праздничных мероприятий;</a:t>
            </a:r>
          </a:p>
          <a:p>
            <a:pPr marL="180975" indent="-180975">
              <a:buNone/>
            </a:pPr>
            <a:r>
              <a:rPr lang="ru-RU" sz="4500" dirty="0"/>
              <a:t>•	поддержка и реализация программ и мероприятий, </a:t>
            </a:r>
            <a:r>
              <a:rPr lang="ru-RU" sz="4500" dirty="0" smtClean="0"/>
              <a:t>направленных </a:t>
            </a:r>
            <a:r>
              <a:rPr lang="ru-RU" sz="4500" dirty="0"/>
              <a:t>на укрепление престижа и роли семьи в обществе и </a:t>
            </a:r>
            <a:r>
              <a:rPr lang="ru-RU" sz="4500" dirty="0" smtClean="0"/>
              <a:t>государстве</a:t>
            </a:r>
            <a:r>
              <a:rPr lang="ru-RU" sz="4500" dirty="0"/>
              <a:t>, защиту материнства, детства, отцовства;</a:t>
            </a:r>
          </a:p>
          <a:p>
            <a:pPr marL="180975" indent="-180975">
              <a:buNone/>
            </a:pPr>
            <a:r>
              <a:rPr lang="ru-RU" sz="4500" dirty="0"/>
              <a:t>•	поддержка религиозных организаций</a:t>
            </a:r>
            <a:r>
              <a:rPr lang="ru-RU" sz="4500" dirty="0" smtClean="0"/>
              <a:t>.</a:t>
            </a:r>
            <a:endParaRPr lang="ru-RU" sz="45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399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14667" y="764704"/>
            <a:ext cx="2746648" cy="202227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Ключевые факторы, определяющие развитие концепции КСО на промышленном предприятии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00192" y="3140968"/>
            <a:ext cx="2499145" cy="356125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Экономические </a:t>
            </a:r>
            <a:r>
              <a:rPr lang="ru-RU" b="1" dirty="0"/>
              <a:t>выгоды </a:t>
            </a:r>
            <a:r>
              <a:rPr lang="ru-RU" dirty="0" smtClean="0"/>
              <a:t>:</a:t>
            </a:r>
            <a:endParaRPr lang="ru-RU" dirty="0"/>
          </a:p>
          <a:p>
            <a:pPr marL="180975" indent="-180975">
              <a:buNone/>
            </a:pPr>
            <a:r>
              <a:rPr lang="ru-RU" dirty="0"/>
              <a:t>•	рост продаж и улучшение позиции на рынке;</a:t>
            </a:r>
          </a:p>
          <a:p>
            <a:pPr marL="180975" indent="-180975">
              <a:buNone/>
            </a:pPr>
            <a:r>
              <a:rPr lang="ru-RU" dirty="0"/>
              <a:t>•	увеличение производительности труда;</a:t>
            </a:r>
          </a:p>
          <a:p>
            <a:pPr marL="180975" indent="-180975">
              <a:buNone/>
            </a:pPr>
            <a:r>
              <a:rPr lang="ru-RU" dirty="0"/>
              <a:t>•	рост стоимости компании за счет повышения ее репутации;</a:t>
            </a:r>
          </a:p>
          <a:p>
            <a:pPr marL="180975" indent="-180975">
              <a:buNone/>
            </a:pPr>
            <a:r>
              <a:rPr lang="ru-RU" dirty="0"/>
              <a:t>•	облегчение доступа к инвестициям;</a:t>
            </a:r>
          </a:p>
          <a:p>
            <a:pPr marL="180975" indent="-180975">
              <a:buNone/>
            </a:pPr>
            <a:r>
              <a:rPr lang="ru-RU" dirty="0"/>
              <a:t>•	ослабление контроля со стороны государственных органов и др.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936135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961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u="sng" dirty="0" smtClean="0"/>
              <a:t>Этапы процесса </a:t>
            </a:r>
            <a:r>
              <a:rPr lang="ru-RU" u="sng" dirty="0"/>
              <a:t>реализации </a:t>
            </a:r>
            <a:r>
              <a:rPr lang="ru-RU" u="sng" dirty="0" smtClean="0"/>
              <a:t>концепции </a:t>
            </a:r>
            <a:r>
              <a:rPr lang="ru-RU" u="sng" dirty="0"/>
              <a:t>КСО применительно к фазе </a:t>
            </a:r>
            <a:r>
              <a:rPr lang="ru-RU" u="sng" dirty="0" smtClean="0"/>
              <a:t>планирования</a:t>
            </a:r>
            <a:r>
              <a:rPr lang="ru-RU" dirty="0" smtClean="0"/>
              <a:t>:</a:t>
            </a:r>
            <a:endParaRPr lang="ru-RU" dirty="0"/>
          </a:p>
          <a:p>
            <a:pPr marL="266700" indent="-266700">
              <a:buNone/>
            </a:pPr>
            <a:r>
              <a:rPr lang="ru-RU" dirty="0"/>
              <a:t>1)	обязательства менеджмента (необходимость КСО должна быть осознана менеджментом, чтобы впоследствии пропагандировать ее сотрудникам);</a:t>
            </a:r>
          </a:p>
          <a:p>
            <a:pPr marL="266700" indent="-266700">
              <a:buNone/>
            </a:pPr>
            <a:r>
              <a:rPr lang="ru-RU" dirty="0"/>
              <a:t>2)	определение ключевых заинтересованных сотрудников;</a:t>
            </a:r>
          </a:p>
          <a:p>
            <a:pPr marL="266700" indent="-266700">
              <a:buNone/>
            </a:pPr>
            <a:r>
              <a:rPr lang="ru-RU" dirty="0"/>
              <a:t>3)	определение ценностей и принципов;</a:t>
            </a:r>
          </a:p>
          <a:p>
            <a:pPr marL="266700" indent="-266700">
              <a:buNone/>
            </a:pPr>
            <a:r>
              <a:rPr lang="ru-RU" dirty="0"/>
              <a:t>4)	анализ текущей ситуации;</a:t>
            </a:r>
          </a:p>
          <a:p>
            <a:pPr marL="266700" indent="-266700">
              <a:buNone/>
            </a:pPr>
            <a:r>
              <a:rPr lang="ru-RU" dirty="0"/>
              <a:t>5)	определение целей;</a:t>
            </a:r>
          </a:p>
          <a:p>
            <a:pPr marL="266700" indent="-266700">
              <a:buAutoNum type="arabicParenR" startAt="6"/>
            </a:pPr>
            <a:r>
              <a:rPr lang="ru-RU" dirty="0" smtClean="0"/>
              <a:t>план </a:t>
            </a:r>
            <a:r>
              <a:rPr lang="ru-RU" dirty="0"/>
              <a:t>действий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u="sng" dirty="0"/>
              <a:t>Планирование социальной ответственности бизнеса </a:t>
            </a:r>
            <a:r>
              <a:rPr lang="ru-RU" u="sng" dirty="0" smtClean="0"/>
              <a:t>включает</a:t>
            </a:r>
            <a:r>
              <a:rPr lang="ru-RU" dirty="0"/>
              <a:t>:</a:t>
            </a:r>
          </a:p>
          <a:p>
            <a:pPr marL="266700" indent="-266700">
              <a:buNone/>
            </a:pPr>
            <a:r>
              <a:rPr lang="ru-RU" dirty="0"/>
              <a:t>1)	выбор показателей оценки КСО со стороны социальных </a:t>
            </a:r>
            <a:r>
              <a:rPr lang="ru-RU" dirty="0" smtClean="0"/>
              <a:t>партнеров</a:t>
            </a:r>
            <a:r>
              <a:rPr lang="ru-RU" dirty="0"/>
              <a:t>;</a:t>
            </a:r>
          </a:p>
          <a:p>
            <a:pPr marL="266700" indent="-266700">
              <a:buNone/>
            </a:pPr>
            <a:r>
              <a:rPr lang="ru-RU" dirty="0"/>
              <a:t>2)	расчет уровня КСО на основе выбранных показателей;</a:t>
            </a:r>
          </a:p>
          <a:p>
            <a:pPr marL="266700" indent="-266700">
              <a:buNone/>
            </a:pPr>
            <a:r>
              <a:rPr lang="ru-RU" dirty="0"/>
              <a:t>3)	факторный анализ изменения уровня КСО;</a:t>
            </a:r>
          </a:p>
          <a:p>
            <a:pPr marL="266700" indent="-266700">
              <a:buNone/>
            </a:pPr>
            <a:r>
              <a:rPr lang="ru-RU" dirty="0"/>
              <a:t>4)	выбор социальных программ и социальных инвестиций.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105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Выбор показателей оценки КСО производится с учетом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66700" indent="-266700">
              <a:buNone/>
            </a:pPr>
            <a:r>
              <a:rPr lang="ru-RU" dirty="0" smtClean="0"/>
              <a:t>•</a:t>
            </a:r>
            <a:r>
              <a:rPr lang="ru-RU" dirty="0"/>
              <a:t>	формата корпоративной социальной ответственности;</a:t>
            </a:r>
          </a:p>
          <a:p>
            <a:pPr marL="266700" indent="-266700">
              <a:buNone/>
            </a:pPr>
            <a:r>
              <a:rPr lang="ru-RU" dirty="0"/>
              <a:t>•	рекомендаций международных стандартов </a:t>
            </a:r>
            <a:r>
              <a:rPr lang="ru-RU" dirty="0" smtClean="0"/>
              <a:t>и руководств </a:t>
            </a:r>
            <a:r>
              <a:rPr lang="ru-RU" dirty="0"/>
              <a:t>по оценке корпоративной социальной ответственности с </a:t>
            </a:r>
            <a:r>
              <a:rPr lang="ru-RU" dirty="0" smtClean="0"/>
              <a:t>конкретизацией </a:t>
            </a:r>
            <a:r>
              <a:rPr lang="ru-RU" dirty="0"/>
              <a:t>набора экономических, социально-экономических и эколого-экономических показателей, значимых соответственно для профсоюзов, муниципальных и региональных органов власти;</a:t>
            </a:r>
          </a:p>
          <a:p>
            <a:pPr marL="266700" indent="-266700">
              <a:buNone/>
            </a:pPr>
            <a:r>
              <a:rPr lang="ru-RU" dirty="0"/>
              <a:t>•	</a:t>
            </a:r>
            <a:r>
              <a:rPr lang="ru-RU" dirty="0" smtClean="0"/>
              <a:t>привязки </a:t>
            </a:r>
            <a:r>
              <a:rPr lang="ru-RU" dirty="0"/>
              <a:t>к российской статистике, отражающей динамику </a:t>
            </a:r>
            <a:r>
              <a:rPr lang="ru-RU" dirty="0" smtClean="0"/>
              <a:t>изменения </a:t>
            </a:r>
            <a:r>
              <a:rPr lang="ru-RU" dirty="0"/>
              <a:t>социально-трудовых и социально-экономических </a:t>
            </a:r>
            <a:r>
              <a:rPr lang="ru-RU" dirty="0" smtClean="0"/>
              <a:t>отношений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871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Характеристика международных стандартов социальной отчетности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3363534"/>
              </p:ext>
            </p:extLst>
          </p:nvPr>
        </p:nvGraphicFramePr>
        <p:xfrm>
          <a:off x="395536" y="1124744"/>
          <a:ext cx="8496944" cy="5376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2597"/>
                <a:gridCol w="2315444"/>
                <a:gridCol w="4768903"/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Вид стан­дарта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Организация- разработчик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Основное содержание (требования)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Руководство по отчетности в области устойчивого развития (</a:t>
                      </a:r>
                      <a:r>
                        <a:rPr lang="en-US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GRI</a:t>
                      </a: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)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Глобальная ини­циатива по отчет­ности </a:t>
                      </a:r>
                      <a:r>
                        <a:rPr lang="en-US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(GRI </a:t>
                      </a: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— </a:t>
                      </a:r>
                      <a:r>
                        <a:rPr lang="en-US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global reporting initiative, </a:t>
                      </a: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2002)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Arial"/>
                          <a:cs typeface="Cambria"/>
                        </a:rPr>
                        <a:t>Определены показатели устойчи­вого развития, которые характери­зуют взаимоотношения компании с заинтересованными сторонами общества. Преимущество стандар­та — поэтапное введение в практи­ку конкретной компании</a:t>
                      </a:r>
                      <a:endParaRPr lang="ru-RU" sz="14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Arial"/>
                          <a:cs typeface="Cambria"/>
                        </a:rPr>
                        <a:t>Стандарт АА1000</a:t>
                      </a:r>
                      <a:endParaRPr lang="ru-RU" sz="14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Институт</a:t>
                      </a:r>
                      <a:r>
                        <a:rPr lang="en-US" sz="14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социальной </a:t>
                      </a: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и этической отчетности </a:t>
                      </a:r>
                      <a:r>
                        <a:rPr lang="en-US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(Institute of Social and Ethical Accountability, 1999)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Предусматривает интеграцию соци­альных аспектов и ведение бизнеса по этапам планирования, сбор и обобщение фактических данных, составление отчета, проведение внешнего аудита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Arial"/>
                          <a:cs typeface="Cambria"/>
                        </a:rPr>
                        <a:t>Стандарт</a:t>
                      </a:r>
                      <a:endParaRPr lang="ru-RU" sz="14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/>
                          <a:ea typeface="Arial"/>
                          <a:cs typeface="Cambria"/>
                        </a:rPr>
                        <a:t>SA8000</a:t>
                      </a:r>
                      <a:endParaRPr lang="ru-RU" sz="14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Агентство по аккреди­тации Совета по эко­номическим приори­тетам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В основе — стандарты ИСО 9000 (управление качеством) и ИСО 14001 (управление охраной окру­жающей среды), но с другими базовыми оценочными показате­лями. Устанавливает нормативы, при соблюдении которых компания может быть признана соответству­ющей стандартам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Arial"/>
                          <a:cs typeface="Cambria"/>
                        </a:rPr>
                        <a:t>Стандарт «Саншайн» по состав­лению кор­поративных отчетов</a:t>
                      </a:r>
                      <a:endParaRPr lang="ru-RU" sz="14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Arial"/>
                          <a:cs typeface="Cambria"/>
                        </a:rPr>
                        <a:t>Альянс стейкхолде­ров — ассоциация, созданная в 1996 г. в Вашингтоне и объе­диняющая природоох­ранные и религиозные организации, а также организации по защи­те прав потребителей</a:t>
                      </a:r>
                      <a:endParaRPr lang="ru-RU" sz="14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Установлен перечень информации, которую компании должны пред­ставлять ежегодно в форме «Кор­поративных отчетов для заинте­ресованных сторон» (информация клиентам, информация сотрудни­кам, информация для местного со­общества, информация для широ­кой общественности)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906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Основные принципы </a:t>
            </a:r>
            <a:r>
              <a:rPr lang="ru-RU" sz="3600" dirty="0"/>
              <a:t>отбора показателей оценки КСО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pPr marL="266700" indent="-266700">
              <a:buNone/>
            </a:pPr>
            <a:r>
              <a:rPr lang="ru-RU" dirty="0" smtClean="0"/>
              <a:t>•</a:t>
            </a:r>
            <a:r>
              <a:rPr lang="ru-RU" dirty="0"/>
              <a:t>	необходимость и достаточность для характеристики </a:t>
            </a:r>
            <a:r>
              <a:rPr lang="ru-RU" dirty="0" smtClean="0"/>
              <a:t>ожиданий </a:t>
            </a:r>
            <a:r>
              <a:rPr lang="ru-RU" dirty="0"/>
              <a:t>партнеров компании;</a:t>
            </a:r>
          </a:p>
          <a:p>
            <a:pPr marL="266700" indent="-266700">
              <a:buNone/>
            </a:pPr>
            <a:r>
              <a:rPr lang="ru-RU" dirty="0"/>
              <a:t>•	отсутствие </a:t>
            </a:r>
            <a:r>
              <a:rPr lang="ru-RU" dirty="0" err="1"/>
              <a:t>мультиколлинеарности</a:t>
            </a:r>
            <a:r>
              <a:rPr lang="ru-RU" dirty="0"/>
              <a:t> между показателями, </a:t>
            </a:r>
            <a:r>
              <a:rPr lang="ru-RU" dirty="0" smtClean="0"/>
              <a:t>означающее </a:t>
            </a:r>
            <a:r>
              <a:rPr lang="ru-RU" dirty="0"/>
              <a:t>относительную независимость показателей друг от друга, что необходимо для корректного факторного анализа;</a:t>
            </a:r>
          </a:p>
          <a:p>
            <a:pPr marL="266700" indent="-266700">
              <a:buNone/>
            </a:pPr>
            <a:r>
              <a:rPr lang="ru-RU" dirty="0"/>
              <a:t>•	доступность информации из существующих статистических и отраслевых источников;</a:t>
            </a:r>
          </a:p>
          <a:p>
            <a:pPr marL="266700" indent="-266700">
              <a:buNone/>
            </a:pPr>
            <a:r>
              <a:rPr lang="ru-RU" dirty="0"/>
              <a:t>•	устойчивость выбранных показателей во времени, т. е. их </a:t>
            </a:r>
            <a:r>
              <a:rPr lang="ru-RU" dirty="0" smtClean="0"/>
              <a:t>инвариантность </a:t>
            </a:r>
            <a:r>
              <a:rPr lang="ru-RU" dirty="0"/>
              <a:t>относительно резких конъюнктурных изменений;</a:t>
            </a:r>
          </a:p>
          <a:p>
            <a:pPr marL="266700" indent="-266700">
              <a:buNone/>
            </a:pPr>
            <a:r>
              <a:rPr lang="ru-RU" dirty="0"/>
              <a:t>•	применяемость данных показателей для принятия </a:t>
            </a:r>
            <a:r>
              <a:rPr lang="ru-RU" dirty="0" smtClean="0"/>
              <a:t>управленческих </a:t>
            </a:r>
            <a:r>
              <a:rPr lang="ru-RU" dirty="0"/>
              <a:t>решений по регулированию социально-трудовых и </a:t>
            </a:r>
            <a:r>
              <a:rPr lang="ru-RU" dirty="0" smtClean="0"/>
              <a:t>социально-экономических </a:t>
            </a:r>
            <a:r>
              <a:rPr lang="ru-RU" dirty="0"/>
              <a:t>отношений социальных партнеров.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596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Показатели оценки </a:t>
            </a:r>
            <a:r>
              <a:rPr lang="ru-RU" sz="3600" dirty="0" smtClean="0"/>
              <a:t>КСО →</a:t>
            </a:r>
            <a:endParaRPr lang="ru-RU" sz="3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7487911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01008"/>
            <a:ext cx="7381648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3331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636" y="-33292"/>
            <a:ext cx="6041909" cy="5190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085183"/>
            <a:ext cx="6048672" cy="156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908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Индексный </a:t>
            </a:r>
            <a:r>
              <a:rPr lang="ru-RU" sz="3600" dirty="0"/>
              <a:t>метод </a:t>
            </a:r>
            <a:r>
              <a:rPr lang="ru-RU" sz="3600" dirty="0" smtClean="0"/>
              <a:t>анализа КСО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5112568"/>
          </a:xfrm>
        </p:spPr>
        <p:txBody>
          <a:bodyPr>
            <a:normAutofit fontScale="62500" lnSpcReduction="20000"/>
          </a:bodyPr>
          <a:lstStyle/>
          <a:p>
            <a:pPr marL="0" indent="180975">
              <a:buNone/>
            </a:pPr>
            <a:r>
              <a:rPr lang="ru-RU" dirty="0"/>
              <a:t>Этот метод позволяет </a:t>
            </a:r>
            <a:r>
              <a:rPr lang="ru-RU" dirty="0" smtClean="0"/>
              <a:t>вычислить </a:t>
            </a:r>
            <a:r>
              <a:rPr lang="ru-RU" dirty="0"/>
              <a:t>частный интегральный индекс, который оценивает </a:t>
            </a:r>
            <a:r>
              <a:rPr lang="ru-RU" dirty="0" smtClean="0"/>
              <a:t>социальную </a:t>
            </a:r>
            <a:r>
              <a:rPr lang="ru-RU" dirty="0"/>
              <a:t>ответственность организации в конкретном году по </a:t>
            </a:r>
            <a:r>
              <a:rPr lang="ru-RU" dirty="0" smtClean="0"/>
              <a:t>отношению </a:t>
            </a:r>
            <a:r>
              <a:rPr lang="ru-RU" dirty="0"/>
              <a:t>к базовому году с позиций конкретного «оценщика» с </a:t>
            </a:r>
            <a:r>
              <a:rPr lang="ru-RU" dirty="0" smtClean="0"/>
              <a:t>учетом </a:t>
            </a:r>
            <a:r>
              <a:rPr lang="ru-RU" dirty="0"/>
              <a:t>каждого </a:t>
            </a:r>
            <a:r>
              <a:rPr lang="ru-RU" dirty="0" smtClean="0"/>
              <a:t>показателя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180975">
              <a:buNone/>
            </a:pPr>
            <a:r>
              <a:rPr lang="ru-RU" dirty="0" smtClean="0"/>
              <a:t>Анализ </a:t>
            </a:r>
            <a:r>
              <a:rPr lang="ru-RU" dirty="0"/>
              <a:t>деятельности органов управления корпоративной </a:t>
            </a:r>
            <a:r>
              <a:rPr lang="ru-RU" dirty="0" smtClean="0"/>
              <a:t>социальной </a:t>
            </a:r>
            <a:r>
              <a:rPr lang="ru-RU" dirty="0"/>
              <a:t>ответственностью предполагает: оценку нормативного </a:t>
            </a:r>
            <a:r>
              <a:rPr lang="ru-RU" dirty="0" smtClean="0"/>
              <a:t>обеспечения </a:t>
            </a:r>
            <a:r>
              <a:rPr lang="ru-RU" dirty="0"/>
              <a:t>процесса управления социальной ответственностью, </a:t>
            </a:r>
            <a:r>
              <a:rPr lang="ru-RU" dirty="0" smtClean="0"/>
              <a:t>структуры </a:t>
            </a:r>
            <a:r>
              <a:rPr lang="ru-RU" dirty="0"/>
              <a:t>управления КСО, наличие и оценку уровня программ обучения в области социальной ответственности, количество и типы </a:t>
            </a:r>
            <a:r>
              <a:rPr lang="ru-RU" dirty="0" smtClean="0"/>
              <a:t>реализуемых </a:t>
            </a:r>
            <a:r>
              <a:rPr lang="ru-RU" dirty="0"/>
              <a:t>социальных программ, а также процедуру доведения до </a:t>
            </a:r>
            <a:r>
              <a:rPr lang="ru-RU" dirty="0" smtClean="0"/>
              <a:t>сведения </a:t>
            </a:r>
            <a:r>
              <a:rPr lang="ru-RU" dirty="0"/>
              <a:t>заинтересованных сторон результатов реализации социальных программ компании.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7308304" cy="166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8512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Направления анализа и оценки управления корпоративной </a:t>
            </a:r>
            <a:r>
              <a:rPr lang="ru-RU" sz="3200" dirty="0" smtClean="0"/>
              <a:t>социальной ответственностью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9214921"/>
              </p:ext>
            </p:extLst>
          </p:nvPr>
        </p:nvGraphicFramePr>
        <p:xfrm>
          <a:off x="457200" y="1600200"/>
          <a:ext cx="8229600" cy="506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/>
                <a:gridCol w="6131024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Область оценки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Направления анализа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Нормативное обеспечение процесса управления социальной ответственностью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2573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Приоритеты социальной политики компании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Кодекс поведения (этический кодекс) компании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Arial"/>
                          <a:cs typeface="Cambria"/>
                        </a:rPr>
                        <a:t>Структура управления социальной ответственностью</a:t>
                      </a:r>
                      <a:endParaRPr lang="ru-RU" sz="14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2954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Комитет по социальной </a:t>
                      </a:r>
                      <a:r>
                        <a:rPr lang="ru-RU" sz="14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ответственности </a:t>
                      </a:r>
                      <a:r>
                        <a:rPr lang="ru-RU" sz="1400" dirty="0" smtClean="0">
                          <a:effectLst/>
                          <a:latin typeface="Arial"/>
                          <a:ea typeface="Arial"/>
                          <a:cs typeface="Cambria"/>
                        </a:rPr>
                        <a:t>и </a:t>
                      </a:r>
                      <a:r>
                        <a:rPr lang="ru-RU" sz="1400" dirty="0">
                          <a:effectLst/>
                          <a:latin typeface="Arial"/>
                          <a:ea typeface="Arial"/>
                          <a:cs typeface="Cambria"/>
                        </a:rPr>
                        <a:t>(или) этике при совете директоров компании</a:t>
                      </a:r>
                      <a:endParaRPr lang="ru-RU" sz="14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716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Исполнительные органы управления социальной ответственностью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Arial"/>
                          <a:cs typeface="Cambria"/>
                        </a:rPr>
                        <a:t>Программы обучения в области социальной ответственности</a:t>
                      </a:r>
                      <a:endParaRPr lang="ru-RU" sz="14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716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Наличие в компании обучения в области социальной ответственности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2192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Процесс и методы обучения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Arial"/>
                          <a:cs typeface="Cambria"/>
                        </a:rPr>
                        <a:t>Реализуемые социальные программы</a:t>
                      </a:r>
                      <a:endParaRPr lang="ru-RU" sz="14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2954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Типы реализуемых социальных программ компании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716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Инструменты реализации социальных программ компании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Наличие элементов описания социальных программ компании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Цикл управления социальными программами компании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Организация управления социальными программами компании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Применение механизмов внешнего администрирования социальных программ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/>
                          <a:ea typeface="Arial"/>
                          <a:cs typeface="Cambria"/>
                        </a:rPr>
                        <a:t>Оценка и доведение до сведения заинтересо­ванных сторон результа­тов социальных про­грамм компании</a:t>
                      </a:r>
                      <a:endParaRPr lang="ru-RU" sz="14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Оценка эффективности социальных программ компании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21920" algn="l"/>
                        </a:tabLst>
                      </a:pPr>
                      <a:r>
                        <a:rPr lang="ru-RU" sz="14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Обзор социальных программ компании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227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Направления анализа и оценки КСО на основе индексов социальных инвестиций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5407264"/>
              </p:ext>
            </p:extLst>
          </p:nvPr>
        </p:nvGraphicFramePr>
        <p:xfrm>
          <a:off x="457200" y="1600200"/>
          <a:ext cx="8229600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/>
                <a:gridCol w="6131024"/>
              </a:tblGrid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/>
                          <a:ea typeface="Arial"/>
                          <a:cs typeface="Cambria"/>
                        </a:rPr>
                        <a:t>Область оценки</a:t>
                      </a:r>
                      <a:endParaRPr lang="ru-RU" sz="20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/>
                          <a:ea typeface="Arial"/>
                          <a:cs typeface="Cambria"/>
                        </a:rPr>
                        <a:t>Направления анализа</a:t>
                      </a:r>
                      <a:endParaRPr lang="ru-RU" sz="200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/>
                          <a:ea typeface="Arial"/>
                          <a:cs typeface="Cambria"/>
                        </a:rPr>
                        <a:t>Количественные индексы</a:t>
                      </a:r>
                      <a:endParaRPr lang="ru-RU" sz="20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20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Величина социальных инвестиций на одного работника компании (</a:t>
                      </a:r>
                      <a:r>
                        <a:rPr lang="en-US" sz="20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IL</a:t>
                      </a:r>
                      <a:r>
                        <a:rPr lang="ru-RU" sz="20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)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25730" algn="l"/>
                        </a:tabLst>
                      </a:pPr>
                      <a:r>
                        <a:rPr lang="ru-RU" sz="20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Доля социальных инвестиций в валовых продажах компании (</a:t>
                      </a:r>
                      <a:r>
                        <a:rPr lang="en-US" sz="20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IS</a:t>
                      </a:r>
                      <a:r>
                        <a:rPr lang="ru-RU" sz="20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)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25730" algn="l"/>
                        </a:tabLst>
                      </a:pPr>
                      <a:r>
                        <a:rPr lang="ru-RU" sz="20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Доля социальных инвестиций в балансовой прибыли компании </a:t>
                      </a:r>
                      <a:r>
                        <a:rPr lang="ru-RU" sz="20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lang="en-US" sz="20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I</a:t>
                      </a:r>
                      <a:r>
                        <a:rPr lang="ru-RU" sz="2000" u="none" strike="noStrike" spc="0" dirty="0" smtClean="0">
                          <a:effectLst/>
                          <a:latin typeface="Arial"/>
                          <a:ea typeface="Arial"/>
                          <a:cs typeface="Arial"/>
                        </a:rPr>
                        <a:t>Р</a:t>
                      </a:r>
                      <a:r>
                        <a:rPr lang="ru-RU" sz="20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)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/>
                          <a:ea typeface="Arial"/>
                          <a:cs typeface="Cambria"/>
                        </a:rPr>
                        <a:t>Качественные индексы</a:t>
                      </a:r>
                      <a:endParaRPr lang="ru-RU" sz="2000" dirty="0">
                        <a:effectLst/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20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Институциональное оформление социальной политики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21920" algn="l"/>
                        </a:tabLst>
                      </a:pPr>
                      <a:r>
                        <a:rPr lang="ru-RU" sz="20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Система учета социальных мероприятий</a:t>
                      </a:r>
                    </a:p>
                    <a:p>
                      <a:pPr marL="85725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2000" u="none" strike="noStrike" spc="0" dirty="0">
                          <a:effectLst/>
                          <a:latin typeface="Arial"/>
                          <a:ea typeface="Arial"/>
                          <a:cs typeface="Arial"/>
                        </a:rPr>
                        <a:t>Комплексность осуществляемых социальных инвестиций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3519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836712"/>
            <a:ext cx="3106688" cy="4666530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Алгоритм планирования КСО </a:t>
            </a:r>
            <a:r>
              <a:rPr lang="ru-RU" sz="2800" dirty="0" smtClean="0"/>
              <a:t>(разработка социального бюджета) заключается </a:t>
            </a:r>
            <a:r>
              <a:rPr lang="ru-RU" sz="2800" dirty="0"/>
              <a:t>в использовании </a:t>
            </a:r>
            <a:r>
              <a:rPr lang="ru-RU" sz="2800" dirty="0" smtClean="0"/>
              <a:t>базовых </a:t>
            </a:r>
            <a:r>
              <a:rPr lang="ru-RU" sz="2800" dirty="0"/>
              <a:t>социальных нормативов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588"/>
            <a:ext cx="4819080" cy="6720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13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Расходы на внедрение корпоративной социальной ответственности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0775417"/>
              </p:ext>
            </p:extLst>
          </p:nvPr>
        </p:nvGraphicFramePr>
        <p:xfrm>
          <a:off x="323528" y="1412776"/>
          <a:ext cx="8229600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584"/>
                <a:gridCol w="6059016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Arial"/>
                          <a:cs typeface="Cambria"/>
                        </a:rPr>
                        <a:t>Составляющие КСО</a:t>
                      </a:r>
                      <a:endParaRPr lang="ru-RU" sz="1400" dirty="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Arial"/>
                          <a:cs typeface="Cambria"/>
                        </a:rPr>
                        <a:t>Необходимые расходы</a:t>
                      </a:r>
                      <a:endParaRPr lang="ru-RU" sz="1400" dirty="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Arial"/>
                          <a:cs typeface="Cambria"/>
                        </a:rPr>
                        <a:t>Документация, определяю­щая политику социальной ответственности в различных сферах бизнеса компании, и публикация этой информа­ции</a:t>
                      </a:r>
                      <a:endParaRPr lang="ru-RU" sz="1200" dirty="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Arial"/>
                          <a:cs typeface="Cambria"/>
                        </a:rPr>
                        <a:t>Время сотрудников на подготовку докумен­тации, возможно, оплата консультантов, расходы на публикацию. Эти средства мож­но закладывать в маркетинговый бюджет, расходы невелики</a:t>
                      </a:r>
                      <a:endParaRPr lang="ru-RU" sz="1200" dirty="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Arial"/>
                          <a:cs typeface="Cambria"/>
                        </a:rPr>
                        <a:t>Информирование и обучение сотрудников</a:t>
                      </a:r>
                      <a:endParaRPr lang="ru-RU" sz="120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Arial"/>
                          <a:cs typeface="Cambria"/>
                        </a:rPr>
                        <a:t>Время сотрудников (информирование прежде всего высшего и среднего звена менеджмента), обучение через внутренние программы подготовки сотрудников, для небольших компаний — участие в специ­ализированных семинарах (тренингах). Расходы невелики</a:t>
                      </a:r>
                      <a:endParaRPr lang="ru-RU" sz="1200" dirty="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Arial"/>
                          <a:cs typeface="Cambria"/>
                        </a:rPr>
                        <a:t>Изменение процессов и процедур для соответствия экологическим стандартам</a:t>
                      </a:r>
                      <a:endParaRPr lang="ru-RU" sz="120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Arial"/>
                          <a:cs typeface="Cambria"/>
                        </a:rPr>
                        <a:t>Наибольшие расходы, связанные с техно­логической модернизацией, несут крупные добывающие компании и промышленные предприятия. Этот процесс можно вести последовательно, кроме того, многие нор­мативы являются обязательными согласно российским законам. Торговые компании, компании, предоставляющие услуги, могут внедрить политику чистоты рабочего ме­ста, раздельной утилизации мусора и т. п„ что не требует больших затрат</a:t>
                      </a:r>
                      <a:endParaRPr lang="ru-RU" sz="1200" dirty="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Arial"/>
                          <a:cs typeface="Cambria"/>
                        </a:rPr>
                        <a:t>Обеспечение социальной защиты работников</a:t>
                      </a:r>
                      <a:endParaRPr lang="ru-RU" sz="120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Arial"/>
                          <a:cs typeface="Cambria"/>
                        </a:rPr>
                        <a:t>Как правило, эта статья расходов является самой большой у добывающих и промыш­ленных компаний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Arial"/>
                          <a:cs typeface="Cambria"/>
                        </a:rPr>
                        <a:t>.</a:t>
                      </a:r>
                      <a:endParaRPr lang="ru-RU" sz="1200" dirty="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Arial"/>
                          <a:cs typeface="Cambria"/>
                        </a:rPr>
                        <a:t>Один из принципов такого подхода — предоставление не услуги, а возможности для выбора услуг, например не содержание детских садов, а субсидирование расходов на детский сад работникам или же про­грамма кредитования малого бизнеса для высвобождающегося персонала</a:t>
                      </a:r>
                      <a:endParaRPr lang="ru-RU" sz="1200" dirty="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Arial"/>
                          <a:cs typeface="Cambria"/>
                        </a:rPr>
                        <a:t>Социальные программы для территорий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Arial"/>
                          <a:cs typeface="Cambria"/>
                        </a:rPr>
                        <a:t>присутствия или благотворительная программа компании</a:t>
                      </a:r>
                      <a:endParaRPr lang="ru-RU" sz="1200" dirty="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Arial"/>
                          <a:cs typeface="Cambria"/>
                        </a:rPr>
                        <a:t>Снижение издержек на социальные программы достигается прежде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Arial"/>
                          <a:cs typeface="Cambria"/>
                        </a:rPr>
                        <a:t>всего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Cambria"/>
                          <a:cs typeface="Cambria"/>
                        </a:rPr>
                        <a:t>выработкой цельной стратегии поддержки, а не ответом на случайные обращения. Другими эффективными способами достижения результата при снижении издержек являются конкурсный механизм выделения средств, а также вовлечение сотрудников и клиентов компании в оказание помощи местному сообществу</a:t>
                      </a:r>
                      <a:endParaRPr lang="ru-RU" sz="1200" dirty="0">
                        <a:effectLst/>
                        <a:latin typeface="+mj-lt"/>
                        <a:ea typeface="Cambria"/>
                        <a:cs typeface="Cambria"/>
                      </a:endParaRP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690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Успех </a:t>
            </a:r>
            <a:r>
              <a:rPr lang="ru-RU" sz="3600" dirty="0"/>
              <a:t>политики социальной ответственности компании </a:t>
            </a:r>
            <a:r>
              <a:rPr lang="ru-RU" sz="3600" dirty="0" smtClean="0"/>
              <a:t>зависит от: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80975" indent="-180975">
              <a:buNone/>
            </a:pPr>
            <a:r>
              <a:rPr lang="ru-RU" dirty="0"/>
              <a:t>•	</a:t>
            </a:r>
            <a:r>
              <a:rPr lang="ru-RU" dirty="0" smtClean="0"/>
              <a:t>результата </a:t>
            </a:r>
            <a:r>
              <a:rPr lang="ru-RU" dirty="0"/>
              <a:t>на один затраченный рубль или </a:t>
            </a:r>
            <a:r>
              <a:rPr lang="ru-RU" dirty="0" smtClean="0"/>
              <a:t>доллар</a:t>
            </a:r>
            <a:r>
              <a:rPr lang="ru-RU" dirty="0"/>
              <a:t>;</a:t>
            </a:r>
          </a:p>
          <a:p>
            <a:pPr marL="180975" indent="-180975">
              <a:buNone/>
            </a:pPr>
            <a:r>
              <a:rPr lang="ru-RU" dirty="0"/>
              <a:t>•	держит ли компания слово, соответствует ли ее практика </a:t>
            </a:r>
            <a:r>
              <a:rPr lang="ru-RU" dirty="0" smtClean="0"/>
              <a:t>заявленным </a:t>
            </a:r>
            <a:r>
              <a:rPr lang="ru-RU" dirty="0"/>
              <a:t>принципам и целям;</a:t>
            </a:r>
          </a:p>
          <a:p>
            <a:pPr marL="180975" indent="-180975">
              <a:buNone/>
            </a:pPr>
            <a:r>
              <a:rPr lang="ru-RU" dirty="0"/>
              <a:t>•	имеют ли представление работники компании о ее усилиях и разделяют ли работники позицию и подходы компании (в </a:t>
            </a:r>
            <a:r>
              <a:rPr lang="ru-RU" dirty="0" smtClean="0"/>
              <a:t>особенности среднее звено </a:t>
            </a:r>
            <a:r>
              <a:rPr lang="ru-RU" dirty="0"/>
              <a:t>менеджмента);</a:t>
            </a:r>
          </a:p>
          <a:p>
            <a:pPr marL="180975" indent="-180975">
              <a:buNone/>
            </a:pPr>
            <a:r>
              <a:rPr lang="ru-RU" dirty="0"/>
              <a:t>•	есть ли взаимосвязь между тем, как компания ведет бизнес, и ее социальными программами;</a:t>
            </a:r>
          </a:p>
          <a:p>
            <a:pPr marL="180975" indent="-180975">
              <a:buNone/>
            </a:pPr>
            <a:r>
              <a:rPr lang="ru-RU" dirty="0"/>
              <a:t>•	имеют ли представление потребители, партнеры, клиенты компании о ее политике и социальной программе, как они к этому относятся;</a:t>
            </a:r>
          </a:p>
          <a:p>
            <a:pPr marL="180975" indent="-180975">
              <a:buNone/>
            </a:pPr>
            <a:r>
              <a:rPr lang="ru-RU" dirty="0"/>
              <a:t>•	как относится общество в целом к усилиям компании, причем как в регионах присутствия, так и (для крупных компаний) в целом в стране.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63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2446302"/>
            <a:ext cx="2890664" cy="207424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Классификация компаний с различным уровнем КСО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8846"/>
            <a:ext cx="4320480" cy="674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20903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Традиционный и стратегический подход к КСО</a:t>
            </a:r>
            <a:endParaRPr lang="ru-RU" sz="32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1556792"/>
            <a:ext cx="7694909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12466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Дайте характеристику корпоративной социальной ответственности (КСО) бизнеса, который осуществляет организация – объект вашего магистерского исследования.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Определите уровень этой КСО в соответствие со слайдом № 27.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563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3109</TotalTime>
  <Words>1213</Words>
  <Application>Microsoft Office PowerPoint</Application>
  <PresentationFormat>Экран (4:3)</PresentationFormat>
  <Paragraphs>237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Планирование социальной ответственности бизнеса</vt:lpstr>
      <vt:lpstr>Литература</vt:lpstr>
      <vt:lpstr>Основные доводы «за» и «против» социальной ответственности бизнеса в России</vt:lpstr>
      <vt:lpstr>Классификация подходов к пониманию корпоративной социальной ответственности предприятия</vt:lpstr>
      <vt:lpstr>Составляющие корпоративной социальной ответственности </vt:lpstr>
      <vt:lpstr>Модели корпоративной социальной ответственности</vt:lpstr>
      <vt:lpstr>Уровни социальной ответственности бизнеса </vt:lpstr>
      <vt:lpstr>Виды социальной ответственности бизнеса</vt:lpstr>
      <vt:lpstr>Модель формирования социальной ответственности бизнеса (СОБ) организации</vt:lpstr>
      <vt:lpstr>Типы социальных программ</vt:lpstr>
      <vt:lpstr>Мотивы социальной ответственности бизнеса</vt:lpstr>
      <vt:lpstr>Инструменты реализации социальных программ</vt:lpstr>
      <vt:lpstr>Основные направления социальных инвестиций </vt:lpstr>
      <vt:lpstr>Ключевые факторы, определяющие развитие концепции КСО на промышленном предприятии</vt:lpstr>
      <vt:lpstr>Презентация PowerPoint</vt:lpstr>
      <vt:lpstr>Выбор показателей оценки КСО производится с учетом</vt:lpstr>
      <vt:lpstr>Характеристика международных стандартов социальной отчетности</vt:lpstr>
      <vt:lpstr>Основные принципы отбора показателей оценки КСО </vt:lpstr>
      <vt:lpstr>Показатели оценки КСО →</vt:lpstr>
      <vt:lpstr>Презентация PowerPoint</vt:lpstr>
      <vt:lpstr>Индексный метод анализа КСО</vt:lpstr>
      <vt:lpstr>Направления анализа и оценки управления корпоративной социальной ответственностью</vt:lpstr>
      <vt:lpstr>Направления анализа и оценки КСО на основе индексов социальных инвестиций</vt:lpstr>
      <vt:lpstr>Алгоритм планирования КСО (разработка социального бюджета) заключается в использовании базовых социальных нормативов</vt:lpstr>
      <vt:lpstr>Расходы на внедрение корпоративной социальной ответственности</vt:lpstr>
      <vt:lpstr>Успех политики социальной ответственности компании зависит от:</vt:lpstr>
      <vt:lpstr>Классификация компаний с различным уровнем КСО</vt:lpstr>
      <vt:lpstr>Традиционный и стратегический подход к КСО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 социальной ответственности бизнеса, рисков и сопротивления персонала</dc:title>
  <dc:creator>Admin</dc:creator>
  <cp:lastModifiedBy>Admin</cp:lastModifiedBy>
  <cp:revision>13</cp:revision>
  <dcterms:created xsi:type="dcterms:W3CDTF">2024-04-21T02:53:06Z</dcterms:created>
  <dcterms:modified xsi:type="dcterms:W3CDTF">2025-01-07T13:20:47Z</dcterms:modified>
</cp:coreProperties>
</file>