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8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566" y="-95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F538A-B5D7-45DA-9BA1-EBAC02D5F638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26857-147A-403B-8A18-7A04B03462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859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5526A-92A9-4F21-A2AE-05D7E209E107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EA921-01DA-4BF5-BDE6-4A1102F8B983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754E6-FB1B-4D3B-9600-FCB66F2F1E75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6DA39-432A-4558-B21E-E973B7BF4BE8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1A3A8-2E53-49D3-AE93-8205AD585FD0}" type="datetime1">
              <a:rPr lang="ru-RU" smtClean="0"/>
              <a:t>07.01.2025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9A1C-BA83-4AA5-802F-B8B6F2C4DBA6}" type="datetime1">
              <a:rPr lang="ru-RU" smtClean="0"/>
              <a:t>07.01.2025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99100-CEA7-4FA3-9746-4347688C68FA}" type="datetime1">
              <a:rPr lang="ru-RU" smtClean="0"/>
              <a:t>07.01.2025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02C4E-EB43-4748-97E0-A405E8171F86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359C-1CB2-413A-92D1-6494BAEDBC49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E8E7B-7C24-4C16-8606-CA482825D053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E73D8-6298-41A3-97A0-568E662478FC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0524D-B2EA-4628-8EDE-C00FB04BCDE2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М</a:t>
            </a:r>
            <a:r>
              <a:rPr lang="ru-RU" dirty="0" smtClean="0"/>
              <a:t>етодика изучения проблем</a:t>
            </a:r>
            <a:br>
              <a:rPr lang="ru-RU" dirty="0" smtClean="0"/>
            </a:br>
            <a:r>
              <a:rPr lang="ru-RU" dirty="0" smtClean="0"/>
              <a:t>кадровой политики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3886200"/>
            <a:ext cx="7272808" cy="2063080"/>
          </a:xfrm>
        </p:spPr>
        <p:txBody>
          <a:bodyPr>
            <a:normAutofit fontScale="92500" lnSpcReduction="10000"/>
          </a:bodyPr>
          <a:lstStyle/>
          <a:p>
            <a:pPr>
              <a:tabLst>
                <a:tab pos="268288" algn="l"/>
              </a:tabLst>
            </a:pPr>
            <a:r>
              <a:rPr lang="ru-RU" dirty="0" smtClean="0"/>
              <a:t>План</a:t>
            </a:r>
          </a:p>
          <a:p>
            <a:pPr algn="l">
              <a:tabLst>
                <a:tab pos="355600" algn="l"/>
              </a:tabLst>
            </a:pPr>
            <a:r>
              <a:rPr lang="ru-RU" dirty="0" smtClean="0"/>
              <a:t>1</a:t>
            </a:r>
            <a:r>
              <a:rPr lang="ru-RU" dirty="0"/>
              <a:t>.	Алгоритм научного исследования.</a:t>
            </a:r>
          </a:p>
          <a:p>
            <a:pPr algn="l">
              <a:tabLst>
                <a:tab pos="355600" algn="l"/>
              </a:tabLst>
            </a:pPr>
            <a:r>
              <a:rPr lang="ru-RU" dirty="0"/>
              <a:t>2.	Основные методы изучения вопросов кадровой политики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315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 Алгоритм </a:t>
            </a:r>
            <a:r>
              <a:rPr lang="ru-RU" dirty="0"/>
              <a:t>научного исследования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Основные </a:t>
            </a:r>
            <a:r>
              <a:rPr lang="ru-RU" b="1" dirty="0"/>
              <a:t>признаки (критерии) научного знания</a:t>
            </a:r>
            <a:r>
              <a:rPr lang="ru-RU" dirty="0"/>
              <a:t>: </a:t>
            </a:r>
            <a:endParaRPr lang="ru-RU" dirty="0" smtClean="0"/>
          </a:p>
          <a:p>
            <a:r>
              <a:rPr lang="ru-RU" dirty="0" smtClean="0"/>
              <a:t>истинность </a:t>
            </a:r>
            <a:r>
              <a:rPr lang="ru-RU" dirty="0"/>
              <a:t>(верно отражает реальность), </a:t>
            </a:r>
            <a:endParaRPr lang="ru-RU" dirty="0" smtClean="0"/>
          </a:p>
          <a:p>
            <a:r>
              <a:rPr lang="ru-RU" dirty="0" err="1" smtClean="0"/>
              <a:t>проблемность</a:t>
            </a:r>
            <a:r>
              <a:rPr lang="ru-RU" dirty="0" smtClean="0"/>
              <a:t> </a:t>
            </a:r>
            <a:r>
              <a:rPr lang="ru-RU" dirty="0"/>
              <a:t>(решение проблем общества), </a:t>
            </a:r>
            <a:endParaRPr lang="ru-RU" dirty="0" smtClean="0"/>
          </a:p>
          <a:p>
            <a:r>
              <a:rPr lang="ru-RU" dirty="0" smtClean="0"/>
              <a:t>объективность </a:t>
            </a:r>
            <a:r>
              <a:rPr lang="ru-RU" dirty="0"/>
              <a:t>(помимо желания людей), </a:t>
            </a:r>
            <a:endParaRPr lang="ru-RU" dirty="0" smtClean="0"/>
          </a:p>
          <a:p>
            <a:r>
              <a:rPr lang="ru-RU" dirty="0" err="1" smtClean="0"/>
              <a:t>верифицируемость</a:t>
            </a:r>
            <a:r>
              <a:rPr lang="ru-RU" dirty="0" smtClean="0"/>
              <a:t> </a:t>
            </a:r>
            <a:r>
              <a:rPr lang="ru-RU" dirty="0"/>
              <a:t>(возможность проверки), </a:t>
            </a:r>
            <a:endParaRPr lang="ru-RU" dirty="0" smtClean="0"/>
          </a:p>
          <a:p>
            <a:r>
              <a:rPr lang="ru-RU" dirty="0" smtClean="0"/>
              <a:t>универсальность </a:t>
            </a:r>
            <a:r>
              <a:rPr lang="ru-RU" dirty="0"/>
              <a:t>(</a:t>
            </a:r>
            <a:r>
              <a:rPr lang="ru-RU" dirty="0" smtClean="0"/>
              <a:t>совокупность </a:t>
            </a:r>
            <a:r>
              <a:rPr lang="ru-RU" dirty="0"/>
              <a:t>явлений), </a:t>
            </a:r>
            <a:endParaRPr lang="ru-RU" dirty="0" smtClean="0"/>
          </a:p>
          <a:p>
            <a:r>
              <a:rPr lang="ru-RU" dirty="0" smtClean="0"/>
              <a:t>системность </a:t>
            </a:r>
            <a:r>
              <a:rPr lang="ru-RU" dirty="0"/>
              <a:t>(соотносится с другими знаниями и формирует целостную картину мира), </a:t>
            </a:r>
            <a:endParaRPr lang="ru-RU" dirty="0" smtClean="0"/>
          </a:p>
          <a:p>
            <a:r>
              <a:rPr lang="ru-RU" dirty="0" smtClean="0"/>
              <a:t>прогрессивность </a:t>
            </a:r>
            <a:r>
              <a:rPr lang="ru-RU" dirty="0"/>
              <a:t>(</a:t>
            </a:r>
            <a:r>
              <a:rPr lang="ru-RU" dirty="0" smtClean="0"/>
              <a:t>познаваемость </a:t>
            </a:r>
            <a:r>
              <a:rPr lang="ru-RU" dirty="0"/>
              <a:t>мира), </a:t>
            </a:r>
            <a:endParaRPr lang="ru-RU" dirty="0" smtClean="0"/>
          </a:p>
          <a:p>
            <a:r>
              <a:rPr lang="ru-RU" dirty="0" err="1" smtClean="0"/>
              <a:t>фальсифицируемость</a:t>
            </a:r>
            <a:r>
              <a:rPr lang="ru-RU" dirty="0" smtClean="0"/>
              <a:t> </a:t>
            </a:r>
            <a:r>
              <a:rPr lang="ru-RU" dirty="0"/>
              <a:t>(любое утверждение может быть подтверждено данными или опровергнуто ими).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771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Общий алгоритм научного исследования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404357"/>
              </p:ext>
            </p:extLst>
          </p:nvPr>
        </p:nvGraphicFramePr>
        <p:xfrm>
          <a:off x="611560" y="1844824"/>
          <a:ext cx="8280920" cy="4526243"/>
        </p:xfrm>
        <a:graphic>
          <a:graphicData uri="http://schemas.openxmlformats.org/drawingml/2006/table">
            <a:tbl>
              <a:tblPr/>
              <a:tblGrid>
                <a:gridCol w="360041"/>
                <a:gridCol w="4680520"/>
                <a:gridCol w="3240359"/>
              </a:tblGrid>
              <a:tr h="288035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№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Основные этапы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Основной вопрос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Постановка проблемы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В чем потребность обще­ства?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Определение степени изученности про­блемы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Что было известно до нас?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333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Формулировка темы исследования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Что мы исследуем?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166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Определение объекта, предмета и цели исследования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333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Формулировка гипотезы исследования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Как решить проблему?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166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Разработка исследовательской програм­мы и структуры (дизайна) исследования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Как будет проходить 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исследование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?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027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Сбор данных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Как все есть на самом деле?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99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Проверка гипотезы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Как отличается реаль­ность от идеала?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166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Получение результатов, формирование выводов и предложений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Что делать дальше?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087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Оформление 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результатов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Как наиболее понятно представить результаты?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060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Презентация и апробация результатов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indent="17780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49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Постановка проблемы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357188">
              <a:buNone/>
            </a:pPr>
            <a:r>
              <a:rPr lang="ru-RU" b="1" dirty="0"/>
              <a:t>Научная </a:t>
            </a:r>
            <a:r>
              <a:rPr lang="ru-RU" b="1" dirty="0" smtClean="0"/>
              <a:t>проблема </a:t>
            </a:r>
            <a:r>
              <a:rPr lang="ru-RU" dirty="0" smtClean="0"/>
              <a:t>— </a:t>
            </a:r>
            <a:r>
              <a:rPr lang="ru-RU" dirty="0"/>
              <a:t>это несоответствие между желаемым и действительным</a:t>
            </a:r>
            <a:r>
              <a:rPr lang="ru-RU" dirty="0" smtClean="0"/>
              <a:t>.</a:t>
            </a:r>
          </a:p>
          <a:p>
            <a:pPr marL="0" indent="357188">
              <a:buNone/>
            </a:pPr>
            <a:r>
              <a:rPr lang="ru-RU" dirty="0" smtClean="0"/>
              <a:t>Если </a:t>
            </a:r>
            <a:r>
              <a:rPr lang="ru-RU" dirty="0"/>
              <a:t>нет </a:t>
            </a:r>
            <a:r>
              <a:rPr lang="ru-RU" dirty="0" smtClean="0"/>
              <a:t>проблемы, </a:t>
            </a:r>
            <a:r>
              <a:rPr lang="ru-RU" dirty="0"/>
              <a:t>то </a:t>
            </a:r>
            <a:r>
              <a:rPr lang="ru-RU" dirty="0" smtClean="0"/>
              <a:t>исследование </a:t>
            </a:r>
            <a:r>
              <a:rPr lang="ru-RU" dirty="0"/>
              <a:t>теряет смысл. </a:t>
            </a:r>
            <a:endParaRPr lang="ru-RU" dirty="0" smtClean="0"/>
          </a:p>
          <a:p>
            <a:pPr marL="0" indent="357188">
              <a:buNone/>
            </a:pPr>
            <a:r>
              <a:rPr lang="ru-RU" dirty="0" smtClean="0"/>
              <a:t>Фон </a:t>
            </a:r>
            <a:r>
              <a:rPr lang="ru-RU" dirty="0"/>
              <a:t>проблемы — это те политические, финансовые, общественные условия и ограничения, которые </a:t>
            </a:r>
            <a:r>
              <a:rPr lang="ru-RU" dirty="0" smtClean="0"/>
              <a:t>породили </a:t>
            </a:r>
            <a:r>
              <a:rPr lang="ru-RU" dirty="0"/>
              <a:t>данную проблему.</a:t>
            </a:r>
          </a:p>
          <a:p>
            <a:pPr marL="0" indent="357188">
              <a:buNone/>
            </a:pPr>
            <a:r>
              <a:rPr lang="ru-RU" dirty="0"/>
              <a:t>Формулировка проблемы должна носить обобщенный </a:t>
            </a:r>
            <a:r>
              <a:rPr lang="ru-RU" dirty="0" smtClean="0"/>
              <a:t>характер.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102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Определение степени изученности проблемы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36004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/>
              <a:t>Проблемы терминологии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691607"/>
              </p:ext>
            </p:extLst>
          </p:nvPr>
        </p:nvGraphicFramePr>
        <p:xfrm>
          <a:off x="755576" y="2348880"/>
          <a:ext cx="7776864" cy="3942739"/>
        </p:xfrm>
        <a:graphic>
          <a:graphicData uri="http://schemas.openxmlformats.org/drawingml/2006/table">
            <a:tbl>
              <a:tblPr/>
              <a:tblGrid>
                <a:gridCol w="4079042"/>
                <a:gridCol w="3697822"/>
              </a:tblGrid>
              <a:tr h="401188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Формулировка проблема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Соответствие специальности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98956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Проблемы кадровой политики в выборных органах государственной власти России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Научная специальность «Политические институты, процессы и технологии»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91528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Проблемы кадровой политики в условиях становления капитализма в России в XIX в.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Научная специальность «Отечественная история»</a:t>
                      </a: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98956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Проблемы эффективности кадровой политики на государственной гражданской службе Российской Федерации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Направление подготовки «Госу­дарственное и муниципальное управление» (ФГОС ВО)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3787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Проблемы гносеологии и эпистемологии кадровой политики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Направление подготовки «Философия» (ФГОС ВО 47.03.01)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0265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с тезаурусом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1512168"/>
          </a:xfrm>
        </p:spPr>
        <p:txBody>
          <a:bodyPr>
            <a:normAutofit fontScale="47500" lnSpcReduction="20000"/>
          </a:bodyPr>
          <a:lstStyle/>
          <a:p>
            <a:pPr marL="0" indent="268288">
              <a:buNone/>
            </a:pPr>
            <a:r>
              <a:rPr lang="ru-RU" dirty="0" smtClean="0"/>
              <a:t>Формировать тезаурус по </a:t>
            </a:r>
            <a:r>
              <a:rPr lang="ru-RU" dirty="0"/>
              <a:t>теме </a:t>
            </a:r>
            <a:r>
              <a:rPr lang="ru-RU" dirty="0" smtClean="0"/>
              <a:t>следует: </a:t>
            </a:r>
          </a:p>
          <a:p>
            <a:r>
              <a:rPr lang="ru-RU" dirty="0"/>
              <a:t>в профильных </a:t>
            </a:r>
            <a:r>
              <a:rPr lang="ru-RU" dirty="0" smtClean="0"/>
              <a:t>журналах в </a:t>
            </a:r>
            <a:r>
              <a:rPr lang="ru-RU" dirty="0"/>
              <a:t>тематическом рубрикаторе РИНЦ, </a:t>
            </a:r>
            <a:endParaRPr lang="ru-RU" dirty="0" smtClean="0"/>
          </a:p>
          <a:p>
            <a:r>
              <a:rPr lang="ru-RU" dirty="0"/>
              <a:t>в профильных </a:t>
            </a:r>
            <a:r>
              <a:rPr lang="ru-RU" dirty="0" smtClean="0"/>
              <a:t>журналах в </a:t>
            </a:r>
            <a:r>
              <a:rPr lang="ru-RU" dirty="0"/>
              <a:t>базе </a:t>
            </a:r>
            <a:r>
              <a:rPr lang="ru-RU" dirty="0" err="1"/>
              <a:t>Scopus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выполнением реферативного обзора </a:t>
            </a:r>
            <a:r>
              <a:rPr lang="ru-RU" dirty="0"/>
              <a:t>источников (их описание</a:t>
            </a:r>
            <a:r>
              <a:rPr lang="ru-RU" dirty="0" smtClean="0"/>
              <a:t>),</a:t>
            </a:r>
          </a:p>
          <a:p>
            <a:r>
              <a:rPr lang="ru-RU" dirty="0"/>
              <a:t>выполнением </a:t>
            </a:r>
            <a:r>
              <a:rPr lang="ru-RU" dirty="0" smtClean="0"/>
              <a:t>аналитического обзора </a:t>
            </a:r>
            <a:r>
              <a:rPr lang="ru-RU" dirty="0"/>
              <a:t>(в разрезе гипотез, теорий). </a:t>
            </a:r>
            <a:endParaRPr lang="ru-RU" dirty="0" smtClean="0"/>
          </a:p>
          <a:p>
            <a:pPr marL="0" indent="268288">
              <a:buNone/>
            </a:pPr>
            <a:r>
              <a:rPr lang="ru-RU" dirty="0" smtClean="0"/>
              <a:t>Из </a:t>
            </a:r>
            <a:r>
              <a:rPr lang="ru-RU" dirty="0"/>
              <a:t>выявленных публикаций формируются сноски и список литературы будущей работы.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449492"/>
              </p:ext>
            </p:extLst>
          </p:nvPr>
        </p:nvGraphicFramePr>
        <p:xfrm>
          <a:off x="683568" y="2996952"/>
          <a:ext cx="7920880" cy="3151976"/>
        </p:xfrm>
        <a:graphic>
          <a:graphicData uri="http://schemas.openxmlformats.org/drawingml/2006/table">
            <a:tbl>
              <a:tblPr/>
              <a:tblGrid>
                <a:gridCol w="3528392"/>
                <a:gridCol w="4392488"/>
              </a:tblGrid>
              <a:tr h="233049">
                <a:tc>
                  <a:txBody>
                    <a:bodyPr/>
                    <a:lstStyle/>
                    <a:p>
                      <a:pPr marL="1588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Неправильно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Правильно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5587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Скопировать список источников из чужой работы и вставить в свою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Начинать анализ источников с из­учения аннотации, ключевых слов, заключения и списка литературы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5504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Группировать работы по фамилиям авторов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Классифицировать найденные рабо­ты по тематике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884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Использовать в своей работе менее 10 источников (кроме написания реферата)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Выбирать для изучения наиболее цитируемые журналы (см.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</a:rPr>
                        <a:t>импакт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-фактор 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журнала)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0372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Использовать только отечественные источники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Публикации ведущих экспер­тов можно изучить персонально (см. Авторский указатель РИНЦ)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8428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Использовать свыше 50 % источни­ков старше 10 лет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В первую очередь изучить работы за последние 3—5 лет</a:t>
                      </a:r>
                    </a:p>
                  </a:txBody>
                  <a:tcPr marL="6350" marR="63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390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Формулировка темы исследования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759155"/>
              </p:ext>
            </p:extLst>
          </p:nvPr>
        </p:nvGraphicFramePr>
        <p:xfrm>
          <a:off x="107504" y="1268760"/>
          <a:ext cx="8928992" cy="541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4536"/>
                <a:gridCol w="4104456"/>
              </a:tblGrid>
              <a:tr h="3886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Неправильные формулировки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Обоснование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«Опрос студентов в группе ОБ] 4— 15»</a:t>
                      </a:r>
                    </a:p>
                    <a:p>
                      <a:r>
                        <a:rPr lang="ru-RU" dirty="0" smtClean="0"/>
                        <a:t>«Общие принципы гелиоцентрической системы»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Из темы должны быть понятны со-держание работы и се новизна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«Разработка и апробация с учетом передового мирового опыта технологии создания новых образовательных продуктов для подготовки руководителей и специалистов в области оказания государственных услуг в городе Москве (включая создание новых обучающих кейсов, тренажеров, деловых игр и др.)»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Тема должна быть одновременно краткой и обобщающей (в идеале — не длиннее 7 слов)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«Современная система кадровой политики»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Тема должна строго соответствовать проблемному полю исследования, паспорту специальности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«Кто ответит за провалы в экономике?»</a:t>
                      </a:r>
                    </a:p>
                    <a:p>
                      <a:r>
                        <a:rPr lang="ru-RU" dirty="0" smtClean="0"/>
                        <a:t>«Использование систем DOS в RMS- формате»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Для обоснования актуальности темы во введении можно ссылаться на данные опросов, статистику, действующие программные документы и т. д.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108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Определение объекта, предмета и цели исследования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6436482"/>
              </p:ext>
            </p:extLst>
          </p:nvPr>
        </p:nvGraphicFramePr>
        <p:xfrm>
          <a:off x="323850" y="4346575"/>
          <a:ext cx="8496622" cy="23947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086"/>
                <a:gridCol w="4824536"/>
              </a:tblGrid>
              <a:tr h="18657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Неправильно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Правильно</a:t>
                      </a:r>
                      <a:endParaRPr lang="ru-RU" sz="1200" dirty="0"/>
                    </a:p>
                  </a:txBody>
                  <a:tcPr/>
                </a:tc>
              </a:tr>
              <a:tr h="4600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Объект: Минкультуры России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Объект: профессиональная служебная деятельность федеральных гражданских служащих</a:t>
                      </a:r>
                    </a:p>
                  </a:txBody>
                  <a:tcPr/>
                </a:tc>
              </a:tr>
              <a:tr h="7360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Предмет: оценка эффективности и результативности профессиональной служебной деятельности федеральных гражданских служащих (на примере Минкультуры России)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Предмет: эффективность и результативность профессиональной служебной деятельности гражданских служащих Минкультуры России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</a:tr>
              <a:tr h="83746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Цель: 1) изучить законодательство о государственной службе; 2) рассмотреть деятельность гражданских служащих Минкультуры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Цель: сформулировать рекомендации по оценке эффективности и результативности профессиональной служебной деятельности федеральных гражданских служащих с учетом ведомственной специфики Минкультуры России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23528" y="3789040"/>
            <a:ext cx="8229600" cy="1180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484784"/>
            <a:ext cx="8229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7800" algn="just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Объект</a:t>
            </a:r>
            <a:r>
              <a:rPr lang="ru-RU" dirty="0">
                <a:latin typeface="Times New Roman"/>
                <a:ea typeface="Times New Roman"/>
              </a:rPr>
              <a:t> исследования соответствует предметному полю данной науки. </a:t>
            </a:r>
            <a:endParaRPr lang="ru-RU" dirty="0" smtClean="0">
              <a:latin typeface="Times New Roman"/>
              <a:ea typeface="Times New Roman"/>
            </a:endParaRPr>
          </a:p>
          <a:p>
            <a:pPr indent="177800" algn="just">
              <a:spcAft>
                <a:spcPts val="0"/>
              </a:spcAft>
            </a:pPr>
            <a:r>
              <a:rPr lang="ru-RU" b="1" dirty="0" smtClean="0">
                <a:latin typeface="Times New Roman"/>
                <a:ea typeface="Times New Roman"/>
              </a:rPr>
              <a:t>Предмет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— это часть предметного поля, которой конкретно посвящено данное исследование. </a:t>
            </a:r>
            <a:endParaRPr lang="ru-RU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  <a:sym typeface="Wingdings 2"/>
              </a:rPr>
              <a:t> </a:t>
            </a:r>
            <a:r>
              <a:rPr lang="ru-RU" dirty="0" smtClean="0">
                <a:latin typeface="Times New Roman"/>
                <a:ea typeface="Times New Roman"/>
              </a:rPr>
              <a:t>Предмет приблизительно </a:t>
            </a:r>
            <a:r>
              <a:rPr lang="ru-RU" dirty="0">
                <a:latin typeface="Times New Roman"/>
                <a:ea typeface="Times New Roman"/>
              </a:rPr>
              <a:t>соответствует теме </a:t>
            </a:r>
            <a:r>
              <a:rPr lang="ru-RU" dirty="0" smtClean="0">
                <a:latin typeface="Times New Roman"/>
                <a:ea typeface="Times New Roman"/>
              </a:rPr>
              <a:t>исследования и формулируется </a:t>
            </a:r>
            <a:r>
              <a:rPr lang="ru-RU" dirty="0">
                <a:latin typeface="Times New Roman"/>
                <a:ea typeface="Times New Roman"/>
              </a:rPr>
              <a:t>с учетом территориальных и хронологических рамок исследования.</a:t>
            </a:r>
          </a:p>
          <a:p>
            <a:pPr indent="177800" algn="just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Цель исследования </a:t>
            </a:r>
            <a:r>
              <a:rPr lang="ru-RU" dirty="0">
                <a:latin typeface="Times New Roman"/>
                <a:ea typeface="Times New Roman"/>
              </a:rPr>
              <a:t>— это то, что должно быть достигнуто в ко­нечном итоге. </a:t>
            </a:r>
            <a:r>
              <a:rPr lang="ru-RU" dirty="0" smtClean="0">
                <a:latin typeface="Times New Roman"/>
                <a:ea typeface="Times New Roman"/>
              </a:rPr>
              <a:t>Она не </a:t>
            </a:r>
            <a:r>
              <a:rPr lang="ru-RU" dirty="0">
                <a:latin typeface="Times New Roman"/>
                <a:ea typeface="Times New Roman"/>
              </a:rPr>
              <a:t>должна ограничиваться </a:t>
            </a:r>
            <a:r>
              <a:rPr lang="ru-RU" dirty="0" smtClean="0">
                <a:latin typeface="Times New Roman"/>
                <a:ea typeface="Times New Roman"/>
              </a:rPr>
              <a:t>процессом исследования. 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FF0000"/>
                </a:solidFill>
                <a:latin typeface="Times New Roman"/>
                <a:ea typeface="Times New Roman"/>
                <a:sym typeface="Wingdings 2"/>
              </a:rPr>
              <a:t> </a:t>
            </a:r>
            <a:r>
              <a:rPr lang="ru-RU" dirty="0" smtClean="0">
                <a:latin typeface="Times New Roman"/>
                <a:ea typeface="Times New Roman"/>
              </a:rPr>
              <a:t>В </a:t>
            </a:r>
            <a:r>
              <a:rPr lang="ru-RU" dirty="0">
                <a:latin typeface="Times New Roman"/>
                <a:ea typeface="Times New Roman"/>
              </a:rPr>
              <a:t>каждом исследовании допустима только одна </a:t>
            </a:r>
            <a:r>
              <a:rPr lang="ru-RU" dirty="0" smtClean="0">
                <a:latin typeface="Times New Roman"/>
                <a:ea typeface="Times New Roman"/>
              </a:rPr>
              <a:t>цель. 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FF0000"/>
                </a:solidFill>
                <a:latin typeface="Times New Roman"/>
                <a:ea typeface="Times New Roman"/>
                <a:sym typeface="Wingdings 2"/>
              </a:rPr>
              <a:t></a:t>
            </a:r>
            <a:r>
              <a:rPr lang="ru-RU" dirty="0" smtClean="0">
                <a:latin typeface="Times New Roman"/>
                <a:ea typeface="Times New Roman"/>
                <a:sym typeface="Wingdings 2"/>
              </a:rPr>
              <a:t> </a:t>
            </a:r>
            <a:r>
              <a:rPr lang="ru-RU" dirty="0" smtClean="0">
                <a:latin typeface="Times New Roman"/>
                <a:ea typeface="Times New Roman"/>
              </a:rPr>
              <a:t>Следует </a:t>
            </a:r>
            <a:r>
              <a:rPr lang="ru-RU" dirty="0">
                <a:latin typeface="Times New Roman"/>
                <a:ea typeface="Times New Roman"/>
              </a:rPr>
              <a:t>соблюдать </a:t>
            </a:r>
            <a:r>
              <a:rPr lang="ru-RU" b="1" i="1" dirty="0">
                <a:latin typeface="Times New Roman"/>
                <a:ea typeface="Times New Roman"/>
              </a:rPr>
              <a:t>единство терминологии</a:t>
            </a:r>
            <a:r>
              <a:rPr lang="ru-RU" dirty="0">
                <a:latin typeface="Times New Roman"/>
                <a:ea typeface="Times New Roman"/>
              </a:rPr>
              <a:t>, т. е. использовать одни и те же тезаурусные слова в названии, формулировке объекта, предмета и цель работы.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65412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Типология </a:t>
            </a:r>
            <a:r>
              <a:rPr lang="ru-RU" dirty="0"/>
              <a:t>прикладных исследований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01" y="1700808"/>
            <a:ext cx="8532571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8227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600" dirty="0"/>
              <a:t>Формулировка гипотезы исследования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2722547"/>
              </p:ext>
            </p:extLst>
          </p:nvPr>
        </p:nvGraphicFramePr>
        <p:xfrm>
          <a:off x="537523" y="3764909"/>
          <a:ext cx="8229600" cy="268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2509"/>
                <a:gridCol w="390709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Неправильно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Правильно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Тема: «Формирование современного кадрового имиджа российских регионов (на примере республики Карелия)»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Тема: «Совершенствование организации прохождения государственной службы в налоговых органах»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Гипотеза: для повышения конкурентоспособности Республики Карелия в борьбе за инвестиции и туристические потоки целесообразно провести кадровый </a:t>
                      </a:r>
                      <a:r>
                        <a:rPr lang="ru-RU" sz="1400" dirty="0" err="1" smtClean="0"/>
                        <a:t>ребрендинг</a:t>
                      </a:r>
                      <a:r>
                        <a:rPr lang="ru-RU" sz="1400" dirty="0" smtClean="0"/>
                        <a:t> региона, обновив его имидж либо сместив акцент в позиционировании кадровой системы региона на другие характеристики (например, </a:t>
                      </a:r>
                      <a:r>
                        <a:rPr lang="ru-RU" sz="1400" dirty="0" err="1" smtClean="0"/>
                        <a:t>инновационность</a:t>
                      </a:r>
                      <a:r>
                        <a:rPr lang="ru-RU" sz="1400" dirty="0" smtClean="0"/>
                        <a:t> или </a:t>
                      </a:r>
                      <a:r>
                        <a:rPr lang="ru-RU" sz="1400" dirty="0" err="1" smtClean="0"/>
                        <a:t>экологизм</a:t>
                      </a:r>
                      <a:r>
                        <a:rPr lang="ru-RU" sz="14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Гипотеза: существует долговременная взаимосвязь между профессионально-кадровыми характеристиками налоговых органов и результатами работы налоговых органов, которую можно количественно описать и использовать для совершенствования их деятельности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539552" y="1916832"/>
            <a:ext cx="8229600" cy="1833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2879" y="1195354"/>
            <a:ext cx="83016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388" algn="just">
              <a:spcAft>
                <a:spcPts val="0"/>
              </a:spcAft>
            </a:pPr>
            <a:r>
              <a:rPr lang="ru-RU" sz="1600" b="1" dirty="0">
                <a:latin typeface="Times New Roman"/>
                <a:ea typeface="Times New Roman"/>
              </a:rPr>
              <a:t>Гипотеза</a:t>
            </a:r>
            <a:r>
              <a:rPr lang="ru-RU" sz="1600" dirty="0">
                <a:latin typeface="Times New Roman"/>
                <a:ea typeface="Times New Roman"/>
              </a:rPr>
              <a:t> — это предпо­ложение о существовании закономерности в природе и обществе, знание о которой может содействовать решению научной пробле­мы. Это то, чего мы не знаем, но хотим узнать.</a:t>
            </a:r>
          </a:p>
          <a:p>
            <a:pPr indent="179388" algn="just">
              <a:spcAft>
                <a:spcPts val="0"/>
              </a:spcAft>
            </a:pPr>
            <a:r>
              <a:rPr lang="ru-RU" sz="1600" b="1" i="1" dirty="0">
                <a:latin typeface="Times New Roman"/>
                <a:ea typeface="Times New Roman"/>
              </a:rPr>
              <a:t>Принципы формирования гипотезы</a:t>
            </a:r>
            <a:r>
              <a:rPr lang="ru-RU" sz="1600" dirty="0">
                <a:latin typeface="Times New Roman"/>
                <a:ea typeface="Times New Roman"/>
              </a:rPr>
              <a:t>: она вытекает из темы и цели исследования, она не очевидна и требует доказательства, она имеет возможность проверки доступными данными, она не противоречит известным фактам, она 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обладает универсальностью.</a:t>
            </a:r>
          </a:p>
          <a:p>
            <a:pPr indent="179388"/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Гипотеза </a:t>
            </a:r>
            <a:r>
              <a:rPr lang="ru-RU" sz="16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должна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быть позитивной, конкретной, оригинальной, содержать тезаурусные слова. Гипотеза </a:t>
            </a:r>
            <a:r>
              <a:rPr lang="ru-RU" sz="16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 должна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содержать общие слова, пожелания, обещания, описания, предложения. В дополне­ние к основной гипотезе могут формулироваться вспомогательные гипотезы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(каскадирование 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гипотез).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539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Разработка исследовательской программы и структуры </a:t>
            </a:r>
            <a:r>
              <a:rPr lang="ru-RU" sz="3600" dirty="0" smtClean="0"/>
              <a:t>исследования</a:t>
            </a:r>
            <a:endParaRPr lang="ru-RU" sz="36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8982874"/>
              </p:ext>
            </p:extLst>
          </p:nvPr>
        </p:nvGraphicFramePr>
        <p:xfrm>
          <a:off x="323528" y="3793108"/>
          <a:ext cx="8496944" cy="290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56886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Неправильно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Правильно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Цель: изучить особенности </a:t>
                      </a:r>
                      <a:r>
                        <a:rPr lang="ru-RU" sz="1400" dirty="0" err="1" smtClean="0"/>
                        <a:t>инве-стиционной</a:t>
                      </a:r>
                      <a:r>
                        <a:rPr lang="ru-RU" sz="1400" dirty="0" smtClean="0"/>
                        <a:t> политики...</a:t>
                      </a:r>
                    </a:p>
                    <a:p>
                      <a:r>
                        <a:rPr lang="ru-RU" sz="1400" dirty="0" smtClean="0"/>
                        <a:t>Задача: рассмотреть особенности инновационной деятельности...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Задачи 1 ...</a:t>
                      </a:r>
                      <a:r>
                        <a:rPr lang="en-US" sz="1400" dirty="0" smtClean="0"/>
                        <a:t>n</a:t>
                      </a:r>
                      <a:r>
                        <a:rPr lang="ru-RU" sz="1400" dirty="0" smtClean="0"/>
                        <a:t> =&gt; </a:t>
                      </a:r>
                      <a:endParaRPr lang="en-US" sz="1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параграфы 1...</a:t>
                      </a:r>
                      <a:r>
                        <a:rPr lang="en-US" sz="1400" dirty="0" smtClean="0"/>
                        <a:t>n</a:t>
                      </a:r>
                      <a:r>
                        <a:rPr lang="ru-RU" sz="1400" dirty="0" smtClean="0"/>
                        <a:t> =&gt; </a:t>
                      </a:r>
                      <a:endParaRPr lang="en-US" sz="1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методы 1 ...</a:t>
                      </a:r>
                      <a:r>
                        <a:rPr lang="en-US" sz="1400" dirty="0" smtClean="0"/>
                        <a:t>n</a:t>
                      </a:r>
                      <a:r>
                        <a:rPr lang="ru-RU" sz="1400" dirty="0" smtClean="0"/>
                        <a:t> =&gt; </a:t>
                      </a:r>
                      <a:endParaRPr lang="en-US" sz="1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результаты (выводы) 1...</a:t>
                      </a:r>
                      <a:r>
                        <a:rPr lang="en-US" sz="1400" dirty="0" smtClean="0"/>
                        <a:t>n</a:t>
                      </a:r>
                      <a:endParaRPr lang="ru-RU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Задачи: 1), 2), 3).</a:t>
                      </a:r>
                    </a:p>
                    <a:p>
                      <a:r>
                        <a:rPr lang="ru-RU" sz="1400" dirty="0" smtClean="0"/>
                        <a:t>Параграфы: 1), 2), 3), 4)</a:t>
                      </a:r>
                    </a:p>
                    <a:p>
                      <a:r>
                        <a:rPr lang="ru-RU" sz="1400" dirty="0" smtClean="0"/>
                        <a:t>«В работе используются </a:t>
                      </a:r>
                      <a:r>
                        <a:rPr lang="ru-RU" sz="1400" dirty="0" err="1" smtClean="0"/>
                        <a:t>общена-учные</a:t>
                      </a:r>
                      <a:r>
                        <a:rPr lang="ru-RU" sz="1400" dirty="0" smtClean="0"/>
                        <a:t> и </a:t>
                      </a:r>
                      <a:r>
                        <a:rPr lang="ru-RU" sz="1400" dirty="0" err="1" smtClean="0"/>
                        <a:t>частнонаучные</a:t>
                      </a:r>
                      <a:r>
                        <a:rPr lang="ru-RU" sz="1400" dirty="0" smtClean="0"/>
                        <a:t> методы»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Типовая структура исследования:</a:t>
                      </a:r>
                    </a:p>
                    <a:p>
                      <a:pPr>
                        <a:tabLst>
                          <a:tab pos="268288" algn="l"/>
                        </a:tabLst>
                      </a:pPr>
                      <a:r>
                        <a:rPr lang="ru-RU" sz="1400" dirty="0" smtClean="0"/>
                        <a:t>1)	теория вопроса (основные понятия, принципы, концепции, история);</a:t>
                      </a:r>
                    </a:p>
                    <a:p>
                      <a:pPr>
                        <a:tabLst>
                          <a:tab pos="268288" algn="l"/>
                        </a:tabLst>
                      </a:pPr>
                      <a:r>
                        <a:rPr lang="ru-RU" sz="1400" dirty="0" smtClean="0"/>
                        <a:t>2)	текущая ситуация (правовые основы, элементы системы, органы управления, статистика);</a:t>
                      </a:r>
                    </a:p>
                    <a:p>
                      <a:pPr>
                        <a:tabLst>
                          <a:tab pos="268288" algn="l"/>
                        </a:tabLst>
                      </a:pPr>
                      <a:r>
                        <a:rPr lang="ru-RU" sz="1400" dirty="0" smtClean="0"/>
                        <a:t>3)	перспектива (ключевые проблемы, предложения по совершенствованию)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484784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9388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Программа исследования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– это последовательность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этапов его осуществления. Число этапов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= числу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исследовательских задач.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Задача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то, что нужно сделать. Задачи выделяются из цели методом каскадирования (задача 1 + задача 2 + ... + задача n = цель).</a:t>
            </a:r>
          </a:p>
          <a:p>
            <a:pPr indent="179388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Для решения каждой задачи применяется один или несколько научных методов.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Метод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— это способ решения задачи, то, как именно ее можно решить.</a:t>
            </a:r>
          </a:p>
          <a:p>
            <a:pPr indent="179388"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Тема =&gt; цель =&gt; гипотеза =&gt; задачи (этапы) =&gt; методы</a:t>
            </a:r>
          </a:p>
          <a:p>
            <a:pPr indent="179388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Под каждый этап исследования отводится отдельная часть (глава, раздел, параграф и т. д.). Общая логика построения исследования: от более общих вопросов к более частным и конкретным.</a:t>
            </a:r>
          </a:p>
        </p:txBody>
      </p:sp>
    </p:spTree>
    <p:extLst>
      <p:ext uri="{BB962C8B-B14F-4D97-AF65-F5344CB8AC3E}">
        <p14:creationId xmlns:p14="http://schemas.microsoft.com/office/powerpoint/2010/main" val="423339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Сбор данных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2232248"/>
          </a:xfrm>
        </p:spPr>
        <p:txBody>
          <a:bodyPr>
            <a:normAutofit fontScale="55000" lnSpcReduction="20000"/>
          </a:bodyPr>
          <a:lstStyle/>
          <a:p>
            <a:pPr marL="0" indent="179388">
              <a:buNone/>
            </a:pPr>
            <a:r>
              <a:rPr lang="ru-RU" b="1" dirty="0"/>
              <a:t>Данные</a:t>
            </a:r>
            <a:r>
              <a:rPr lang="ru-RU" dirty="0"/>
              <a:t> — это любые фактические сведения, </a:t>
            </a:r>
            <a:r>
              <a:rPr lang="ru-RU" dirty="0" smtClean="0"/>
              <a:t>позволяющие </a:t>
            </a:r>
            <a:r>
              <a:rPr lang="ru-RU" dirty="0"/>
              <a:t>проверить гипотезу исследования. </a:t>
            </a:r>
            <a:r>
              <a:rPr lang="ru-RU" b="1" i="1" dirty="0"/>
              <a:t>Источники данных</a:t>
            </a:r>
            <a:r>
              <a:rPr lang="ru-RU" dirty="0"/>
              <a:t>: публикации других авторов, социологические данные, статистика, тексты.</a:t>
            </a:r>
          </a:p>
          <a:p>
            <a:pPr marL="0" indent="179388">
              <a:buNone/>
            </a:pPr>
            <a:r>
              <a:rPr lang="ru-RU" dirty="0"/>
              <a:t>При использовании чужих данных </a:t>
            </a:r>
            <a:r>
              <a:rPr lang="ru-RU" b="1" i="1" dirty="0"/>
              <a:t>ссылка на источник </a:t>
            </a:r>
            <a:r>
              <a:rPr lang="ru-RU" dirty="0" smtClean="0"/>
              <a:t>обязательна</a:t>
            </a:r>
            <a:r>
              <a:rPr lang="ru-RU" dirty="0"/>
              <a:t>. При использовании собственных данных необходимо </a:t>
            </a:r>
            <a:r>
              <a:rPr lang="ru-RU" dirty="0" smtClean="0"/>
              <a:t>указать</a:t>
            </a:r>
            <a:r>
              <a:rPr lang="ru-RU" dirty="0"/>
              <a:t>, когда, для чего и каким образом они собраны. </a:t>
            </a:r>
            <a:endParaRPr lang="en-US" dirty="0" smtClean="0"/>
          </a:p>
          <a:p>
            <a:pPr marL="0" indent="179388">
              <a:buNone/>
            </a:pPr>
            <a:r>
              <a:rPr lang="ru-RU" dirty="0" smtClean="0"/>
              <a:t>Следует </a:t>
            </a:r>
            <a:r>
              <a:rPr lang="ru-RU" dirty="0"/>
              <a:t>указать систему ограничений для используемых данных и методов: какие данные и почему не учитывались, какие существуют погрешности, как они могут повлиять на результаты.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849" y="3501008"/>
            <a:ext cx="5772299" cy="318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8893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Получение результатов, формирование выводов и </a:t>
            </a:r>
            <a:r>
              <a:rPr lang="ru-RU" sz="3600" dirty="0" smtClean="0"/>
              <a:t>предложений</a:t>
            </a:r>
            <a:endParaRPr lang="ru-RU" sz="3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8735604"/>
              </p:ext>
            </p:extLst>
          </p:nvPr>
        </p:nvGraphicFramePr>
        <p:xfrm>
          <a:off x="457200" y="4005263"/>
          <a:ext cx="8507288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6808"/>
                <a:gridCol w="43204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Неправильно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Правильно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Тема: «Карьера гражданских служащих федеральных органов исполнительной власти»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500" dirty="0" smtClean="0"/>
                        <a:t>Выводы должны: содержать отсылки к изученным данным;</a:t>
                      </a:r>
                    </a:p>
                    <a:p>
                      <a:r>
                        <a:rPr lang="ru-RU" sz="1500" dirty="0" smtClean="0"/>
                        <a:t>иметь возможность для проверки и воспроизведения;</a:t>
                      </a:r>
                    </a:p>
                    <a:p>
                      <a:r>
                        <a:rPr lang="ru-RU" sz="1500" dirty="0" smtClean="0"/>
                        <a:t>быть конкретными;</a:t>
                      </a:r>
                    </a:p>
                    <a:p>
                      <a:r>
                        <a:rPr lang="ru-RU" sz="1500" dirty="0" smtClean="0"/>
                        <a:t>содержать последовательность действий;</a:t>
                      </a:r>
                    </a:p>
                    <a:p>
                      <a:r>
                        <a:rPr lang="ru-RU" sz="1500" dirty="0" smtClean="0"/>
                        <a:t>содержать идеи для новых исследований.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Вывод: отсутствуют системный подход и критерии мотивации гражданских служащих, позволяющие адекватно оценить потенциал конкретного гражданского служащего </a:t>
                      </a:r>
                      <a:endParaRPr lang="ru-RU" sz="15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Предложение: улучшить правовое регулирование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Предложение: изложить часть 2 статьи 8 закона «О...» в новой редакции: «...», дополнить ее частью 3 следующего содержания:«...»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7544" y="1484784"/>
            <a:ext cx="82809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Критерии </a:t>
            </a:r>
            <a:r>
              <a:rPr lang="ru-RU" sz="1600" b="1" i="1" dirty="0">
                <a:latin typeface="Times New Roman" pitchFamily="18" charset="0"/>
                <a:ea typeface="Times New Roman"/>
                <a:cs typeface="Times New Roman" pitchFamily="18" charset="0"/>
              </a:rPr>
              <a:t>оценки качества 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выводов и рекомендаций в работах по кадровой </a:t>
            </a:r>
            <a:r>
              <a:rPr lang="ru-RU" sz="1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политике:</a:t>
            </a:r>
            <a:endParaRPr lang="en-US" sz="16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социально 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и морально приемлемы, не противоречат действующему законодательству, со­ответствуют документам стратегического планирования, обеспече­ны ресурсами, организационно обеспечены.</a:t>
            </a:r>
          </a:p>
          <a:p>
            <a:pPr indent="177800" algn="just">
              <a:spcAft>
                <a:spcPts val="0"/>
              </a:spcAft>
            </a:pPr>
            <a:r>
              <a:rPr lang="ru-RU" sz="16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Требования</a:t>
            </a:r>
            <a:r>
              <a:rPr lang="ru-RU" sz="1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к предложениям, формируемым по итогам исследования:</a:t>
            </a: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  <a:tabLst>
                <a:tab pos="302260" algn="l"/>
              </a:tabLst>
            </a:pP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итоговый документ не должен быть объемным и сложным для восприятия, следует использовать визуализацию;</a:t>
            </a: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  <a:tabLst>
                <a:tab pos="300990" algn="l"/>
              </a:tabLst>
            </a:pPr>
            <a:r>
              <a:rPr lang="ru-RU" sz="1600" dirty="0">
                <a:latin typeface="Times New Roman" pitchFamily="18" charset="0"/>
                <a:ea typeface="Times New Roman"/>
                <a:cs typeface="Times New Roman" pitchFamily="18" charset="0"/>
              </a:rPr>
              <a:t>рекомендации должны быть конкретными и </a:t>
            </a:r>
            <a:r>
              <a:rPr lang="ru-RU" sz="1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исполнимыми;</a:t>
            </a:r>
            <a:endParaRPr lang="en-US" sz="16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  <a:tabLst>
                <a:tab pos="300990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они 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должны основываться на результатах исследования, содер­жать отсылки к данным, иметь возможность для проверки и воспро­изведения.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641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rmAutofit/>
          </a:bodyPr>
          <a:lstStyle/>
          <a:p>
            <a:r>
              <a:rPr lang="ru-RU" sz="3600" dirty="0"/>
              <a:t>Оформление результатов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357188">
              <a:buNone/>
            </a:pPr>
            <a:r>
              <a:rPr lang="ru-RU" dirty="0"/>
              <a:t>Оформление </a:t>
            </a:r>
            <a:r>
              <a:rPr lang="ru-RU" dirty="0" smtClean="0"/>
              <a:t>результатов зависит </a:t>
            </a:r>
            <a:r>
              <a:rPr lang="ru-RU" dirty="0"/>
              <a:t>от типа </a:t>
            </a:r>
            <a:r>
              <a:rPr lang="ru-RU" dirty="0" smtClean="0"/>
              <a:t>научного текста.</a:t>
            </a:r>
          </a:p>
          <a:p>
            <a:pPr marL="0" indent="357188">
              <a:buNone/>
            </a:pPr>
            <a:r>
              <a:rPr lang="ru-RU" dirty="0"/>
              <a:t>Существуют стандарты по </a:t>
            </a:r>
            <a:r>
              <a:rPr lang="ru-RU" dirty="0" smtClean="0"/>
              <a:t>оформлению </a:t>
            </a:r>
            <a:r>
              <a:rPr lang="ru-RU" dirty="0"/>
              <a:t>библиографических ссылок (ГОСТ 7.0.5—2008) и списка </a:t>
            </a:r>
            <a:r>
              <a:rPr lang="ru-RU" dirty="0" smtClean="0"/>
              <a:t>литературы </a:t>
            </a:r>
            <a:r>
              <a:rPr lang="ru-RU" dirty="0"/>
              <a:t>(ГОСТ Р 7.0.100—2018). </a:t>
            </a:r>
            <a:endParaRPr lang="ru-RU" dirty="0" smtClean="0"/>
          </a:p>
          <a:p>
            <a:pPr marL="0" indent="357188">
              <a:buNone/>
            </a:pPr>
            <a:r>
              <a:rPr lang="ru-RU" dirty="0" smtClean="0"/>
              <a:t>В </a:t>
            </a:r>
            <a:r>
              <a:rPr lang="ru-RU" dirty="0"/>
              <a:t>списке литературы должны быть ссылки на все работы, упомянутые в тексте, и наоборот. </a:t>
            </a:r>
            <a:endParaRPr lang="ru-RU" dirty="0" smtClean="0"/>
          </a:p>
          <a:p>
            <a:pPr marL="0" indent="357188">
              <a:buNone/>
            </a:pPr>
            <a:r>
              <a:rPr lang="ru-RU" dirty="0" smtClean="0"/>
              <a:t>Уровень </a:t>
            </a:r>
            <a:r>
              <a:rPr lang="ru-RU" dirty="0"/>
              <a:t>оригинальности текста лучше выдерживать в пределах 90 %.</a:t>
            </a: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793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 Основные </a:t>
            </a:r>
            <a:r>
              <a:rPr lang="ru-RU" dirty="0"/>
              <a:t>методы изучения вопросов кадровой политики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Онтология</a:t>
            </a:r>
            <a:r>
              <a:rPr lang="ru-RU" dirty="0"/>
              <a:t> (от лат. «то, что существует» и греч. «слово») — это наука о бытии.</a:t>
            </a:r>
          </a:p>
          <a:p>
            <a:pPr marL="0" indent="0">
              <a:buNone/>
            </a:pPr>
            <a:r>
              <a:rPr lang="ru-RU" b="1" dirty="0"/>
              <a:t>Гносеология</a:t>
            </a:r>
            <a:r>
              <a:rPr lang="ru-RU" dirty="0"/>
              <a:t> (от греч. «познание» и «слово») —это наука о познании. Также часто используется близкое по смыслу понятие «эпистемология» (от греч. «достоверное знание</a:t>
            </a:r>
            <a:r>
              <a:rPr lang="ru-RU" dirty="0" smtClean="0"/>
              <a:t>»).</a:t>
            </a:r>
          </a:p>
          <a:p>
            <a:pPr marL="0" indent="0">
              <a:buNone/>
            </a:pPr>
            <a:r>
              <a:rPr lang="ru-RU" b="1" dirty="0"/>
              <a:t>Диалектика</a:t>
            </a:r>
            <a:r>
              <a:rPr lang="ru-RU" dirty="0"/>
              <a:t> (от греч. «искусство рассуждения») — это способ </a:t>
            </a:r>
            <a:r>
              <a:rPr lang="ru-RU" dirty="0" smtClean="0"/>
              <a:t>научного </a:t>
            </a:r>
            <a:r>
              <a:rPr lang="ru-RU" dirty="0"/>
              <a:t>мышления, построенный на изучении противоречий в изучаемых предметах, процессах, явлениях. Борьба противоречий и переход </a:t>
            </a:r>
            <a:r>
              <a:rPr lang="ru-RU" dirty="0" smtClean="0"/>
              <a:t>количественных </a:t>
            </a:r>
            <a:r>
              <a:rPr lang="ru-RU" dirty="0"/>
              <a:t>изменений в качественные определяют исторический процесс развития окружающего мира, человеческого общества и любых </a:t>
            </a:r>
            <a:r>
              <a:rPr lang="ru-RU" dirty="0" smtClean="0"/>
              <a:t>составляющих </a:t>
            </a:r>
            <a:r>
              <a:rPr lang="ru-RU" dirty="0"/>
              <a:t>их элементов.</a:t>
            </a:r>
          </a:p>
          <a:p>
            <a:pPr marL="1789113" indent="0">
              <a:buNone/>
            </a:pPr>
            <a:endParaRPr lang="ru-RU" dirty="0" smtClean="0">
              <a:solidFill>
                <a:srgbClr val="FF0000"/>
              </a:solidFill>
              <a:sym typeface="Wingdings 2"/>
            </a:endParaRPr>
          </a:p>
          <a:p>
            <a:pPr marL="1789113" indent="0">
              <a:buNone/>
            </a:pPr>
            <a:r>
              <a:rPr lang="ru-RU" dirty="0" smtClean="0">
                <a:solidFill>
                  <a:srgbClr val="FF0000"/>
                </a:solidFill>
                <a:sym typeface="Wingdings 2"/>
              </a:rPr>
              <a:t>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Сформулируйте соответствующие предпосылки кадровой политики.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936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Научные подходы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5257800"/>
          </a:xfrm>
        </p:spPr>
        <p:txBody>
          <a:bodyPr>
            <a:normAutofit fontScale="55000" lnSpcReduction="20000"/>
          </a:bodyPr>
          <a:lstStyle/>
          <a:p>
            <a:pPr marL="0" indent="179388">
              <a:buNone/>
            </a:pPr>
            <a:r>
              <a:rPr lang="ru-RU" sz="3800" b="1" dirty="0" smtClean="0"/>
              <a:t>Системный анализ </a:t>
            </a:r>
            <a:r>
              <a:rPr lang="ru-RU" sz="3800" dirty="0" smtClean="0"/>
              <a:t>основан </a:t>
            </a:r>
            <a:r>
              <a:rPr lang="ru-RU" sz="3800" dirty="0"/>
              <a:t>на рассмотрении </a:t>
            </a:r>
            <a:r>
              <a:rPr lang="ru-RU" sz="3800" dirty="0" smtClean="0"/>
              <a:t>социальных </a:t>
            </a:r>
            <a:r>
              <a:rPr lang="ru-RU" sz="3800" dirty="0"/>
              <a:t>систем как совокупности элементов, качества которых не сводимы к простой сумме их составляющих. Кадровая </a:t>
            </a:r>
            <a:r>
              <a:rPr lang="ru-RU" sz="3800" dirty="0" smtClean="0"/>
              <a:t>политика </a:t>
            </a:r>
            <a:r>
              <a:rPr lang="ru-RU" sz="3800" dirty="0"/>
              <a:t>— сложная система, обладающая свойствами самоорганизации.  </a:t>
            </a:r>
            <a:endParaRPr lang="ru-RU" sz="3800" dirty="0" smtClean="0"/>
          </a:p>
          <a:p>
            <a:pPr marL="0" indent="179388">
              <a:buNone/>
            </a:pPr>
            <a:r>
              <a:rPr lang="ru-RU" sz="3800" b="1" dirty="0" smtClean="0"/>
              <a:t>Процессный </a:t>
            </a:r>
            <a:r>
              <a:rPr lang="ru-RU" sz="3800" b="1" dirty="0"/>
              <a:t>подход </a:t>
            </a:r>
            <a:r>
              <a:rPr lang="ru-RU" sz="3800" dirty="0"/>
              <a:t>предполагает изучение явлений в их </a:t>
            </a:r>
            <a:r>
              <a:rPr lang="ru-RU" sz="3800" dirty="0" smtClean="0"/>
              <a:t>динамике</a:t>
            </a:r>
            <a:r>
              <a:rPr lang="ru-RU" sz="3800" dirty="0"/>
              <a:t>. Институциональная трансформация кадров представляет собой исторический процесс. </a:t>
            </a:r>
            <a:endParaRPr lang="ru-RU" sz="3800" dirty="0" smtClean="0"/>
          </a:p>
          <a:p>
            <a:pPr marL="0" indent="179388">
              <a:buNone/>
            </a:pPr>
            <a:r>
              <a:rPr lang="ru-RU" sz="3800" b="1" dirty="0"/>
              <a:t>И</a:t>
            </a:r>
            <a:r>
              <a:rPr lang="ru-RU" sz="3800" b="1" dirty="0" smtClean="0"/>
              <a:t>нституциональный </a:t>
            </a:r>
            <a:r>
              <a:rPr lang="ru-RU" sz="3800" b="1" dirty="0"/>
              <a:t>подход </a:t>
            </a:r>
            <a:r>
              <a:rPr lang="ru-RU" sz="3800" dirty="0"/>
              <a:t>(от лат. «</a:t>
            </a:r>
            <a:r>
              <a:rPr lang="ru-RU" sz="3800" dirty="0" smtClean="0"/>
              <a:t>установление</a:t>
            </a:r>
            <a:r>
              <a:rPr lang="ru-RU" sz="3800" dirty="0"/>
              <a:t>») — это теория, объясняющая общественные и экономические </a:t>
            </a:r>
            <a:r>
              <a:rPr lang="ru-RU" sz="3800" dirty="0" smtClean="0"/>
              <a:t>процессы </a:t>
            </a:r>
            <a:r>
              <a:rPr lang="ru-RU" sz="3800" dirty="0"/>
              <a:t>нормами, обычаями поведения и их закреплением в форме законов и организаций, учреждений. </a:t>
            </a:r>
            <a:r>
              <a:rPr lang="ru-RU" sz="3800" dirty="0" smtClean="0"/>
              <a:t>Кадровая практика </a:t>
            </a:r>
            <a:r>
              <a:rPr lang="ru-RU" sz="3800" dirty="0"/>
              <a:t>одновременно </a:t>
            </a:r>
            <a:r>
              <a:rPr lang="ru-RU" sz="3800" dirty="0" smtClean="0"/>
              <a:t>рассматривается как система, </a:t>
            </a:r>
            <a:r>
              <a:rPr lang="ru-RU" sz="3800" dirty="0"/>
              <a:t>процесс, совокупность функций, </a:t>
            </a:r>
            <a:r>
              <a:rPr lang="ru-RU" sz="3800" dirty="0" smtClean="0"/>
              <a:t>социальная организация, </a:t>
            </a:r>
            <a:r>
              <a:rPr lang="ru-RU" sz="3800" dirty="0"/>
              <a:t>коллективное действие, </a:t>
            </a:r>
            <a:r>
              <a:rPr lang="ru-RU" sz="3800" dirty="0" smtClean="0"/>
              <a:t>политический </a:t>
            </a:r>
            <a:r>
              <a:rPr lang="ru-RU" sz="3800" dirty="0" err="1" smtClean="0"/>
              <a:t>актор</a:t>
            </a:r>
            <a:r>
              <a:rPr lang="ru-RU" sz="3800" dirty="0" smtClean="0"/>
              <a:t> </a:t>
            </a:r>
            <a:r>
              <a:rPr lang="ru-RU" sz="3800" dirty="0"/>
              <a:t>и элемент дискурса</a:t>
            </a:r>
            <a:r>
              <a:rPr lang="ru-RU" sz="3800" dirty="0" smtClean="0"/>
              <a:t>. </a:t>
            </a:r>
          </a:p>
          <a:p>
            <a:pPr marL="0" indent="179388">
              <a:buNone/>
            </a:pPr>
            <a:r>
              <a:rPr lang="ru-RU" sz="3800" dirty="0"/>
              <a:t>Функциями </a:t>
            </a:r>
            <a:r>
              <a:rPr lang="ru-RU" sz="3800" b="1" dirty="0"/>
              <a:t>дискурса</a:t>
            </a:r>
            <a:r>
              <a:rPr lang="ru-RU" sz="3800" dirty="0"/>
              <a:t> являются идеологическая мобилизация общества, использование </a:t>
            </a:r>
            <a:r>
              <a:rPr lang="ru-RU" sz="3800" dirty="0" smtClean="0"/>
              <a:t>речевых </a:t>
            </a:r>
            <a:r>
              <a:rPr lang="ru-RU" sz="3800" dirty="0"/>
              <a:t>символов, формирование определенного способа понимания действительности. Дискурсу присущи ценностно-мотивационные элементы, что очень важно для исследований кадровой ситуации. </a:t>
            </a:r>
            <a:endParaRPr lang="ru-RU" sz="38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201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/>
              <a:t>Примеры </a:t>
            </a:r>
            <a:r>
              <a:rPr lang="ru-RU" sz="3200" dirty="0" smtClean="0"/>
              <a:t>качественных </a:t>
            </a:r>
            <a:r>
              <a:rPr lang="ru-RU" sz="3200" dirty="0"/>
              <a:t>методов для исследований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5141168"/>
          </a:xfrm>
        </p:spPr>
        <p:txBody>
          <a:bodyPr>
            <a:normAutofit fontScale="47500" lnSpcReduction="20000"/>
          </a:bodyPr>
          <a:lstStyle/>
          <a:p>
            <a:pPr marL="0" indent="268288" fontAlgn="b">
              <a:lnSpc>
                <a:spcPct val="109000"/>
              </a:lnSpc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rgbClr val="000000"/>
                </a:solidFill>
                <a:latin typeface="+mj-lt"/>
                <a:ea typeface="Times New Roman"/>
              </a:rPr>
              <a:t>Диаграммы </a:t>
            </a:r>
            <a:r>
              <a:rPr lang="ru-RU" sz="3600" b="1" dirty="0">
                <a:solidFill>
                  <a:srgbClr val="000000"/>
                </a:solidFill>
                <a:latin typeface="+mj-lt"/>
                <a:ea typeface="Times New Roman"/>
              </a:rPr>
              <a:t>(графики) </a:t>
            </a:r>
            <a:r>
              <a:rPr lang="ru-RU" sz="3600" b="1" dirty="0" err="1">
                <a:solidFill>
                  <a:srgbClr val="000000"/>
                </a:solidFill>
                <a:latin typeface="+mj-lt"/>
                <a:ea typeface="Times New Roman"/>
              </a:rPr>
              <a:t>Исикава</a:t>
            </a:r>
            <a:r>
              <a:rPr lang="ru-RU" sz="3600" b="1" dirty="0">
                <a:solidFill>
                  <a:srgbClr val="000000"/>
                </a:solidFill>
                <a:latin typeface="+mj-lt"/>
                <a:ea typeface="Times New Roman"/>
              </a:rPr>
              <a:t> </a:t>
            </a:r>
            <a:r>
              <a:rPr lang="ru-RU" sz="3600" dirty="0">
                <a:solidFill>
                  <a:srgbClr val="000000"/>
                </a:solidFill>
                <a:latin typeface="+mj-lt"/>
                <a:ea typeface="Times New Roman"/>
              </a:rPr>
              <a:t>— способствуют определению главных факторов, оказывающих наиболее значительное влияние на развитие процесса</a:t>
            </a:r>
            <a:endParaRPr lang="ru-RU" sz="3600" dirty="0">
              <a:latin typeface="+mj-lt"/>
            </a:endParaRPr>
          </a:p>
          <a:p>
            <a:pPr marL="0" indent="268288" font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ru-RU" sz="3600" b="1" dirty="0">
                <a:solidFill>
                  <a:srgbClr val="000000"/>
                </a:solidFill>
                <a:latin typeface="+mj-lt"/>
                <a:ea typeface="Times New Roman"/>
              </a:rPr>
              <a:t>Дерево целей </a:t>
            </a:r>
            <a:r>
              <a:rPr lang="ru-RU" sz="3600" dirty="0">
                <a:solidFill>
                  <a:srgbClr val="000000"/>
                </a:solidFill>
                <a:latin typeface="+mj-lt"/>
                <a:ea typeface="Times New Roman"/>
              </a:rPr>
              <a:t>— позволяет опреде­лить взаимосвязь целей и выстроить их иерархию</a:t>
            </a:r>
            <a:endParaRPr lang="ru-RU" sz="3600" dirty="0">
              <a:latin typeface="+mj-lt"/>
            </a:endParaRPr>
          </a:p>
          <a:p>
            <a:pPr marL="0" indent="268288" fontAlgn="b">
              <a:lnSpc>
                <a:spcPct val="105000"/>
              </a:lnSpc>
              <a:spcBef>
                <a:spcPts val="0"/>
              </a:spcBef>
              <a:buNone/>
            </a:pPr>
            <a:r>
              <a:rPr lang="ru-RU" sz="3600" b="1" dirty="0">
                <a:solidFill>
                  <a:srgbClr val="000000"/>
                </a:solidFill>
                <a:latin typeface="+mj-lt"/>
                <a:ea typeface="Times New Roman"/>
              </a:rPr>
              <a:t>Интеллектуальные карты, струк­турно-логические, организацион­но-</a:t>
            </a:r>
            <a:r>
              <a:rPr lang="ru-RU" sz="3600" b="1" dirty="0" err="1">
                <a:solidFill>
                  <a:srgbClr val="000000"/>
                </a:solidFill>
                <a:latin typeface="+mj-lt"/>
                <a:ea typeface="Times New Roman"/>
              </a:rPr>
              <a:t>деятельностные</a:t>
            </a:r>
            <a:r>
              <a:rPr lang="ru-RU" sz="3600" b="1" dirty="0">
                <a:solidFill>
                  <a:srgbClr val="000000"/>
                </a:solidFill>
                <a:latin typeface="+mj-lt"/>
                <a:ea typeface="Times New Roman"/>
              </a:rPr>
              <a:t> схемы </a:t>
            </a:r>
            <a:r>
              <a:rPr lang="ru-RU" sz="3600" dirty="0">
                <a:solidFill>
                  <a:srgbClr val="000000"/>
                </a:solidFill>
                <a:latin typeface="+mj-lt"/>
                <a:ea typeface="Times New Roman"/>
              </a:rPr>
              <a:t>— позво­ляют структурировать и отображать большой объем информации</a:t>
            </a:r>
            <a:endParaRPr lang="ru-RU" sz="3600" dirty="0">
              <a:latin typeface="+mj-lt"/>
            </a:endParaRPr>
          </a:p>
          <a:p>
            <a:pPr marL="0" indent="268288" fontAlgn="b">
              <a:lnSpc>
                <a:spcPct val="105000"/>
              </a:lnSpc>
              <a:spcBef>
                <a:spcPts val="0"/>
              </a:spcBef>
              <a:buNone/>
            </a:pPr>
            <a:r>
              <a:rPr lang="ru-RU" sz="3600" b="1" dirty="0">
                <a:solidFill>
                  <a:srgbClr val="000000"/>
                </a:solidFill>
                <a:latin typeface="+mj-lt"/>
                <a:ea typeface="Times New Roman"/>
              </a:rPr>
              <a:t>Распознавание образов </a:t>
            </a:r>
            <a:r>
              <a:rPr lang="ru-RU" sz="3600" dirty="0">
                <a:solidFill>
                  <a:srgbClr val="000000"/>
                </a:solidFill>
                <a:latin typeface="+mj-lt"/>
                <a:ea typeface="Times New Roman"/>
              </a:rPr>
              <a:t>— отне­сение исходных данных к опреде­ленному классу с помощью вы­деления существенных признаков или свойств, характеризующих эти данные, из общей массы несуще­ственных деталей</a:t>
            </a:r>
            <a:endParaRPr lang="ru-RU" sz="3600" dirty="0">
              <a:latin typeface="+mj-lt"/>
            </a:endParaRPr>
          </a:p>
          <a:p>
            <a:pPr marL="0" indent="268288" fontAlgn="ctr">
              <a:lnSpc>
                <a:spcPct val="105000"/>
              </a:lnSpc>
              <a:spcBef>
                <a:spcPts val="0"/>
              </a:spcBef>
              <a:buNone/>
            </a:pPr>
            <a:r>
              <a:rPr lang="ru-RU" sz="3600" b="1" dirty="0">
                <a:solidFill>
                  <a:srgbClr val="000000"/>
                </a:solidFill>
                <a:latin typeface="+mj-lt"/>
                <a:ea typeface="Times New Roman"/>
              </a:rPr>
              <a:t>Ретроспективный метод </a:t>
            </a:r>
            <a:r>
              <a:rPr lang="ru-RU" sz="3600" dirty="0">
                <a:solidFill>
                  <a:srgbClr val="000000"/>
                </a:solidFill>
                <a:latin typeface="+mj-lt"/>
                <a:ea typeface="Times New Roman"/>
              </a:rPr>
              <a:t>— по­зволяет исследовать исторический процесс через последовательную возвратную реконструкцию событий и явлений</a:t>
            </a:r>
            <a:endParaRPr lang="ru-RU" sz="3600" dirty="0">
              <a:latin typeface="+mj-lt"/>
            </a:endParaRPr>
          </a:p>
          <a:p>
            <a:pPr marL="0" indent="268288" fontAlgn="b">
              <a:lnSpc>
                <a:spcPct val="105000"/>
              </a:lnSpc>
              <a:spcBef>
                <a:spcPts val="0"/>
              </a:spcBef>
              <a:buNone/>
            </a:pPr>
            <a:r>
              <a:rPr lang="ru-RU" sz="3600" b="1" dirty="0">
                <a:solidFill>
                  <a:srgbClr val="000000"/>
                </a:solidFill>
                <a:latin typeface="+mj-lt"/>
                <a:ea typeface="Times New Roman"/>
              </a:rPr>
              <a:t>Ситуационный анализ </a:t>
            </a:r>
            <a:r>
              <a:rPr lang="ru-RU" sz="3600" b="1" i="1" dirty="0">
                <a:solidFill>
                  <a:srgbClr val="000000"/>
                </a:solidFill>
                <a:latin typeface="+mj-lt"/>
                <a:ea typeface="Times New Roman"/>
              </a:rPr>
              <a:t>(</a:t>
            </a:r>
            <a:r>
              <a:rPr lang="en-US" sz="3600" b="1" i="1" dirty="0">
                <a:solidFill>
                  <a:srgbClr val="000000"/>
                </a:solidFill>
                <a:latin typeface="+mj-lt"/>
                <a:ea typeface="Times New Roman"/>
              </a:rPr>
              <a:t>case study</a:t>
            </a:r>
            <a:r>
              <a:rPr lang="ru-RU" sz="3600" b="1" i="1" dirty="0">
                <a:solidFill>
                  <a:srgbClr val="000000"/>
                </a:solidFill>
                <a:latin typeface="+mj-lt"/>
                <a:ea typeface="Times New Roman"/>
              </a:rPr>
              <a:t>) </a:t>
            </a:r>
            <a:r>
              <a:rPr lang="ru-RU" sz="3600" i="1" dirty="0">
                <a:solidFill>
                  <a:srgbClr val="000000"/>
                </a:solidFill>
                <a:latin typeface="+mj-lt"/>
                <a:ea typeface="Times New Roman"/>
              </a:rPr>
              <a:t>—</a:t>
            </a:r>
            <a:r>
              <a:rPr lang="ru-RU" sz="3600" dirty="0">
                <a:solidFill>
                  <a:srgbClr val="000000"/>
                </a:solidFill>
                <a:latin typeface="+mj-lt"/>
                <a:ea typeface="Times New Roman"/>
              </a:rPr>
              <a:t> позволяет определять ис­ходную (текущую) позицию на осно­вании анализа ситуации, факторов и выявлять проблемное </a:t>
            </a:r>
            <a:r>
              <a:rPr lang="ru-RU" sz="3600" dirty="0" smtClean="0">
                <a:solidFill>
                  <a:srgbClr val="000000"/>
                </a:solidFill>
                <a:latin typeface="+mj-lt"/>
                <a:ea typeface="Times New Roman"/>
              </a:rPr>
              <a:t>поле.</a:t>
            </a:r>
          </a:p>
          <a:p>
            <a:pPr marL="0" indent="268288" fontAlgn="b">
              <a:lnSpc>
                <a:spcPct val="105000"/>
              </a:lnSpc>
              <a:spcBef>
                <a:spcPts val="0"/>
              </a:spcBef>
              <a:buNone/>
            </a:pPr>
            <a:r>
              <a:rPr lang="ru-RU" sz="3600" b="1" dirty="0">
                <a:latin typeface="+mj-lt"/>
              </a:rPr>
              <a:t>Традиционный анализ </a:t>
            </a:r>
            <a:r>
              <a:rPr lang="ru-RU" sz="3600" dirty="0">
                <a:latin typeface="+mj-lt"/>
              </a:rPr>
              <a:t>применяется при изучении </a:t>
            </a:r>
            <a:r>
              <a:rPr lang="ru-RU" sz="3600" dirty="0" smtClean="0">
                <a:latin typeface="+mj-lt"/>
              </a:rPr>
              <a:t>специализированных </a:t>
            </a:r>
            <a:r>
              <a:rPr lang="ru-RU" sz="3600" dirty="0">
                <a:latin typeface="+mj-lt"/>
              </a:rPr>
              <a:t>источников. </a:t>
            </a:r>
            <a:endParaRPr lang="ru-RU" sz="3600" dirty="0" smtClean="0">
              <a:latin typeface="+mj-lt"/>
            </a:endParaRPr>
          </a:p>
          <a:p>
            <a:pPr marL="0" indent="268288" fontAlgn="b">
              <a:lnSpc>
                <a:spcPct val="105000"/>
              </a:lnSpc>
              <a:spcBef>
                <a:spcPts val="0"/>
              </a:spcBef>
              <a:buNone/>
            </a:pPr>
            <a:r>
              <a:rPr lang="ru-RU" sz="3600" b="1" dirty="0">
                <a:latin typeface="+mj-lt"/>
              </a:rPr>
              <a:t>Социальный эксперимент </a:t>
            </a:r>
            <a:r>
              <a:rPr lang="ru-RU" sz="3600" dirty="0">
                <a:latin typeface="+mj-lt"/>
              </a:rPr>
              <a:t>является методом работы с </a:t>
            </a:r>
            <a:r>
              <a:rPr lang="ru-RU" sz="3600" dirty="0" smtClean="0">
                <a:latin typeface="+mj-lt"/>
              </a:rPr>
              <a:t>живыми </a:t>
            </a:r>
            <a:r>
              <a:rPr lang="ru-RU" sz="3600" dirty="0">
                <a:latin typeface="+mj-lt"/>
              </a:rPr>
              <a:t>источниками. Цель — получение информации о </a:t>
            </a:r>
            <a:r>
              <a:rPr lang="ru-RU" sz="3600" dirty="0" smtClean="0">
                <a:latin typeface="+mj-lt"/>
              </a:rPr>
              <a:t>закономерностях </a:t>
            </a:r>
            <a:r>
              <a:rPr lang="ru-RU" sz="3600" dirty="0">
                <a:latin typeface="+mj-lt"/>
              </a:rPr>
              <a:t>социальных процессов. </a:t>
            </a:r>
            <a:endParaRPr lang="ru-RU" sz="3600" dirty="0" smtClean="0">
              <a:latin typeface="+mj-lt"/>
            </a:endParaRPr>
          </a:p>
          <a:p>
            <a:pPr marL="0" indent="268288" fontAlgn="b">
              <a:lnSpc>
                <a:spcPct val="105000"/>
              </a:lnSpc>
              <a:spcBef>
                <a:spcPts val="0"/>
              </a:spcBef>
              <a:buNone/>
            </a:pPr>
            <a:r>
              <a:rPr lang="ru-RU" sz="3600" b="1" dirty="0">
                <a:latin typeface="+mj-lt"/>
              </a:rPr>
              <a:t>Наблюдение</a:t>
            </a:r>
            <a:r>
              <a:rPr lang="ru-RU" sz="3600" dirty="0">
                <a:latin typeface="+mj-lt"/>
              </a:rPr>
              <a:t> </a:t>
            </a:r>
            <a:r>
              <a:rPr lang="ru-RU" sz="3600" dirty="0" smtClean="0">
                <a:latin typeface="+mj-lt"/>
              </a:rPr>
              <a:t>—метод </a:t>
            </a:r>
            <a:r>
              <a:rPr lang="ru-RU" sz="3600" dirty="0">
                <a:latin typeface="+mj-lt"/>
              </a:rPr>
              <a:t>получения </a:t>
            </a:r>
            <a:r>
              <a:rPr lang="ru-RU" sz="3600" dirty="0" smtClean="0">
                <a:latin typeface="+mj-lt"/>
              </a:rPr>
              <a:t>информации </a:t>
            </a:r>
            <a:r>
              <a:rPr lang="ru-RU" sz="3600" dirty="0">
                <a:latin typeface="+mj-lt"/>
              </a:rPr>
              <a:t>об объектах природы и </a:t>
            </a:r>
            <a:r>
              <a:rPr lang="ru-RU" sz="3600" dirty="0" smtClean="0">
                <a:latin typeface="+mj-lt"/>
              </a:rPr>
              <a:t>общества (полевые-лабораторные, включенные-</a:t>
            </a:r>
            <a:r>
              <a:rPr lang="ru-RU" sz="3600" dirty="0" err="1" smtClean="0">
                <a:latin typeface="+mj-lt"/>
              </a:rPr>
              <a:t>невключенные</a:t>
            </a:r>
            <a:r>
              <a:rPr lang="ru-RU" sz="3600" dirty="0" smtClean="0">
                <a:latin typeface="+mj-lt"/>
              </a:rPr>
              <a:t>, открытое, латентное, случайное, формализованное, мониторинг).</a:t>
            </a:r>
          </a:p>
          <a:p>
            <a:pPr marL="0" indent="268288" fontAlgn="b">
              <a:lnSpc>
                <a:spcPct val="105000"/>
              </a:lnSpc>
              <a:spcBef>
                <a:spcPts val="0"/>
              </a:spcBef>
              <a:buNone/>
            </a:pPr>
            <a:r>
              <a:rPr lang="ru-RU" sz="3600" b="1" dirty="0" smtClean="0">
                <a:latin typeface="+mj-lt"/>
              </a:rPr>
              <a:t>Опросные методы </a:t>
            </a:r>
            <a:r>
              <a:rPr lang="ru-RU" sz="3600" dirty="0" smtClean="0">
                <a:latin typeface="+mj-lt"/>
              </a:rPr>
              <a:t>– анкетирование, интервью, беседа, экспертный опрос.</a:t>
            </a:r>
          </a:p>
          <a:p>
            <a:pPr marL="0" indent="268288" fontAlgn="b">
              <a:lnSpc>
                <a:spcPct val="105000"/>
              </a:lnSpc>
              <a:spcBef>
                <a:spcPts val="0"/>
              </a:spcBef>
              <a:buNone/>
            </a:pPr>
            <a:r>
              <a:rPr lang="ru-RU" sz="3600" b="1" dirty="0">
                <a:latin typeface="+mj-lt"/>
              </a:rPr>
              <a:t>Фокус-группы</a:t>
            </a:r>
            <a:r>
              <a:rPr lang="ru-RU" sz="3600" dirty="0">
                <a:latin typeface="+mj-lt"/>
              </a:rPr>
              <a:t> — это качественный метод, при котором </a:t>
            </a:r>
            <a:r>
              <a:rPr lang="ru-RU" sz="3600" dirty="0" smtClean="0">
                <a:latin typeface="+mj-lt"/>
              </a:rPr>
              <a:t>конкретная </a:t>
            </a:r>
            <a:r>
              <a:rPr lang="ru-RU" sz="3600" dirty="0">
                <a:latin typeface="+mj-lt"/>
              </a:rPr>
              <a:t>проблема обсуждается экспертами с участием модератора. </a:t>
            </a:r>
            <a:endParaRPr lang="ru-RU" sz="3600" dirty="0" smtClean="0">
              <a:latin typeface="+mj-lt"/>
            </a:endParaRPr>
          </a:p>
          <a:p>
            <a:pPr marL="0" indent="268288" fontAlgn="b">
              <a:lnSpc>
                <a:spcPct val="105000"/>
              </a:lnSpc>
              <a:spcBef>
                <a:spcPts val="0"/>
              </a:spcBef>
              <a:buNone/>
            </a:pPr>
            <a:endParaRPr lang="ru-RU" sz="3600" dirty="0">
              <a:latin typeface="+mj-lt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4835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Примеры количественных </a:t>
            </a:r>
            <a:r>
              <a:rPr lang="ru-RU" dirty="0" smtClean="0"/>
              <a:t>методов </a:t>
            </a:r>
            <a:r>
              <a:rPr lang="ru-RU" dirty="0"/>
              <a:t>для исследований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179388" fontAlgn="t">
              <a:lnSpc>
                <a:spcPct val="109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0000"/>
                </a:solidFill>
                <a:latin typeface="+mj-lt"/>
                <a:ea typeface="Times New Roman"/>
              </a:rPr>
              <a:t>Корреляционный </a:t>
            </a:r>
            <a:r>
              <a:rPr lang="ru-RU" b="1" dirty="0">
                <a:solidFill>
                  <a:srgbClr val="000000"/>
                </a:solidFill>
                <a:latin typeface="+mj-lt"/>
                <a:ea typeface="Times New Roman"/>
              </a:rPr>
              <a:t>анализ </a:t>
            </a:r>
            <a:r>
              <a:rPr lang="ru-RU" dirty="0">
                <a:solidFill>
                  <a:srgbClr val="000000"/>
                </a:solidFill>
                <a:latin typeface="+mj-lt"/>
                <a:ea typeface="Times New Roman"/>
              </a:rPr>
              <a:t>— по­зволяет определить количественную взаимосвязь между несколькими параметрами исследуемой </a:t>
            </a:r>
            <a:r>
              <a:rPr lang="ru-RU" dirty="0" smtClean="0">
                <a:solidFill>
                  <a:srgbClr val="000000"/>
                </a:solidFill>
                <a:latin typeface="+mj-lt"/>
                <a:ea typeface="Times New Roman"/>
              </a:rPr>
              <a:t>системы.</a:t>
            </a:r>
            <a:endParaRPr lang="ru-RU" sz="6600" dirty="0">
              <a:latin typeface="+mj-lt"/>
            </a:endParaRPr>
          </a:p>
          <a:p>
            <a:pPr marL="0" indent="179388" font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000000"/>
                </a:solidFill>
                <a:latin typeface="+mj-lt"/>
                <a:ea typeface="Times New Roman"/>
              </a:rPr>
              <a:t>Кластерный анализ </a:t>
            </a:r>
            <a:r>
              <a:rPr lang="ru-RU" dirty="0">
                <a:solidFill>
                  <a:srgbClr val="000000"/>
                </a:solidFill>
                <a:latin typeface="+mj-lt"/>
                <a:ea typeface="Times New Roman"/>
              </a:rPr>
              <a:t>— разбиение совокупности объектов на однород­ные группы (кластеры или классы</a:t>
            </a:r>
            <a:r>
              <a:rPr lang="ru-RU" dirty="0" smtClean="0">
                <a:solidFill>
                  <a:srgbClr val="000000"/>
                </a:solidFill>
                <a:latin typeface="+mj-lt"/>
                <a:ea typeface="Times New Roman"/>
              </a:rPr>
              <a:t>).</a:t>
            </a:r>
            <a:endParaRPr lang="ru-RU" sz="6600" dirty="0">
              <a:latin typeface="+mj-lt"/>
            </a:endParaRPr>
          </a:p>
          <a:p>
            <a:pPr marL="0" indent="179388" fontAlgn="t">
              <a:lnSpc>
                <a:spcPct val="107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000000"/>
                </a:solidFill>
                <a:latin typeface="+mj-lt"/>
                <a:ea typeface="Times New Roman"/>
              </a:rPr>
              <a:t>Ресурсный анализ </a:t>
            </a:r>
            <a:r>
              <a:rPr lang="ru-RU" dirty="0">
                <a:solidFill>
                  <a:srgbClr val="000000"/>
                </a:solidFill>
                <a:latin typeface="+mj-lt"/>
                <a:ea typeface="Times New Roman"/>
              </a:rPr>
              <a:t>— позволяет калькулировать затраты на </a:t>
            </a:r>
            <a:r>
              <a:rPr lang="ru-RU" dirty="0" smtClean="0">
                <a:solidFill>
                  <a:srgbClr val="000000"/>
                </a:solidFill>
                <a:latin typeface="+mj-lt"/>
                <a:ea typeface="Times New Roman"/>
              </a:rPr>
              <a:t>ресурсы.</a:t>
            </a:r>
            <a:endParaRPr lang="ru-RU" sz="6600" dirty="0">
              <a:latin typeface="+mj-lt"/>
            </a:endParaRPr>
          </a:p>
          <a:p>
            <a:pPr marL="0" indent="179388" fontAlgn="ctr">
              <a:lnSpc>
                <a:spcPct val="105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000000"/>
                </a:solidFill>
                <a:latin typeface="+mj-lt"/>
                <a:ea typeface="Times New Roman"/>
              </a:rPr>
              <a:t>Сетевой граф </a:t>
            </a:r>
            <a:r>
              <a:rPr lang="ru-RU" dirty="0">
                <a:solidFill>
                  <a:srgbClr val="000000"/>
                </a:solidFill>
                <a:latin typeface="+mj-lt"/>
                <a:ea typeface="Times New Roman"/>
              </a:rPr>
              <a:t>— последователь­ность выполнения комплекса работ, связывающая их совершение во времени с учетом затрат ресурсов и стоимости работ с выделением при этом узких (критических) </a:t>
            </a:r>
            <a:r>
              <a:rPr lang="ru-RU" dirty="0" smtClean="0">
                <a:solidFill>
                  <a:srgbClr val="000000"/>
                </a:solidFill>
                <a:latin typeface="+mj-lt"/>
                <a:ea typeface="Times New Roman"/>
              </a:rPr>
              <a:t>мест.</a:t>
            </a:r>
            <a:endParaRPr lang="ru-RU" sz="6600" dirty="0">
              <a:latin typeface="+mj-lt"/>
            </a:endParaRPr>
          </a:p>
          <a:p>
            <a:pPr marL="0" indent="179388" fontAlgn="t">
              <a:lnSpc>
                <a:spcPct val="105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000000"/>
                </a:solidFill>
                <a:latin typeface="+mj-lt"/>
                <a:ea typeface="Times New Roman"/>
              </a:rPr>
              <a:t>Индексирование и </a:t>
            </a:r>
            <a:r>
              <a:rPr lang="ru-RU" b="1" dirty="0" err="1">
                <a:solidFill>
                  <a:srgbClr val="000000"/>
                </a:solidFill>
                <a:latin typeface="+mj-lt"/>
                <a:ea typeface="Times New Roman"/>
              </a:rPr>
              <a:t>шкалирова­ние</a:t>
            </a:r>
            <a:r>
              <a:rPr lang="ru-RU" b="1" dirty="0">
                <a:solidFill>
                  <a:srgbClr val="000000"/>
                </a:solidFill>
                <a:latin typeface="+mj-lt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+mj-lt"/>
                <a:ea typeface="Times New Roman"/>
              </a:rPr>
              <a:t>— введение цифровых показа­телей в оценку отдельных сторон </a:t>
            </a:r>
            <a:r>
              <a:rPr lang="ru-RU" dirty="0" smtClean="0">
                <a:solidFill>
                  <a:srgbClr val="000000"/>
                </a:solidFill>
                <a:latin typeface="+mj-lt"/>
                <a:ea typeface="Times New Roman"/>
              </a:rPr>
              <a:t>явлений.</a:t>
            </a:r>
            <a:endParaRPr lang="ru-RU" sz="6600" dirty="0">
              <a:latin typeface="+mj-lt"/>
            </a:endParaRPr>
          </a:p>
          <a:p>
            <a:pPr marL="0" indent="179388" fontAlgn="b">
              <a:lnSpc>
                <a:spcPct val="105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000000"/>
                </a:solidFill>
                <a:latin typeface="+mj-lt"/>
                <a:ea typeface="Times New Roman"/>
              </a:rPr>
              <a:t>Метод главных компонент </a:t>
            </a:r>
            <a:r>
              <a:rPr lang="ru-RU" dirty="0">
                <a:solidFill>
                  <a:srgbClr val="000000"/>
                </a:solidFill>
                <a:latin typeface="+mj-lt"/>
                <a:ea typeface="Times New Roman"/>
              </a:rPr>
              <a:t>— вы­деление ключевых параметров среди большого количества данных для их анализа без потери объема </a:t>
            </a:r>
            <a:r>
              <a:rPr lang="ru-RU" dirty="0" smtClean="0">
                <a:solidFill>
                  <a:srgbClr val="000000"/>
                </a:solidFill>
                <a:latin typeface="+mj-lt"/>
                <a:ea typeface="Times New Roman"/>
              </a:rPr>
              <a:t>информации.</a:t>
            </a:r>
            <a:endParaRPr lang="ru-RU" sz="6600" dirty="0">
              <a:latin typeface="+mj-lt"/>
            </a:endParaRPr>
          </a:p>
          <a:p>
            <a:pPr marL="0" indent="179388" fontAlgn="b">
              <a:lnSpc>
                <a:spcPct val="105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000000"/>
                </a:solidFill>
                <a:latin typeface="+mj-lt"/>
                <a:ea typeface="Times New Roman"/>
              </a:rPr>
              <a:t>Анализ временных рядов </a:t>
            </a:r>
            <a:r>
              <a:rPr lang="ru-RU" dirty="0">
                <a:solidFill>
                  <a:srgbClr val="000000"/>
                </a:solidFill>
                <a:latin typeface="+mj-lt"/>
                <a:ea typeface="Times New Roman"/>
              </a:rPr>
              <a:t>— вы­явление структуры временных рядов и прогнозирование </a:t>
            </a:r>
            <a:r>
              <a:rPr lang="ru-RU" dirty="0" smtClean="0">
                <a:solidFill>
                  <a:srgbClr val="000000"/>
                </a:solidFill>
                <a:latin typeface="+mj-lt"/>
                <a:ea typeface="Times New Roman"/>
              </a:rPr>
              <a:t>их.</a:t>
            </a:r>
            <a:endParaRPr lang="ru-RU" sz="6600" dirty="0">
              <a:latin typeface="+mj-lt"/>
            </a:endParaRPr>
          </a:p>
          <a:p>
            <a:pPr marL="0" indent="179388" fontAlgn="ctr">
              <a:lnSpc>
                <a:spcPct val="105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000000"/>
                </a:solidFill>
                <a:latin typeface="+mj-lt"/>
                <a:ea typeface="Times New Roman"/>
              </a:rPr>
              <a:t>Контент-анализ </a:t>
            </a:r>
            <a:r>
              <a:rPr lang="ru-RU" dirty="0">
                <a:solidFill>
                  <a:srgbClr val="000000"/>
                </a:solidFill>
                <a:latin typeface="+mj-lt"/>
                <a:ea typeface="Times New Roman"/>
              </a:rPr>
              <a:t>— количественный и содержательный анализ текстовых массивов, восхождение от много­образия текстового материала к абстрактной модели содержания </a:t>
            </a:r>
            <a:r>
              <a:rPr lang="ru-RU" dirty="0" smtClean="0">
                <a:solidFill>
                  <a:srgbClr val="000000"/>
                </a:solidFill>
                <a:latin typeface="+mj-lt"/>
                <a:ea typeface="Times New Roman"/>
              </a:rPr>
              <a:t>текста.</a:t>
            </a:r>
            <a:endParaRPr lang="ru-RU" sz="6600" dirty="0">
              <a:latin typeface="+mj-lt"/>
            </a:endParaRPr>
          </a:p>
          <a:p>
            <a:pPr marL="0" indent="179388" fontAlgn="ctr">
              <a:lnSpc>
                <a:spcPct val="105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000000"/>
                </a:solidFill>
                <a:latin typeface="+mj-lt"/>
                <a:ea typeface="Times New Roman"/>
              </a:rPr>
              <a:t>Моделирование</a:t>
            </a:r>
            <a:r>
              <a:rPr lang="ru-RU" dirty="0">
                <a:solidFill>
                  <a:srgbClr val="000000"/>
                </a:solidFill>
                <a:latin typeface="+mj-lt"/>
                <a:ea typeface="Times New Roman"/>
              </a:rPr>
              <a:t> (игровое, мате­матическое, компьютерное, гра­фическое) — построение моделей реально существующих объектов, процессов или явлений с целью объяснений их причин и вероятных </a:t>
            </a:r>
            <a:r>
              <a:rPr lang="ru-RU" dirty="0" smtClean="0">
                <a:solidFill>
                  <a:srgbClr val="000000"/>
                </a:solidFill>
                <a:latin typeface="+mj-lt"/>
                <a:ea typeface="Times New Roman"/>
              </a:rPr>
              <a:t>последствий.</a:t>
            </a:r>
          </a:p>
          <a:p>
            <a:pPr marL="0" indent="179388" fontAlgn="ctr">
              <a:lnSpc>
                <a:spcPct val="105000"/>
              </a:lnSpc>
              <a:spcBef>
                <a:spcPts val="0"/>
              </a:spcBef>
              <a:buNone/>
            </a:pPr>
            <a:r>
              <a:rPr lang="ru-RU" sz="3300" b="1" dirty="0">
                <a:solidFill>
                  <a:srgbClr val="000000"/>
                </a:solidFill>
                <a:latin typeface="+mj-lt"/>
                <a:ea typeface="Times New Roman"/>
              </a:rPr>
              <a:t>Статистические методы </a:t>
            </a:r>
            <a:r>
              <a:rPr lang="ru-RU" sz="3300" dirty="0">
                <a:solidFill>
                  <a:srgbClr val="000000"/>
                </a:solidFill>
                <a:latin typeface="+mj-lt"/>
                <a:ea typeface="Times New Roman"/>
              </a:rPr>
              <a:t>предполагают интерпретацию </a:t>
            </a:r>
            <a:r>
              <a:rPr lang="ru-RU" sz="3300" dirty="0" smtClean="0">
                <a:solidFill>
                  <a:srgbClr val="000000"/>
                </a:solidFill>
                <a:latin typeface="+mj-lt"/>
                <a:ea typeface="Times New Roman"/>
              </a:rPr>
              <a:t>массивов </a:t>
            </a:r>
            <a:r>
              <a:rPr lang="ru-RU" sz="3300" dirty="0">
                <a:solidFill>
                  <a:srgbClr val="000000"/>
                </a:solidFill>
                <a:latin typeface="+mj-lt"/>
                <a:ea typeface="Times New Roman"/>
              </a:rPr>
              <a:t>данных с помощью математических </a:t>
            </a:r>
            <a:r>
              <a:rPr lang="ru-RU" sz="3300" dirty="0" smtClean="0">
                <a:solidFill>
                  <a:srgbClr val="000000"/>
                </a:solidFill>
                <a:latin typeface="+mj-lt"/>
                <a:ea typeface="Times New Roman"/>
              </a:rPr>
              <a:t>моделей (расчет средних, </a:t>
            </a:r>
            <a:r>
              <a:rPr lang="ru-RU" sz="3300" dirty="0">
                <a:solidFill>
                  <a:srgbClr val="000000"/>
                </a:solidFill>
                <a:latin typeface="+mj-lt"/>
                <a:ea typeface="Times New Roman"/>
              </a:rPr>
              <a:t>процентных </a:t>
            </a:r>
            <a:r>
              <a:rPr lang="ru-RU" sz="3300" dirty="0" smtClean="0">
                <a:solidFill>
                  <a:srgbClr val="000000"/>
                </a:solidFill>
                <a:latin typeface="+mj-lt"/>
                <a:ea typeface="Times New Roman"/>
              </a:rPr>
              <a:t>значений и пр.). </a:t>
            </a:r>
            <a:endParaRPr lang="ru-RU" sz="3300" dirty="0">
              <a:solidFill>
                <a:srgbClr val="000000"/>
              </a:solidFill>
              <a:latin typeface="+mj-lt"/>
              <a:ea typeface="Times New Roman"/>
            </a:endParaRPr>
          </a:p>
          <a:p>
            <a:pPr marL="0" indent="179388" fontAlgn="ctr">
              <a:lnSpc>
                <a:spcPct val="105000"/>
              </a:lnSpc>
              <a:spcBef>
                <a:spcPts val="0"/>
              </a:spcBef>
              <a:buNone/>
            </a:pPr>
            <a:r>
              <a:rPr lang="ru-RU" sz="3300" b="1" dirty="0" smtClean="0">
                <a:solidFill>
                  <a:srgbClr val="000000"/>
                </a:solidFill>
                <a:latin typeface="+mj-lt"/>
                <a:ea typeface="Times New Roman"/>
              </a:rPr>
              <a:t>Метод факторного анализа – </a:t>
            </a:r>
            <a:r>
              <a:rPr lang="ru-RU" sz="3300" dirty="0" smtClean="0">
                <a:solidFill>
                  <a:srgbClr val="000000"/>
                </a:solidFill>
                <a:latin typeface="+mj-lt"/>
                <a:ea typeface="Times New Roman"/>
              </a:rPr>
              <a:t>выявление</a:t>
            </a:r>
            <a:r>
              <a:rPr lang="ru-RU" sz="3300" b="1" dirty="0" smtClean="0">
                <a:solidFill>
                  <a:srgbClr val="000000"/>
                </a:solidFill>
                <a:latin typeface="+mj-lt"/>
                <a:ea typeface="Times New Roman"/>
              </a:rPr>
              <a:t> </a:t>
            </a:r>
            <a:r>
              <a:rPr lang="ru-RU" sz="3300" dirty="0" smtClean="0">
                <a:solidFill>
                  <a:srgbClr val="000000"/>
                </a:solidFill>
                <a:latin typeface="+mj-lt"/>
                <a:ea typeface="Times New Roman"/>
              </a:rPr>
              <a:t> условий, влияющих </a:t>
            </a:r>
            <a:r>
              <a:rPr lang="ru-RU" sz="3300" dirty="0">
                <a:solidFill>
                  <a:srgbClr val="000000"/>
                </a:solidFill>
                <a:latin typeface="+mj-lt"/>
                <a:ea typeface="Times New Roman"/>
              </a:rPr>
              <a:t>на процессы в экономике и обществе, </a:t>
            </a:r>
            <a:r>
              <a:rPr lang="ru-RU" sz="3300" dirty="0" smtClean="0">
                <a:solidFill>
                  <a:srgbClr val="000000"/>
                </a:solidFill>
                <a:latin typeface="+mj-lt"/>
                <a:ea typeface="Times New Roman"/>
              </a:rPr>
              <a:t>связанных </a:t>
            </a:r>
            <a:r>
              <a:rPr lang="ru-RU" sz="3300" dirty="0">
                <a:solidFill>
                  <a:srgbClr val="000000"/>
                </a:solidFill>
                <a:latin typeface="+mj-lt"/>
                <a:ea typeface="Times New Roman"/>
              </a:rPr>
              <a:t>с особенностями политической системы, которое подлежит </a:t>
            </a:r>
            <a:r>
              <a:rPr lang="ru-RU" sz="3300" dirty="0" smtClean="0">
                <a:solidFill>
                  <a:srgbClr val="000000"/>
                </a:solidFill>
                <a:latin typeface="+mj-lt"/>
                <a:ea typeface="Times New Roman"/>
              </a:rPr>
              <a:t>наблюдению</a:t>
            </a:r>
            <a:r>
              <a:rPr lang="ru-RU" sz="3300" dirty="0">
                <a:solidFill>
                  <a:srgbClr val="000000"/>
                </a:solidFill>
                <a:latin typeface="+mj-lt"/>
                <a:ea typeface="Times New Roman"/>
              </a:rPr>
              <a:t>, измерению и использованию для описания характеристик исследуемого предмета. Классификация факторов кадровой </a:t>
            </a:r>
            <a:r>
              <a:rPr lang="ru-RU" sz="3300" dirty="0" smtClean="0">
                <a:solidFill>
                  <a:srgbClr val="000000"/>
                </a:solidFill>
                <a:latin typeface="+mj-lt"/>
                <a:ea typeface="Times New Roman"/>
              </a:rPr>
              <a:t>политики: экономические</a:t>
            </a:r>
            <a:r>
              <a:rPr lang="ru-RU" sz="3300" dirty="0">
                <a:solidFill>
                  <a:srgbClr val="000000"/>
                </a:solidFill>
                <a:latin typeface="+mj-lt"/>
                <a:ea typeface="Times New Roman"/>
              </a:rPr>
              <a:t>, правовые, </a:t>
            </a:r>
            <a:r>
              <a:rPr lang="ru-RU" sz="3300" dirty="0" smtClean="0">
                <a:solidFill>
                  <a:srgbClr val="000000"/>
                </a:solidFill>
                <a:latin typeface="+mj-lt"/>
                <a:ea typeface="Times New Roman"/>
              </a:rPr>
              <a:t>институциональные</a:t>
            </a:r>
            <a:r>
              <a:rPr lang="ru-RU" sz="3300" dirty="0">
                <a:solidFill>
                  <a:srgbClr val="000000"/>
                </a:solidFill>
                <a:latin typeface="+mj-lt"/>
                <a:ea typeface="Times New Roman"/>
              </a:rPr>
              <a:t>, организационные, управленческие и </a:t>
            </a:r>
            <a:r>
              <a:rPr lang="ru-RU" sz="3300" dirty="0" smtClean="0">
                <a:solidFill>
                  <a:srgbClr val="000000"/>
                </a:solidFill>
                <a:latin typeface="+mj-lt"/>
                <a:ea typeface="Times New Roman"/>
              </a:rPr>
              <a:t>др.</a:t>
            </a:r>
          </a:p>
          <a:p>
            <a:pPr marL="0" indent="179388" fontAlgn="ctr">
              <a:lnSpc>
                <a:spcPct val="105000"/>
              </a:lnSpc>
              <a:spcBef>
                <a:spcPts val="0"/>
              </a:spcBef>
              <a:buNone/>
            </a:pPr>
            <a:endParaRPr lang="ru-RU" sz="3300" dirty="0">
              <a:solidFill>
                <a:srgbClr val="000000"/>
              </a:solidFill>
              <a:latin typeface="+mj-lt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86901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Задание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Опишите, какие методы для диагностики и корректировки кадровой политики организации – объекта вашего магистерского исследования, связанной с темой исследования, целесообразно применить. 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3033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2247</Words>
  <Application>Microsoft Office PowerPoint</Application>
  <PresentationFormat>Экран (4:3)</PresentationFormat>
  <Paragraphs>230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Методика изучения проблем кадровой политики</vt:lpstr>
      <vt:lpstr>1 Алгоритм научного исследования</vt:lpstr>
      <vt:lpstr>Общий алгоритм научного исследования</vt:lpstr>
      <vt:lpstr>Постановка проблемы</vt:lpstr>
      <vt:lpstr>Определение степени изученности проблемы</vt:lpstr>
      <vt:lpstr>Работа с тезаурусом</vt:lpstr>
      <vt:lpstr>Формулировка темы исследования</vt:lpstr>
      <vt:lpstr>Определение объекта, предмета и цели исследования</vt:lpstr>
      <vt:lpstr>Типология прикладных исследований</vt:lpstr>
      <vt:lpstr>Формулировка гипотезы исследования</vt:lpstr>
      <vt:lpstr>Разработка исследовательской программы и структуры исследования</vt:lpstr>
      <vt:lpstr>Сбор данных</vt:lpstr>
      <vt:lpstr>Получение результатов, формирование выводов и предложений</vt:lpstr>
      <vt:lpstr>Оформление результатов</vt:lpstr>
      <vt:lpstr>2. Основные методы изучения вопросов кадровой политики</vt:lpstr>
      <vt:lpstr>Научные подходы</vt:lpstr>
      <vt:lpstr>Примеры качественных методов для исследований</vt:lpstr>
      <vt:lpstr>Примеры количественных методов для исследований</vt:lpstr>
      <vt:lpstr>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Методика изучения проблем кадровой политики</dc:title>
  <dc:creator>Admin</dc:creator>
  <cp:lastModifiedBy>Admin</cp:lastModifiedBy>
  <cp:revision>22</cp:revision>
  <dcterms:created xsi:type="dcterms:W3CDTF">2024-02-03T10:52:01Z</dcterms:created>
  <dcterms:modified xsi:type="dcterms:W3CDTF">2025-01-07T13:27:52Z</dcterms:modified>
</cp:coreProperties>
</file>