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86" r:id="rId6"/>
    <p:sldId id="28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E28F4-32C1-4365-96A8-39844C26D029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B0C4F-2521-438A-8561-F247B9790B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60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7D8D-DC88-4023-ACD6-BF7B15E320CA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3F13-B825-4132-8D85-FDBAA9CB24C8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01A43-4C92-44C8-B6F6-94D9B67EA81D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8314B-CDC2-4928-A627-56A291DEE73C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42F-4C0D-49BB-A9BE-6DD486D32433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43AF-3CBA-49E9-B9ED-71F82BA801A2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E8380-A9C8-4E32-8545-99B754EAC24B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72961-36C4-4D35-9BD8-A778B56BBA3F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C05F-FF90-4C7C-815B-992D0ECC95EE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7A57-2A1B-4ADC-BD0C-70880C4C1043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3476-8959-4EDD-8FAE-A2D75234E14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7233C-A8F7-4883-A237-8AC74AE9054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Повышение </a:t>
            </a:r>
            <a:r>
              <a:rPr lang="ru-RU" dirty="0"/>
              <a:t>производительности труда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План</a:t>
            </a:r>
          </a:p>
          <a:p>
            <a:pPr algn="l"/>
            <a:r>
              <a:rPr lang="ru-RU" dirty="0" smtClean="0"/>
              <a:t>1. </a:t>
            </a:r>
            <a:r>
              <a:rPr lang="ru-RU" dirty="0"/>
              <a:t>Факторы и резервы роста </a:t>
            </a:r>
            <a:r>
              <a:rPr lang="ru-RU" dirty="0" smtClean="0"/>
              <a:t>ПТ.</a:t>
            </a:r>
            <a:endParaRPr lang="ru-RU" dirty="0"/>
          </a:p>
          <a:p>
            <a:pPr algn="l"/>
            <a:r>
              <a:rPr lang="ru-RU" dirty="0" smtClean="0"/>
              <a:t>2. Новые </a:t>
            </a:r>
            <a:r>
              <a:rPr lang="ru-RU" dirty="0"/>
              <a:t>подходы к оценке </a:t>
            </a:r>
            <a:r>
              <a:rPr lang="ru-RU" dirty="0" smtClean="0"/>
              <a:t>ПТ.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119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Одегов</a:t>
            </a:r>
            <a:r>
              <a:rPr lang="ru-RU" dirty="0"/>
              <a:t>, Ю. Г.  Кадровая политика и кадровое планирование : учебник и практикум для вузов / Ю. Г. </a:t>
            </a:r>
            <a:r>
              <a:rPr lang="ru-RU" dirty="0" err="1"/>
              <a:t>Одегов</a:t>
            </a:r>
            <a:r>
              <a:rPr lang="ru-RU" dirty="0"/>
              <a:t>, В. В. Павлова, А. В. Петропавловская. — 3-е изд., </a:t>
            </a:r>
            <a:r>
              <a:rPr lang="ru-RU" dirty="0" err="1"/>
              <a:t>перераб</a:t>
            </a:r>
            <a:r>
              <a:rPr lang="ru-RU" dirty="0"/>
              <a:t>. и доп. — Москва : Издательство </a:t>
            </a:r>
            <a:r>
              <a:rPr lang="ru-RU" dirty="0" err="1"/>
              <a:t>Юрайт</a:t>
            </a:r>
            <a:r>
              <a:rPr lang="ru-RU" dirty="0"/>
              <a:t>, 2023. — 575 с. — (Высшее образование). — ISBN 978-5-534-14217-4. — Текст : электронный // Образовательная платформа </a:t>
            </a:r>
            <a:r>
              <a:rPr lang="ru-RU" dirty="0" err="1"/>
              <a:t>Юрайт</a:t>
            </a:r>
            <a:r>
              <a:rPr lang="ru-RU" dirty="0"/>
              <a:t> [сайт]. — URL: https://urait.ru/bcode/519618 – Глава 7. – С. 498-526.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75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Факторы, влияющие на ПТ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263525" indent="-263525">
              <a:buNone/>
            </a:pPr>
            <a:r>
              <a:rPr lang="ru-RU" dirty="0" smtClean="0"/>
              <a:t>1</a:t>
            </a:r>
            <a:r>
              <a:rPr lang="ru-RU" dirty="0"/>
              <a:t>)	</a:t>
            </a:r>
            <a:r>
              <a:rPr lang="ru-RU" b="1" dirty="0"/>
              <a:t>материально-технические</a:t>
            </a:r>
            <a:r>
              <a:rPr lang="ru-RU" dirty="0"/>
              <a:t> — факторы, связанные с </a:t>
            </a:r>
            <a:r>
              <a:rPr lang="ru-RU" dirty="0" smtClean="0"/>
              <a:t>внедрением </a:t>
            </a:r>
            <a:r>
              <a:rPr lang="ru-RU" dirty="0"/>
              <a:t>новой техники и прогрессивных технологий, использованием </a:t>
            </a:r>
            <a:r>
              <a:rPr lang="ru-RU" dirty="0" smtClean="0"/>
              <a:t>автоматизированных </a:t>
            </a:r>
            <a:r>
              <a:rPr lang="ru-RU" dirty="0"/>
              <a:t>систем управления и роботов, реконструкцией действующих производств и оборудования, освоением новых видов сырья, материалов и т. д.;</a:t>
            </a:r>
          </a:p>
          <a:p>
            <a:pPr marL="263525" indent="-263525">
              <a:buNone/>
            </a:pPr>
            <a:r>
              <a:rPr lang="ru-RU" dirty="0"/>
              <a:t>2)	</a:t>
            </a:r>
            <a:r>
              <a:rPr lang="ru-RU" b="1" dirty="0"/>
              <a:t>организационные</a:t>
            </a:r>
            <a:r>
              <a:rPr lang="ru-RU" dirty="0"/>
              <a:t> — факторы, связанные с </a:t>
            </a:r>
            <a:r>
              <a:rPr lang="ru-RU" dirty="0" smtClean="0"/>
              <a:t>совершенствованием </a:t>
            </a:r>
            <a:r>
              <a:rPr lang="ru-RU" dirty="0"/>
              <a:t>организации производства, труда и управления;</a:t>
            </a:r>
          </a:p>
          <a:p>
            <a:pPr marL="263525" indent="-263525">
              <a:buNone/>
            </a:pPr>
            <a:r>
              <a:rPr lang="ru-RU" dirty="0"/>
              <a:t>3)	</a:t>
            </a:r>
            <a:r>
              <a:rPr lang="ru-RU" b="1" dirty="0"/>
              <a:t>экономические</a:t>
            </a:r>
            <a:r>
              <a:rPr lang="ru-RU" dirty="0"/>
              <a:t> — факторы, связанные с </a:t>
            </a:r>
            <a:r>
              <a:rPr lang="ru-RU" dirty="0" smtClean="0"/>
              <a:t>условиями </a:t>
            </a:r>
            <a:r>
              <a:rPr lang="ru-RU" dirty="0"/>
              <a:t>ведения бизнеса, составом персонала, повышением уровня его </a:t>
            </a:r>
            <a:r>
              <a:rPr lang="ru-RU" dirty="0" smtClean="0"/>
              <a:t>компетентности </a:t>
            </a:r>
            <a:r>
              <a:rPr lang="ru-RU" dirty="0"/>
              <a:t>и квалификации, изменением отношения работников к труду, развитием материальных и моральных стимулов к труду и т. д.;</a:t>
            </a:r>
          </a:p>
          <a:p>
            <a:pPr marL="263525" indent="-263525">
              <a:buNone/>
            </a:pPr>
            <a:r>
              <a:rPr lang="ru-RU" dirty="0"/>
              <a:t>4)	</a:t>
            </a:r>
            <a:r>
              <a:rPr lang="ru-RU" b="1" dirty="0"/>
              <a:t>социально-психологические</a:t>
            </a:r>
            <a:r>
              <a:rPr lang="ru-RU" dirty="0"/>
              <a:t> — внимание акцентируется на анализе кадрового состава и его влиянии на эффективность </a:t>
            </a:r>
            <a:r>
              <a:rPr lang="ru-RU" dirty="0" smtClean="0"/>
              <a:t>производства (лояльность</a:t>
            </a:r>
            <a:r>
              <a:rPr lang="ru-RU" dirty="0"/>
              <a:t>, мобильность и вовлеченность, условия производства и труда, </a:t>
            </a:r>
            <a:r>
              <a:rPr lang="ru-RU" dirty="0" smtClean="0"/>
              <a:t>возможность </a:t>
            </a:r>
            <a:r>
              <a:rPr lang="ru-RU" dirty="0"/>
              <a:t>для отдыха, культурно-технический уровень, особенности психологического климата внутри коллективов, поощрение </a:t>
            </a:r>
            <a:r>
              <a:rPr lang="ru-RU" dirty="0" smtClean="0"/>
              <a:t>инициатив</a:t>
            </a:r>
            <a:r>
              <a:rPr lang="ru-RU" dirty="0"/>
              <a:t>, а также форматы собственности и организационной </a:t>
            </a:r>
            <a:r>
              <a:rPr lang="ru-RU" dirty="0" smtClean="0"/>
              <a:t>культуры).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42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424936" cy="1143000"/>
          </a:xfrm>
        </p:spPr>
        <p:txBody>
          <a:bodyPr>
            <a:noAutofit/>
          </a:bodyPr>
          <a:lstStyle/>
          <a:p>
            <a:r>
              <a:rPr lang="ru-RU" sz="3600" dirty="0"/>
              <a:t>Сравнительная характеристика классификации факторов </a:t>
            </a:r>
            <a:r>
              <a:rPr lang="ru-RU" sz="3600" dirty="0" smtClean="0"/>
              <a:t>изменения ПТ→</a:t>
            </a: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9982198"/>
              </p:ext>
            </p:extLst>
          </p:nvPr>
        </p:nvGraphicFramePr>
        <p:xfrm>
          <a:off x="467544" y="1358463"/>
          <a:ext cx="822960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/>
                <a:gridCol w="5987008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Название работ,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ФИО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Рекомендуемая группировка факторов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Методические указания к разработке государствен­ных планов экономического и социального развития СССР. М. : Экономика, 1985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876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Структурные сдвиги.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57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Повышение технического уровня произ­водства.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Совершенствование управления, органи­зации производства и труда.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485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Изменение объема производства.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19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Отраслевые факторы.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Ввод в действие и освоение новых пред­приятий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i="1" dirty="0" err="1" smtClean="0">
                          <a:effectLst/>
                          <a:latin typeface="Arial"/>
                          <a:ea typeface="Arial"/>
                          <a:cs typeface="Cambria"/>
                        </a:rPr>
                        <a:t>Гржегоржевский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Л., </a:t>
                      </a:r>
                      <a:r>
                        <a:rPr lang="ru-RU" sz="1200" i="1" dirty="0">
                          <a:effectLst/>
                          <a:latin typeface="Arial"/>
                          <a:ea typeface="Arial"/>
                          <a:cs typeface="Cambria"/>
                        </a:rPr>
                        <a:t>Фролов Г.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Социально- экономические факторы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ПТ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(сущность, классификация, механизм действия) // Со­циалистический труд. 1972. №7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914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Факторы, действие которых обусловлено коллективным характером </a:t>
                      </a: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производства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и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проявляется через отношение к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труду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.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57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Факторы, действие которых зависит от сте­пени реализации соотношения «</a:t>
                      </a: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каждому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по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труду».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600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Факторы, характеризующие воздействие надстройки на производительность труда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/>
                          <a:ea typeface="Arial"/>
                          <a:cs typeface="Cambria"/>
                        </a:rPr>
                        <a:t>Производительность труда и факторы ее роста. Минск : Наука и техника. 1982</a:t>
                      </a:r>
                      <a:endParaRPr lang="ru-RU" sz="12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914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Природные.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57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Технико-экономические.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600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Организационные.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485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Биотехнические.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19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Социально-экономические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Arial"/>
                          <a:ea typeface="Arial"/>
                          <a:cs typeface="Cambria"/>
                        </a:rPr>
                        <a:t>Маслова Н. С.</a:t>
                      </a:r>
                      <a:r>
                        <a:rPr lang="ru-RU" sz="1200">
                          <a:effectLst/>
                          <a:latin typeface="Arial"/>
                          <a:ea typeface="Arial"/>
                          <a:cs typeface="Cambria"/>
                        </a:rPr>
                        <a:t> Современный капитализм: производитель­ность и эффективность. М. : Экономика, 1982</a:t>
                      </a:r>
                      <a:endParaRPr lang="ru-RU" sz="12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876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Связанные с естественными условиями.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57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Связанные с развитием общественных про­изводительных сил.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Связанные с качеством продукции.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524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Изменение объема производства.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19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Связанные с воздействием морально-идей­ного фактора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Arial"/>
                          <a:ea typeface="Arial"/>
                          <a:cs typeface="Cambria"/>
                        </a:rPr>
                        <a:t>Беспалова О. О.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 Статисти­ческие методы изучения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ПТ в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обувной промышленно­сти : </a:t>
                      </a:r>
                      <a:r>
                        <a:rPr lang="ru-RU" sz="1200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автореф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. </a:t>
                      </a:r>
                      <a:r>
                        <a:rPr lang="ru-RU" sz="1200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дис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. ... канд. </a:t>
                      </a:r>
                      <a:r>
                        <a:rPr lang="ru-RU" sz="1200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экон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. наук. М. : ВЗФЭИ, 1983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9906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Изменения в техническом уровне про­изводства (в том числе, электрификация, химизация, механизация, автоматизация, модернизация).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3335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Изменения в организационно-управлен­ческом уровне производства (в том числе: структура персонала, текучесть, дисциплина труда и т. д.).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600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Изменение потерь от брака.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485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Отраслевые факторы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16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424936" cy="1143000"/>
          </a:xfrm>
        </p:spPr>
        <p:txBody>
          <a:bodyPr>
            <a:noAutofit/>
          </a:bodyPr>
          <a:lstStyle/>
          <a:p>
            <a:r>
              <a:rPr lang="ru-RU" sz="3600" dirty="0"/>
              <a:t>Сравнительная характеристика классификации факторов </a:t>
            </a:r>
            <a:r>
              <a:rPr lang="ru-RU" sz="3600" dirty="0" smtClean="0"/>
              <a:t>изменения ПТ→</a:t>
            </a: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9207927"/>
              </p:ext>
            </p:extLst>
          </p:nvPr>
        </p:nvGraphicFramePr>
        <p:xfrm>
          <a:off x="467544" y="1358462"/>
          <a:ext cx="8229600" cy="5094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6285384"/>
              </a:tblGrid>
              <a:tr h="38224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Название работ,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ФИО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Рекомендуемая группировка факторов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4712627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Фрейдлинг</a:t>
                      </a:r>
                      <a:r>
                        <a:rPr lang="ru-RU" sz="1200" i="1" dirty="0">
                          <a:effectLst/>
                          <a:latin typeface="Arial"/>
                          <a:ea typeface="Arial"/>
                          <a:cs typeface="Cambria"/>
                        </a:rPr>
                        <a:t> Т А.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 Факторный анализ и оценка уровня производительности труда на предприятиях лесозаго­товительной промышленно­сти : </a:t>
                      </a:r>
                      <a:r>
                        <a:rPr lang="ru-RU" sz="1200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автореф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. </a:t>
                      </a:r>
                      <a:r>
                        <a:rPr lang="ru-RU" sz="1200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дис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.... канд. </a:t>
                      </a:r>
                      <a:r>
                        <a:rPr lang="ru-RU" sz="1200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экон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. наук. Л. : ЛФЭИ, 1986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914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Повышение технического уровня: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широкое внедрение и совершенствование серийно выпускаемой продукции;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разработка и внедрение новых машин и автоматических линий;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повышение надежности техники, улучше­ние ее технического обслуживания и укре­пление ремонтной базы;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7145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развитие безотходных циклично-поточ­ных технологий.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/>
                        <a:tabLst>
                          <a:tab pos="1257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Совершенствование организации произ­водства, труда и управления: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00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углубление специализации производства: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рост концентрации производства;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усиление комбинирования и организации комплексных производств;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7145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повышение сменности работы машин и оборудования;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улучшение нормирования труда;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7145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внедрение бригадных форм организации труда;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внедрение прогрессивных форм разделе­ния и кооперации труда;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76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механизация управленческого труда;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обеспечение рациональной структуры управляющих подразделений.</a:t>
                      </a:r>
                    </a:p>
                    <a:p>
                      <a:pPr marL="87313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III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.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Социально-экономические факторы: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00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рост общеобразовательного и квалифика­ционного уровня работников;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76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внедрение прогрессивных форм организа­ции заработной платы и премирования;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улучшение условий труда и быта;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7145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развитие соревнования и повышение творческой активности масс.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 startAt="4"/>
                        <a:tabLst>
                          <a:tab pos="1524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Природные факторы: характеристика и размещение лесного фонда.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 startAt="4"/>
                        <a:tabLst>
                          <a:tab pos="1219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Структурные факторы: изменение удельно­го веса отдельных видов производств и от­дельных видов продукции в общем объеме ее выпуска.</a:t>
                      </a:r>
                    </a:p>
                    <a:p>
                      <a:pPr marL="8731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romanUcPeriod" startAt="4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Прочие факторы: сезонность заготови­тельного производства</a:t>
                      </a:r>
                    </a:p>
                  </a:txBody>
                  <a:tcPr marL="6350" marR="6350" marT="0" marB="0" anchor="b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033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424936" cy="1143000"/>
          </a:xfrm>
        </p:spPr>
        <p:txBody>
          <a:bodyPr>
            <a:noAutofit/>
          </a:bodyPr>
          <a:lstStyle/>
          <a:p>
            <a:r>
              <a:rPr lang="ru-RU" sz="3600" dirty="0"/>
              <a:t>Сравнительная характеристика классификации факторов </a:t>
            </a:r>
            <a:r>
              <a:rPr lang="ru-RU" sz="3600" dirty="0" smtClean="0"/>
              <a:t>изменения ПТ→</a:t>
            </a: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516674"/>
              </p:ext>
            </p:extLst>
          </p:nvPr>
        </p:nvGraphicFramePr>
        <p:xfrm>
          <a:off x="395536" y="1484784"/>
          <a:ext cx="8229600" cy="4536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6141368"/>
              </a:tblGrid>
              <a:tr h="3403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Название работ,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ФИО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Рекомендуемая группировка факторов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41961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err="1">
                          <a:effectLst/>
                          <a:latin typeface="Arial"/>
                          <a:ea typeface="Arial"/>
                          <a:cs typeface="Cambria"/>
                        </a:rPr>
                        <a:t>Широбокова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 С. </a:t>
                      </a:r>
                      <a:r>
                        <a:rPr lang="ru-RU" sz="1200" i="1" dirty="0">
                          <a:effectLst/>
                          <a:latin typeface="Arial"/>
                          <a:ea typeface="Arial"/>
                          <a:cs typeface="Cambria"/>
                        </a:rPr>
                        <a:t>Л.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 Анализ факторов производитель­ности труда (на примере предприятий Министерства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станкостроительной и инструментальной промышленности) : </a:t>
                      </a:r>
                      <a:r>
                        <a:rPr lang="ru-RU" sz="1200" dirty="0" err="1" smtClean="0">
                          <a:effectLst/>
                          <a:latin typeface="Arial"/>
                          <a:ea typeface="Arial"/>
                          <a:cs typeface="Cambria"/>
                        </a:rPr>
                        <a:t>автореф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. </a:t>
                      </a:r>
                      <a:r>
                        <a:rPr lang="ru-RU" sz="1200" dirty="0" err="1" smtClean="0">
                          <a:effectLst/>
                          <a:latin typeface="Arial"/>
                          <a:ea typeface="Arial"/>
                          <a:cs typeface="Cambria"/>
                        </a:rPr>
                        <a:t>дис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.... канд. </a:t>
                      </a:r>
                      <a:r>
                        <a:rPr lang="ru-RU" sz="1200" dirty="0" err="1" smtClean="0">
                          <a:effectLst/>
                          <a:latin typeface="Arial"/>
                          <a:ea typeface="Arial"/>
                          <a:cs typeface="Cambria"/>
                        </a:rPr>
                        <a:t>экон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. наук. М. : Изд-во МГУ, 1982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I. Технические факторы: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marL="18256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7145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механизация и автоматизация производ­ственных процессов;</a:t>
                      </a:r>
                    </a:p>
                    <a:p>
                      <a:pPr marL="18256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76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модернизация оборудования;</a:t>
                      </a:r>
                    </a:p>
                    <a:p>
                      <a:pPr marL="182563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повышение качества продукции</a:t>
                      </a: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.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II.	Организационные факторы:</a:t>
                      </a:r>
                    </a:p>
                    <a:p>
                      <a:pPr marL="18097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1)	улучшение организации производства;</a:t>
                      </a:r>
                    </a:p>
                    <a:p>
                      <a:pPr marL="18097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2)	улучшение организации труда;</a:t>
                      </a:r>
                    </a:p>
                    <a:p>
                      <a:pPr marL="18097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3)	увеличение норм и зон обслуживания;</a:t>
                      </a:r>
                    </a:p>
                    <a:p>
                      <a:pPr marL="18097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 startAt="4"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увеличение уровня выполнения норм выработки;</a:t>
                      </a:r>
                    </a:p>
                    <a:p>
                      <a:pPr marL="18097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 startAt="4"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совершенствование нормирования труда;</a:t>
                      </a:r>
                    </a:p>
                    <a:p>
                      <a:pPr marL="18097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 startAt="4"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улучшение использования рабочей силы;</a:t>
                      </a:r>
                    </a:p>
                    <a:p>
                      <a:pPr marL="18097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arenR" startAt="4"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сокращение потерь от брака.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163830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III.</a:t>
                      </a:r>
                      <a:r>
                        <a:rPr lang="ru-RU" sz="1200" u="none" strike="noStrike" spc="0" baseline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Социально-экономические факторы:</a:t>
                      </a:r>
                    </a:p>
                    <a:p>
                      <a:pPr marL="179388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1)	повышение образовательного и квалификационного уровня работников;</a:t>
                      </a:r>
                    </a:p>
                    <a:p>
                      <a:pPr marL="179388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2)	усиление стабильности состава кадров на предприятии;</a:t>
                      </a:r>
                    </a:p>
                    <a:p>
                      <a:pPr marL="179388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3)	улучшение условий труда, обеспечение безопасности труда;</a:t>
                      </a:r>
                    </a:p>
                    <a:p>
                      <a:pPr marL="179388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4)	улучшение использования рабочего времени, сокращение социальных потерь рабочего времени (от прогулов и неявок с разрешения администрации);</a:t>
                      </a:r>
                    </a:p>
                    <a:p>
                      <a:pPr marL="179388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>
                          <a:tab pos="358775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5)	повышение творческой активности работников.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None/>
                        <a:tabLst/>
                      </a:pP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IV.</a:t>
                      </a:r>
                      <a:r>
                        <a:rPr lang="ru-RU" sz="1200" u="none" strike="noStrike" spc="0" baseline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Структурные факторы: изменение удельного веса отдельных видов продукции</a:t>
                      </a:r>
                      <a:r>
                        <a:rPr lang="ru-RU" sz="1200" u="none" strike="noStrike" spc="0" baseline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 в ее общем объеме.</a:t>
                      </a:r>
                      <a:endParaRPr lang="ru-RU" sz="1200" u="none" strike="noStrike" spc="0" dirty="0" smtClean="0">
                        <a:effectLst/>
                        <a:latin typeface="Arial"/>
                        <a:ea typeface="Arial"/>
                        <a:cs typeface="Arial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026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Факторы, влияющие на ПТ (до н. 1990 </a:t>
            </a:r>
            <a:r>
              <a:rPr lang="ru-RU" sz="3200" dirty="0" err="1" smtClean="0"/>
              <a:t>г.г</a:t>
            </a:r>
            <a:r>
              <a:rPr lang="ru-RU" sz="3200" dirty="0" smtClean="0"/>
              <a:t>.)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14691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93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Факторы повышения ПТ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718362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952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В современных условиях основными факторами повышения про-</a:t>
            </a:r>
            <a:r>
              <a:rPr lang="ru-RU" dirty="0" err="1"/>
              <a:t>изводительности</a:t>
            </a:r>
            <a:r>
              <a:rPr lang="ru-RU" dirty="0"/>
              <a:t> труда становятся:</a:t>
            </a:r>
          </a:p>
          <a:p>
            <a:pPr marL="0" indent="0">
              <a:buNone/>
            </a:pPr>
            <a:r>
              <a:rPr lang="ru-RU" dirty="0"/>
              <a:t>•	человеческий — уровень интеллектуального развития персо-нала, компетентность, физическое здоровье, система ценностей, тру-</a:t>
            </a:r>
            <a:r>
              <a:rPr lang="ru-RU" dirty="0" err="1"/>
              <a:t>довая</a:t>
            </a:r>
            <a:r>
              <a:rPr lang="ru-RU" dirty="0"/>
              <a:t> активность, ответственность, лояльность, дисциплинирован-</a:t>
            </a:r>
            <a:r>
              <a:rPr lang="ru-RU" dirty="0" err="1"/>
              <a:t>ность</a:t>
            </a:r>
            <a:r>
              <a:rPr lang="ru-RU" dirty="0"/>
              <a:t> и т. д.;</a:t>
            </a:r>
          </a:p>
          <a:p>
            <a:pPr marL="0" indent="0">
              <a:buNone/>
            </a:pPr>
            <a:r>
              <a:rPr lang="ru-RU" dirty="0"/>
              <a:t>•	материально-технический — уровень развития техники, тех-</a:t>
            </a:r>
            <a:r>
              <a:rPr lang="ru-RU" dirty="0" err="1"/>
              <a:t>нологии</a:t>
            </a:r>
            <a:r>
              <a:rPr lang="ru-RU" dirty="0"/>
              <a:t>, скорость обновления организационно-технических и тех-</a:t>
            </a:r>
            <a:r>
              <a:rPr lang="ru-RU" dirty="0" err="1"/>
              <a:t>нологических</a:t>
            </a:r>
            <a:r>
              <a:rPr lang="ru-RU" dirty="0"/>
              <a:t> принципов производства на основе использования инновационных достижений;</a:t>
            </a:r>
          </a:p>
          <a:p>
            <a:pPr marL="0" indent="0">
              <a:buNone/>
            </a:pPr>
            <a:r>
              <a:rPr lang="ru-RU" dirty="0"/>
              <a:t>•	организационный — развитие кооперации, специализации, совершенствование организации труда и производства;</a:t>
            </a:r>
          </a:p>
          <a:p>
            <a:pPr marL="0" indent="0">
              <a:buNone/>
            </a:pPr>
            <a:r>
              <a:rPr lang="ru-RU" dirty="0"/>
              <a:t>•	оптимальной стыковки производства продукции и ее </a:t>
            </a:r>
            <a:r>
              <a:rPr lang="ru-RU" dirty="0" err="1"/>
              <a:t>реали-зации</a:t>
            </a:r>
            <a:r>
              <a:rPr lang="ru-RU" dirty="0"/>
              <a:t> (маркетинговые исследования, службы разработки и </a:t>
            </a:r>
            <a:r>
              <a:rPr lang="ru-RU" dirty="0" err="1"/>
              <a:t>реали-зации</a:t>
            </a:r>
            <a:r>
              <a:rPr lang="ru-RU" dirty="0"/>
              <a:t> маркетинговой стратегии), формирование и поддержание имиджа организации и т. 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96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По этой причине важно задействовать такие организационные факторы, как:</a:t>
            </a:r>
          </a:p>
          <a:p>
            <a:pPr marL="0" indent="0">
              <a:buNone/>
            </a:pPr>
            <a:r>
              <a:rPr lang="ru-RU" dirty="0"/>
              <a:t>•	совершенствование организации труда (совершенствование разделения и кооперации труда, улучшение условий труда, </a:t>
            </a:r>
            <a:r>
              <a:rPr lang="ru-RU" dirty="0" err="1"/>
              <a:t>совер-шенствование</a:t>
            </a:r>
            <a:r>
              <a:rPr lang="ru-RU" dirty="0"/>
              <a:t> организации и обслуживания рабочих мест, </a:t>
            </a:r>
            <a:r>
              <a:rPr lang="ru-RU" dirty="0" err="1"/>
              <a:t>внедре¬ние</a:t>
            </a:r>
            <a:r>
              <a:rPr lang="ru-RU" dirty="0"/>
              <a:t> передовых приемов и методов труда, улучшение </a:t>
            </a:r>
            <a:r>
              <a:rPr lang="ru-RU" dirty="0" err="1"/>
              <a:t>нормирова¬ния</a:t>
            </a:r>
            <a:r>
              <a:rPr lang="ru-RU" dirty="0"/>
              <a:t> труда и т. д.), в результате чего сокращаются потери рабочего времени, укрепляется трудовая дисциплина, расширяются зоны обслуживания, становится возможным совмещение профессий (функций), высвобождается часть работников и тем самым </a:t>
            </a:r>
            <a:r>
              <a:rPr lang="ru-RU" dirty="0" err="1"/>
              <a:t>сокра-щается</a:t>
            </a:r>
            <a:r>
              <a:rPr lang="ru-RU" dirty="0"/>
              <a:t> численность персонала, снижается трудоемкость </a:t>
            </a:r>
            <a:r>
              <a:rPr lang="ru-RU" dirty="0" err="1"/>
              <a:t>продук¬ции</a:t>
            </a:r>
            <a:r>
              <a:rPr lang="ru-RU" dirty="0"/>
              <a:t> и т. д.;</a:t>
            </a:r>
          </a:p>
          <a:p>
            <a:pPr marL="0" indent="0">
              <a:buNone/>
            </a:pPr>
            <a:r>
              <a:rPr lang="ru-RU" dirty="0"/>
              <a:t>•	совершенствование организации производства, что позволяет уменьшить длительность производственного цикла, ввести после-</a:t>
            </a:r>
            <a:r>
              <a:rPr lang="ru-RU" dirty="0" err="1"/>
              <a:t>довательно</a:t>
            </a:r>
            <a:r>
              <a:rPr lang="ru-RU" dirty="0"/>
              <a:t>-параллельное выполнение работ;</a:t>
            </a:r>
          </a:p>
          <a:p>
            <a:pPr marL="0" indent="0">
              <a:buNone/>
            </a:pPr>
            <a:r>
              <a:rPr lang="ru-RU" dirty="0"/>
              <a:t>•	совершенствование управления путем ликвидации излишних звеньев, укрупнением отделов и служб, цехов и производств также ведет к уменьшению численности персонала, сокращению потерь рабочего времени, уплотнению рабочего дня и т. д.;</a:t>
            </a:r>
          </a:p>
          <a:p>
            <a:pPr marL="0" indent="0">
              <a:buNone/>
            </a:pPr>
            <a:r>
              <a:rPr lang="ru-RU" dirty="0"/>
              <a:t>•	формирование </a:t>
            </a:r>
            <a:r>
              <a:rPr lang="ru-RU" dirty="0" err="1"/>
              <a:t>клиентоориентированного</a:t>
            </a:r>
            <a:r>
              <a:rPr lang="ru-RU" dirty="0"/>
              <a:t> поведения персо-нала: корпоративные праздники, организуемые с целью сплочения коллектива (например, спартакиады для сотрудников); </a:t>
            </a:r>
            <a:r>
              <a:rPr lang="ru-RU" dirty="0" err="1"/>
              <a:t>использова-ние</a:t>
            </a:r>
            <a:r>
              <a:rPr lang="ru-RU" dirty="0"/>
              <a:t> моральных стимулов (например, вручение благодарственных писем, грамот, наград, призов, подарков); проведение тренингов командообразования, способствующих развитию командного духа и позволяющих сотрудникам лучше узнавать друг друга; </a:t>
            </a:r>
            <a:r>
              <a:rPr lang="ru-RU" dirty="0" err="1"/>
              <a:t>организа¬ция</a:t>
            </a:r>
            <a:r>
              <a:rPr lang="ru-RU" dirty="0"/>
              <a:t> корпоративных тренингов разрешения конфликтных ситуаций, делового общения, эффективного обслуживания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286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dirty="0" smtClean="0"/>
              <a:t>Взаимосвязь результативности труда и накопленных знаний работника в зависимости от возраста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15318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658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Многофакторные модели производительности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где АР</a:t>
            </a:r>
            <a:r>
              <a:rPr lang="ru-RU" baseline="-25000" dirty="0" smtClean="0"/>
              <a:t>М</a:t>
            </a:r>
            <a:r>
              <a:rPr lang="ru-RU" dirty="0" smtClean="0"/>
              <a:t> – многофакторная производительность; Q </a:t>
            </a:r>
            <a:r>
              <a:rPr lang="ru-RU" dirty="0"/>
              <a:t>— выпуск продукции; L, К — затраты капитала; W — ставка заработной платы за единицу труда; </a:t>
            </a:r>
            <a:r>
              <a:rPr lang="en-US" dirty="0" smtClean="0"/>
              <a:t>r </a:t>
            </a:r>
            <a:r>
              <a:rPr lang="ru-RU" dirty="0" smtClean="0"/>
              <a:t>— </a:t>
            </a:r>
            <a:r>
              <a:rPr lang="ru-RU" dirty="0"/>
              <a:t>цена единицы «услуг </a:t>
            </a:r>
            <a:r>
              <a:rPr lang="ru-RU" dirty="0" smtClean="0"/>
              <a:t>капитала».</a:t>
            </a:r>
            <a:endParaRPr lang="en-US" dirty="0" smtClean="0"/>
          </a:p>
          <a:p>
            <a:pPr marL="0" indent="358775">
              <a:buNone/>
            </a:pPr>
            <a:r>
              <a:rPr lang="ru-RU" dirty="0"/>
              <a:t>Многофакторная модель позволяет измерить в денежном </a:t>
            </a:r>
            <a:r>
              <a:rPr lang="ru-RU" dirty="0" smtClean="0"/>
              <a:t>выражении </a:t>
            </a:r>
            <a:r>
              <a:rPr lang="ru-RU" dirty="0"/>
              <a:t>влияние контролируемых (производительность, цены на продукцию, замена одного ресурса другим, качество ресурсов) и </a:t>
            </a:r>
            <a:r>
              <a:rPr lang="ru-RU" dirty="0" smtClean="0"/>
              <a:t>неконтролируемых </a:t>
            </a:r>
            <a:r>
              <a:rPr lang="ru-RU" dirty="0"/>
              <a:t>(динамика отрасли, цены ресурсов (издержки), </a:t>
            </a:r>
            <a:r>
              <a:rPr lang="ru-RU" dirty="0" smtClean="0"/>
              <a:t>индексы </a:t>
            </a:r>
            <a:r>
              <a:rPr lang="ru-RU" dirty="0"/>
              <a:t>инфляции) факторов на прибыль и проанализировать, каким образом с помощью использования интеграционных взаимосвязей можно воздействовать на эффективность производства и, </a:t>
            </a:r>
            <a:r>
              <a:rPr lang="ru-RU" dirty="0" smtClean="0"/>
              <a:t>следовательно</a:t>
            </a:r>
            <a:r>
              <a:rPr lang="ru-RU" dirty="0"/>
              <a:t>, на прибыльность.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28800"/>
            <a:ext cx="1610015" cy="608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152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Основные достоинства многофакторной модели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63525" indent="-263525">
              <a:buNone/>
            </a:pPr>
            <a:r>
              <a:rPr lang="ru-RU" dirty="0" smtClean="0"/>
              <a:t>•</a:t>
            </a:r>
            <a:r>
              <a:rPr lang="ru-RU" dirty="0"/>
              <a:t>	учитываются при расчете показателей функционирования производственной системы наравне с трудовыми, затраты на все факторы производства, используемые в производственном процессе (энергия, материалы и т. д.), что дает возможность выявления «</a:t>
            </a:r>
            <a:r>
              <a:rPr lang="ru-RU" dirty="0" smtClean="0"/>
              <a:t>узких </a:t>
            </a:r>
            <a:r>
              <a:rPr lang="ru-RU" dirty="0"/>
              <a:t>мест» одновременно по всем позициям, по которым </a:t>
            </a:r>
            <a:r>
              <a:rPr lang="ru-RU" dirty="0" smtClean="0"/>
              <a:t>предприятие </a:t>
            </a:r>
            <a:r>
              <a:rPr lang="ru-RU" dirty="0"/>
              <a:t>испытывает трудности;</a:t>
            </a:r>
          </a:p>
          <a:p>
            <a:pPr marL="263525" indent="-263525">
              <a:buNone/>
            </a:pPr>
            <a:r>
              <a:rPr lang="ru-RU" dirty="0"/>
              <a:t>•	выявляется взаимосвязь между достигаемым уровнем </a:t>
            </a:r>
            <a:r>
              <a:rPr lang="ru-RU" dirty="0" smtClean="0"/>
              <a:t>производительности </a:t>
            </a:r>
            <a:r>
              <a:rPr lang="ru-RU" dirty="0"/>
              <a:t>и прибыльностью предприятия;</a:t>
            </a:r>
          </a:p>
          <a:p>
            <a:pPr marL="263525" indent="-263525">
              <a:buNone/>
            </a:pPr>
            <a:r>
              <a:rPr lang="ru-RU" dirty="0"/>
              <a:t>•	используются статистические данные, интегрированные в </a:t>
            </a:r>
            <a:r>
              <a:rPr lang="ru-RU" dirty="0" smtClean="0"/>
              <a:t>статистической</a:t>
            </a:r>
            <a:r>
              <a:rPr lang="ru-RU" dirty="0"/>
              <a:t>, бухгалтерской и производственной отчетности </a:t>
            </a:r>
            <a:r>
              <a:rPr lang="ru-RU" dirty="0" smtClean="0"/>
              <a:t>предприятия</a:t>
            </a:r>
            <a:r>
              <a:rPr lang="ru-RU" dirty="0"/>
              <a:t>, что делает модель доступной для применения на любом промышленном предприятии и позволяет проводить аудит </a:t>
            </a:r>
            <a:r>
              <a:rPr lang="ru-RU" dirty="0" smtClean="0"/>
              <a:t>производительности </a:t>
            </a:r>
            <a:r>
              <a:rPr lang="ru-RU" dirty="0"/>
              <a:t>и ее влияния на прибыльность предприятия в </a:t>
            </a:r>
            <a:r>
              <a:rPr lang="ru-RU" dirty="0" smtClean="0"/>
              <a:t>динамике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876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Классификация резервов ПТ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799"/>
            <a:ext cx="7560840" cy="4594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73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Резервы фонда рабочего времени — это возможности более </a:t>
            </a:r>
            <a:r>
              <a:rPr lang="ru-RU" dirty="0" smtClean="0"/>
              <a:t>полного </a:t>
            </a:r>
            <a:r>
              <a:rPr lang="ru-RU" dirty="0"/>
              <a:t>его использования и увеличение полезно затраченного </a:t>
            </a:r>
            <a:r>
              <a:rPr lang="ru-RU" dirty="0" smtClean="0"/>
              <a:t>времени</a:t>
            </a:r>
            <a:r>
              <a:rPr lang="ru-RU" dirty="0"/>
              <a:t>. Они подразделяются:</a:t>
            </a:r>
          </a:p>
          <a:p>
            <a:pPr marL="0" indent="0">
              <a:buNone/>
            </a:pPr>
            <a:r>
              <a:rPr lang="ru-RU" dirty="0"/>
              <a:t>•	на резервы более полного использования целодневного </a:t>
            </a:r>
            <a:r>
              <a:rPr lang="ru-RU" dirty="0" smtClean="0"/>
              <a:t>фонда </a:t>
            </a:r>
            <a:r>
              <a:rPr lang="ru-RU" dirty="0"/>
              <a:t>рабочего времени, т. е. возможности сокращения (ликвидации) целодневных потерь рабочего времени (целодневных простоев, </a:t>
            </a:r>
            <a:r>
              <a:rPr lang="ru-RU" dirty="0" smtClean="0"/>
              <a:t>прогулов </a:t>
            </a:r>
            <a:r>
              <a:rPr lang="ru-RU" dirty="0"/>
              <a:t>и т. д.) и </a:t>
            </a:r>
            <a:r>
              <a:rPr lang="ru-RU" dirty="0" err="1"/>
              <a:t>резервообразуюших</a:t>
            </a:r>
            <a:r>
              <a:rPr lang="ru-RU" dirty="0"/>
              <a:t> неявок (дополнительных </a:t>
            </a:r>
            <a:r>
              <a:rPr lang="ru-RU" dirty="0" smtClean="0"/>
              <a:t>отпусков</a:t>
            </a:r>
            <a:r>
              <a:rPr lang="ru-RU" dirty="0"/>
              <a:t>, неявок с разрешения администрации, травматизма, по </a:t>
            </a:r>
            <a:r>
              <a:rPr lang="ru-RU" dirty="0" smtClean="0"/>
              <a:t>болезни </a:t>
            </a:r>
            <a:r>
              <a:rPr lang="ru-RU" dirty="0"/>
              <a:t>и т. д.), что позволяет увеличить количество отработанных дней в расчете на одного работника;</a:t>
            </a:r>
          </a:p>
          <a:p>
            <a:pPr marL="0" indent="0">
              <a:buNone/>
            </a:pPr>
            <a:r>
              <a:rPr lang="ru-RU" dirty="0"/>
              <a:t>•	резервы более полного использования внутрисменного фонда рабочего времени, т. е. сокращение внутрисменных потерь </a:t>
            </a:r>
            <a:r>
              <a:rPr lang="ru-RU" dirty="0" smtClean="0"/>
              <a:t>рабочего </a:t>
            </a:r>
            <a:r>
              <a:rPr lang="ru-RU" dirty="0"/>
              <a:t>времени и других его непроизводительных затрат (</a:t>
            </a:r>
            <a:r>
              <a:rPr lang="ru-RU" dirty="0" smtClean="0"/>
              <a:t>внутрисменных </a:t>
            </a:r>
            <a:r>
              <a:rPr lang="ru-RU" dirty="0"/>
              <a:t>простоев, опозданий, преждевременных уходов с работы и др.), что влечет за собой увеличение количества часов работы за смену.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802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Взаимосвязь влияния использования этих двух видов резервов на показатели </a:t>
            </a:r>
            <a:r>
              <a:rPr lang="ru-RU" sz="3200" dirty="0" smtClean="0"/>
              <a:t>ПТ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где </a:t>
            </a:r>
            <a:r>
              <a:rPr lang="en-US" i="1" dirty="0" smtClean="0"/>
              <a:t>I</a:t>
            </a:r>
            <a:r>
              <a:rPr lang="ru-RU" baseline="-25000" dirty="0" err="1" smtClean="0"/>
              <a:t>чв</a:t>
            </a:r>
            <a:r>
              <a:rPr lang="ru-RU" dirty="0" smtClean="0"/>
              <a:t> </a:t>
            </a:r>
            <a:r>
              <a:rPr lang="ru-RU" dirty="0"/>
              <a:t>— индекс изменения часовой выработки, </a:t>
            </a:r>
            <a:r>
              <a:rPr lang="en-US" i="1" dirty="0" smtClean="0"/>
              <a:t>I</a:t>
            </a:r>
            <a:r>
              <a:rPr lang="ru-RU" i="1" baseline="-25000" dirty="0" smtClean="0"/>
              <a:t>ФРВ</a:t>
            </a:r>
            <a:r>
              <a:rPr lang="ru-RU" i="1" dirty="0" smtClean="0"/>
              <a:t> </a:t>
            </a:r>
            <a:r>
              <a:rPr lang="ru-RU" dirty="0"/>
              <a:t>— индекс </a:t>
            </a:r>
            <a:r>
              <a:rPr lang="ru-RU" dirty="0" smtClean="0"/>
              <a:t>изменения </a:t>
            </a:r>
            <a:r>
              <a:rPr lang="ru-RU" dirty="0"/>
              <a:t>фонда рабочего времени, </a:t>
            </a:r>
            <a:r>
              <a:rPr lang="en-US" i="1" dirty="0" smtClean="0"/>
              <a:t>I</a:t>
            </a:r>
            <a:r>
              <a:rPr lang="ru-RU" baseline="-25000" dirty="0" smtClean="0"/>
              <a:t>ВН</a:t>
            </a:r>
            <a:r>
              <a:rPr lang="ru-RU" dirty="0" smtClean="0"/>
              <a:t>— </a:t>
            </a:r>
            <a:r>
              <a:rPr lang="ru-RU" dirty="0"/>
              <a:t>индекс изменения процента выполнения норм, </a:t>
            </a:r>
            <a:r>
              <a:rPr lang="en-US" i="1" dirty="0" smtClean="0"/>
              <a:t>I</a:t>
            </a:r>
            <a:r>
              <a:rPr lang="ru-RU" baseline="-25000" dirty="0" smtClean="0"/>
              <a:t>НТ</a:t>
            </a:r>
            <a:r>
              <a:rPr lang="ru-RU" dirty="0" smtClean="0"/>
              <a:t> </a:t>
            </a:r>
            <a:r>
              <a:rPr lang="ru-RU" dirty="0"/>
              <a:t>— индекс изменения нормативной удельной трудоемкости (т. е. в расчете на единицу продукции, нормо-час), </a:t>
            </a:r>
            <a:r>
              <a:rPr lang="en-US" i="1" dirty="0" smtClean="0"/>
              <a:t>I</a:t>
            </a:r>
            <a:r>
              <a:rPr lang="ru-RU" baseline="-25000" dirty="0" smtClean="0"/>
              <a:t>ПРРД</a:t>
            </a:r>
            <a:r>
              <a:rPr lang="ru-RU" dirty="0" smtClean="0"/>
              <a:t> </a:t>
            </a:r>
            <a:r>
              <a:rPr lang="ru-RU" dirty="0"/>
              <a:t>— индекс изменения продолжительности рабочего дня, </a:t>
            </a:r>
            <a:r>
              <a:rPr lang="en-US" i="1" dirty="0" smtClean="0"/>
              <a:t>I</a:t>
            </a:r>
            <a:r>
              <a:rPr lang="ru-RU" baseline="-25000" dirty="0" smtClean="0"/>
              <a:t>КРД</a:t>
            </a:r>
            <a:r>
              <a:rPr lang="ru-RU" dirty="0" smtClean="0"/>
              <a:t> </a:t>
            </a:r>
            <a:r>
              <a:rPr lang="ru-RU" dirty="0"/>
              <a:t>— индекс изменения количества рабочих дней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844824"/>
            <a:ext cx="1821639" cy="178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5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Фактический и нормативный балансы рабочего времени, мин (пример условный)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799"/>
            <a:ext cx="7200800" cy="495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716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План </a:t>
            </a:r>
            <a:r>
              <a:rPr lang="ru-RU" sz="3600" dirty="0"/>
              <a:t>действий по </a:t>
            </a:r>
            <a:r>
              <a:rPr lang="ru-RU" sz="3600" dirty="0" smtClean="0"/>
              <a:t>повышению ПТ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Введение </a:t>
            </a:r>
            <a:r>
              <a:rPr lang="ru-RU" dirty="0"/>
              <a:t>стандартов на базе ISO-9001. 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Анализ </a:t>
            </a:r>
            <a:r>
              <a:rPr lang="ru-RU" dirty="0"/>
              <a:t>производственных показателей</a:t>
            </a:r>
            <a:r>
              <a:rPr lang="ru-RU" dirty="0" smtClean="0"/>
              <a:t>.</a:t>
            </a:r>
            <a:endParaRPr lang="ru-RU" dirty="0"/>
          </a:p>
          <a:p>
            <a:pPr marL="179388" indent="-179388">
              <a:buNone/>
            </a:pPr>
            <a:r>
              <a:rPr lang="ru-RU" dirty="0" smtClean="0"/>
              <a:t>3. Создание </a:t>
            </a:r>
            <a:r>
              <a:rPr lang="ru-RU" dirty="0"/>
              <a:t>процессов передачи знаний</a:t>
            </a:r>
            <a:r>
              <a:rPr lang="ru-RU" dirty="0" smtClean="0"/>
              <a:t>.</a:t>
            </a:r>
            <a:endParaRPr lang="ru-RU" dirty="0"/>
          </a:p>
          <a:p>
            <a:pPr marL="514350" indent="-514350">
              <a:buAutoNum type="arabicPeriod" startAt="4"/>
            </a:pPr>
            <a:r>
              <a:rPr lang="ru-RU" dirty="0" smtClean="0"/>
              <a:t>Устранение </a:t>
            </a:r>
            <a:r>
              <a:rPr lang="ru-RU" dirty="0"/>
              <a:t>избыточных контрольных и дублирующих функций. </a:t>
            </a:r>
            <a:endParaRPr lang="ru-RU" dirty="0" smtClean="0"/>
          </a:p>
          <a:p>
            <a:pPr marL="514350" indent="-514350">
              <a:buAutoNum type="arabicPeriod" startAt="4"/>
            </a:pPr>
            <a:r>
              <a:rPr lang="ru-RU" dirty="0" smtClean="0"/>
              <a:t>Эффективное </a:t>
            </a:r>
            <a:r>
              <a:rPr lang="ru-RU" dirty="0"/>
              <a:t>использование технологий</a:t>
            </a:r>
            <a:r>
              <a:rPr lang="ru-RU" dirty="0" smtClean="0"/>
              <a:t>.</a:t>
            </a:r>
            <a:endParaRPr lang="ru-RU" dirty="0"/>
          </a:p>
          <a:p>
            <a:pPr marL="179388" indent="-179388">
              <a:buNone/>
            </a:pPr>
            <a:r>
              <a:rPr lang="ru-RU" dirty="0"/>
              <a:t>6</a:t>
            </a:r>
            <a:r>
              <a:rPr lang="ru-RU" dirty="0" smtClean="0"/>
              <a:t>. Поощрение </a:t>
            </a:r>
            <a:r>
              <a:rPr lang="ru-RU" dirty="0"/>
              <a:t>инициативы</a:t>
            </a:r>
            <a:r>
              <a:rPr lang="ru-RU" dirty="0" smtClean="0"/>
              <a:t>.</a:t>
            </a:r>
            <a:endParaRPr lang="ru-RU" dirty="0"/>
          </a:p>
          <a:p>
            <a:pPr marL="179388" indent="-179388">
              <a:buNone/>
            </a:pPr>
            <a:r>
              <a:rPr lang="ru-RU" dirty="0"/>
              <a:t>7</a:t>
            </a:r>
            <a:r>
              <a:rPr lang="ru-RU" dirty="0" smtClean="0"/>
              <a:t>. Расширение </a:t>
            </a:r>
            <a:r>
              <a:rPr lang="ru-RU" dirty="0"/>
              <a:t>специализации сотрудников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824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Дополнительные резервы повышения ПТ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177800" indent="-177800">
              <a:buNone/>
            </a:pPr>
            <a:r>
              <a:rPr lang="ru-RU" dirty="0" smtClean="0"/>
              <a:t>•</a:t>
            </a:r>
            <a:r>
              <a:rPr lang="ru-RU" dirty="0"/>
              <a:t>	развитие у сотрудников собственнического, а не «наемного» отношения к процессу производства;</a:t>
            </a:r>
          </a:p>
          <a:p>
            <a:pPr marL="177800" indent="-177800">
              <a:buNone/>
            </a:pPr>
            <a:r>
              <a:rPr lang="ru-RU" dirty="0"/>
              <a:t>•	создание единой информационной сети;</a:t>
            </a:r>
          </a:p>
          <a:p>
            <a:pPr marL="177800" indent="-177800">
              <a:buNone/>
            </a:pPr>
            <a:r>
              <a:rPr lang="ru-RU" dirty="0"/>
              <a:t>•	разработка и выдача структурным подразделениям компаний задания по росту производительности труда;</a:t>
            </a:r>
          </a:p>
          <a:p>
            <a:pPr marL="177800" indent="-177800">
              <a:buNone/>
            </a:pPr>
            <a:r>
              <a:rPr lang="ru-RU" dirty="0"/>
              <a:t>•	инвестирование в обновление производств;</a:t>
            </a:r>
          </a:p>
          <a:p>
            <a:pPr marL="177800" indent="-177800">
              <a:buNone/>
            </a:pPr>
            <a:r>
              <a:rPr lang="ru-RU" dirty="0"/>
              <a:t>•	переквалификация работников невостребованных отраслей для работы в востребованных;</a:t>
            </a:r>
          </a:p>
          <a:p>
            <a:pPr marL="177800" indent="-177800">
              <a:buNone/>
            </a:pPr>
            <a:r>
              <a:rPr lang="ru-RU" dirty="0"/>
              <a:t>•	повышение эффективности деятельности службы </a:t>
            </a:r>
            <a:r>
              <a:rPr lang="ru-RU" dirty="0" smtClean="0"/>
              <a:t>УП, </a:t>
            </a:r>
            <a:r>
              <a:rPr lang="ru-RU" dirty="0"/>
              <a:t>которая должна оцениваться в зависимости от таких параметров, как скорость и качество заполнения вакансий, </a:t>
            </a:r>
            <a:r>
              <a:rPr lang="ru-RU" dirty="0" smtClean="0"/>
              <a:t>снижение </a:t>
            </a:r>
            <a:r>
              <a:rPr lang="ru-RU" dirty="0" err="1"/>
              <a:t>абсентиизма</a:t>
            </a:r>
            <a:r>
              <a:rPr lang="ru-RU" dirty="0"/>
              <a:t>, рост </a:t>
            </a:r>
            <a:r>
              <a:rPr lang="ru-RU" dirty="0" smtClean="0"/>
              <a:t>ПТ, </a:t>
            </a:r>
            <a:r>
              <a:rPr lang="ru-RU" dirty="0"/>
              <a:t>повышение </a:t>
            </a:r>
            <a:r>
              <a:rPr lang="ru-RU" dirty="0" smtClean="0"/>
              <a:t>уровня </a:t>
            </a:r>
            <a:r>
              <a:rPr lang="ru-RU" dirty="0"/>
              <a:t>компетентности персонала;</a:t>
            </a:r>
          </a:p>
          <a:p>
            <a:pPr marL="177800" indent="-177800">
              <a:buNone/>
            </a:pPr>
            <a:r>
              <a:rPr lang="ru-RU" dirty="0"/>
              <a:t>•	управление результатами труда, с тем чтобы работник быстро достигал запланированных и согласованных результатов, что </a:t>
            </a:r>
            <a:r>
              <a:rPr lang="ru-RU" dirty="0" smtClean="0"/>
              <a:t>предполагает </a:t>
            </a:r>
            <a:r>
              <a:rPr lang="ru-RU" dirty="0"/>
              <a:t>выплату переменной части вознаграждения (бонус) и </a:t>
            </a:r>
            <a:r>
              <a:rPr lang="ru-RU" dirty="0" smtClean="0"/>
              <a:t>пересмотр </a:t>
            </a:r>
            <a:r>
              <a:rPr lang="ru-RU" dirty="0"/>
              <a:t>заработной платы в зависимости от результатов работы;</a:t>
            </a:r>
          </a:p>
          <a:p>
            <a:pPr marL="177800" indent="-177800">
              <a:buNone/>
            </a:pPr>
            <a:r>
              <a:rPr lang="ru-RU" dirty="0"/>
              <a:t>•	постановка перед сотрудниками четких задач, так как двоякая интерпретация задач приводит к потере времени и ресурсов.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506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Основные принципы повышения ПТ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71463" indent="-271463">
              <a:buNone/>
            </a:pPr>
            <a:r>
              <a:rPr lang="ru-RU" dirty="0" smtClean="0"/>
              <a:t>—</a:t>
            </a:r>
            <a:r>
              <a:rPr lang="ru-RU" dirty="0"/>
              <a:t>	учитывать показатель производительности на единицу сырья одного работника или единицу </a:t>
            </a:r>
            <a:r>
              <a:rPr lang="ru-RU" dirty="0" smtClean="0"/>
              <a:t>зарплаты (сотрудник после </a:t>
            </a:r>
            <a:r>
              <a:rPr lang="ru-RU" dirty="0"/>
              <a:t>обучения работает в </a:t>
            </a:r>
            <a:r>
              <a:rPr lang="ru-RU" dirty="0" smtClean="0"/>
              <a:t>несколько </a:t>
            </a:r>
            <a:r>
              <a:rPr lang="ru-RU" dirty="0"/>
              <a:t>раз </a:t>
            </a:r>
            <a:r>
              <a:rPr lang="ru-RU" dirty="0" smtClean="0"/>
              <a:t>продуктивнее;</a:t>
            </a:r>
            <a:endParaRPr lang="ru-RU" dirty="0"/>
          </a:p>
          <a:p>
            <a:pPr marL="271463" indent="-271463">
              <a:buNone/>
            </a:pPr>
            <a:r>
              <a:rPr lang="ru-RU" dirty="0"/>
              <a:t>—	оценивать показатели скорости </a:t>
            </a:r>
            <a:r>
              <a:rPr lang="ru-RU" dirty="0" smtClean="0"/>
              <a:t>бизнес-процессов (прохождение </a:t>
            </a:r>
            <a:r>
              <a:rPr lang="ru-RU" dirty="0"/>
              <a:t>различных процедур или технологического цикла по сравнению с другими </a:t>
            </a:r>
            <a:r>
              <a:rPr lang="ru-RU" dirty="0" smtClean="0"/>
              <a:t>компаниями);</a:t>
            </a:r>
            <a:endParaRPr lang="ru-RU" dirty="0"/>
          </a:p>
          <a:p>
            <a:pPr marL="271463" indent="-271463">
              <a:buNone/>
            </a:pPr>
            <a:r>
              <a:rPr lang="ru-RU" dirty="0"/>
              <a:t>—	сопоставлять расходы и прогнозировать доходы при </a:t>
            </a:r>
            <a:r>
              <a:rPr lang="ru-RU" dirty="0" smtClean="0"/>
              <a:t>проведении </a:t>
            </a:r>
            <a:r>
              <a:rPr lang="ru-RU" dirty="0"/>
              <a:t>специальных программ и инициатив — аналог ROI (</a:t>
            </a:r>
            <a:r>
              <a:rPr lang="ru-RU" dirty="0" err="1"/>
              <a:t>Return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Investment</a:t>
            </a:r>
            <a:r>
              <a:rPr lang="ru-RU" dirty="0"/>
              <a:t>), т. е. окупаемости инвестиций;</a:t>
            </a:r>
          </a:p>
          <a:p>
            <a:pPr marL="271463" indent="-271463">
              <a:buNone/>
            </a:pPr>
            <a:r>
              <a:rPr lang="ru-RU" dirty="0"/>
              <a:t>—	оценивать навыки работников, лояльность, моральный </a:t>
            </a:r>
            <a:r>
              <a:rPr lang="ru-RU" dirty="0" smtClean="0"/>
              <a:t>климат </a:t>
            </a:r>
            <a:r>
              <a:rPr lang="ru-RU" dirty="0"/>
              <a:t>в коллективе с помощью анкетирования, тестирования или </a:t>
            </a:r>
            <a:r>
              <a:rPr lang="ru-RU" dirty="0" smtClean="0"/>
              <a:t>интервью</a:t>
            </a:r>
            <a:r>
              <a:rPr lang="ru-RU" dirty="0"/>
              <a:t>;</a:t>
            </a:r>
          </a:p>
          <a:p>
            <a:pPr marL="271463" indent="-271463">
              <a:buNone/>
            </a:pPr>
            <a:r>
              <a:rPr lang="ru-RU" dirty="0"/>
              <a:t>—	сравнивать скорость бизнес-процессов до нововведений и </a:t>
            </a:r>
            <a:r>
              <a:rPr lang="ru-RU" dirty="0" smtClean="0"/>
              <a:t>после</a:t>
            </a:r>
            <a:r>
              <a:rPr lang="ru-RU" dirty="0"/>
              <a:t>. HR-служба должна управлять изменениями в компаниях. HR- менеджерам </a:t>
            </a:r>
            <a:r>
              <a:rPr lang="ru-RU" dirty="0" smtClean="0"/>
              <a:t>необходимо сдерживать </a:t>
            </a:r>
            <a:r>
              <a:rPr lang="ru-RU" dirty="0"/>
              <a:t>агрессивных </a:t>
            </a:r>
            <a:r>
              <a:rPr lang="ru-RU" dirty="0" smtClean="0"/>
              <a:t>управленцев и постоянно </a:t>
            </a:r>
            <a:r>
              <a:rPr lang="ru-RU" dirty="0"/>
              <a:t>развивать персонал в </a:t>
            </a:r>
            <a:r>
              <a:rPr lang="ru-RU" dirty="0" smtClean="0"/>
              <a:t>условиях </a:t>
            </a:r>
            <a:r>
              <a:rPr lang="ru-RU" dirty="0"/>
              <a:t>изменений.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238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Технологический уклад </a:t>
            </a:r>
            <a:r>
              <a:rPr lang="ru-RU" sz="3600" dirty="0" smtClean="0"/>
              <a:t>(ТУ)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это </a:t>
            </a:r>
            <a:r>
              <a:rPr lang="ru-RU" dirty="0" smtClean="0"/>
              <a:t>уровень </a:t>
            </a:r>
            <a:r>
              <a:rPr lang="ru-RU" dirty="0"/>
              <a:t>развития производительных сил, совокупность сопряженных производств, имеющих единый технологический </a:t>
            </a:r>
            <a:r>
              <a:rPr lang="ru-RU" dirty="0" smtClean="0"/>
              <a:t>уровень </a:t>
            </a:r>
            <a:r>
              <a:rPr lang="ru-RU" dirty="0"/>
              <a:t>и развивающихся во многом синхронно. </a:t>
            </a:r>
            <a:endParaRPr lang="ru-RU" dirty="0" smtClean="0"/>
          </a:p>
          <a:p>
            <a:pPr marL="0" indent="177800">
              <a:buNone/>
            </a:pPr>
            <a:r>
              <a:rPr lang="ru-RU" u="sng" dirty="0" smtClean="0"/>
              <a:t>Базовые технологии </a:t>
            </a:r>
            <a:r>
              <a:rPr lang="ru-RU" u="sng" dirty="0"/>
              <a:t>шестого </a:t>
            </a:r>
            <a:r>
              <a:rPr lang="ru-RU" u="sng" dirty="0" smtClean="0"/>
              <a:t>ТУ</a:t>
            </a:r>
            <a:r>
              <a:rPr lang="ru-RU" dirty="0" smtClean="0"/>
              <a:t>: </a:t>
            </a:r>
            <a:r>
              <a:rPr lang="ru-RU" dirty="0" err="1" smtClean="0"/>
              <a:t>био</a:t>
            </a:r>
            <a:r>
              <a:rPr lang="ru-RU" dirty="0" smtClean="0"/>
              <a:t>- </a:t>
            </a:r>
            <a:r>
              <a:rPr lang="ru-RU" dirty="0"/>
              <a:t>и </a:t>
            </a:r>
            <a:r>
              <a:rPr lang="ru-RU" dirty="0" err="1" smtClean="0"/>
              <a:t>нанотехнологии</a:t>
            </a:r>
            <a:r>
              <a:rPr lang="ru-RU" dirty="0"/>
              <a:t>, методы генной инженерии, мембранные и квантовые </a:t>
            </a:r>
            <a:r>
              <a:rPr lang="ru-RU" dirty="0" smtClean="0"/>
              <a:t>технологии</a:t>
            </a:r>
            <a:r>
              <a:rPr lang="ru-RU" dirty="0"/>
              <a:t>, робототехника, </a:t>
            </a:r>
            <a:r>
              <a:rPr lang="ru-RU" dirty="0" err="1"/>
              <a:t>наноэлектроника</a:t>
            </a:r>
            <a:r>
              <a:rPr lang="ru-RU" dirty="0"/>
              <a:t>, нано- и молекулярная </a:t>
            </a:r>
            <a:r>
              <a:rPr lang="ru-RU" dirty="0" err="1"/>
              <a:t>фотоника</a:t>
            </a:r>
            <a:r>
              <a:rPr lang="ru-RU" dirty="0"/>
              <a:t>, </a:t>
            </a:r>
            <a:r>
              <a:rPr lang="ru-RU" dirty="0" err="1"/>
              <a:t>наноматериалы</a:t>
            </a:r>
            <a:r>
              <a:rPr lang="ru-RU" dirty="0"/>
              <a:t> и </a:t>
            </a:r>
            <a:r>
              <a:rPr lang="ru-RU" dirty="0" err="1"/>
              <a:t>наноструктурированные</a:t>
            </a:r>
            <a:r>
              <a:rPr lang="ru-RU" dirty="0"/>
              <a:t> покрытия, квантовые и оптические компьютеры, когнитивные технологии и другие, а производство, как товаров массового потребления, так и средств их производства будет осуществляться </a:t>
            </a:r>
            <a:r>
              <a:rPr lang="ru-RU" dirty="0" smtClean="0"/>
              <a:t>цифровыми </a:t>
            </a:r>
            <a:r>
              <a:rPr lang="ru-RU" dirty="0"/>
              <a:t>фабриками, которые позволят максимально </a:t>
            </a:r>
            <a:r>
              <a:rPr lang="ru-RU" dirty="0" smtClean="0"/>
              <a:t>индивидуализировать </a:t>
            </a:r>
            <a:r>
              <a:rPr lang="ru-RU" dirty="0"/>
              <a:t>производство, приспосабливая товар под потребности конкретного человека</a:t>
            </a:r>
            <a:r>
              <a:rPr lang="ru-RU" dirty="0" smtClean="0"/>
              <a:t>.</a:t>
            </a:r>
          </a:p>
          <a:p>
            <a:pPr marL="0" indent="177800">
              <a:buNone/>
            </a:pPr>
            <a:r>
              <a:rPr lang="ru-RU" dirty="0" smtClean="0"/>
              <a:t>Именно </a:t>
            </a:r>
            <a:r>
              <a:rPr lang="ru-RU" dirty="0"/>
              <a:t>он по </a:t>
            </a:r>
            <a:r>
              <a:rPr lang="ru-RU" dirty="0" smtClean="0"/>
              <a:t>прогнозам </a:t>
            </a:r>
            <a:r>
              <a:rPr lang="ru-RU" dirty="0"/>
              <a:t>специалистов через 25—30 лет станет доминирующим в </a:t>
            </a:r>
            <a:r>
              <a:rPr lang="ru-RU" dirty="0" smtClean="0"/>
              <a:t>экономике </a:t>
            </a:r>
            <a:r>
              <a:rPr lang="ru-RU" dirty="0"/>
              <a:t>развитых стран. Сегодня основная часть производственных мощностей России находится на стадии четвертого </a:t>
            </a:r>
            <a:r>
              <a:rPr lang="ru-RU" dirty="0" smtClean="0"/>
              <a:t>технологического уклада. </a:t>
            </a:r>
          </a:p>
          <a:p>
            <a:pPr marL="0" indent="177800">
              <a:buNone/>
            </a:pPr>
            <a:r>
              <a:rPr lang="ru-RU" dirty="0" smtClean="0"/>
              <a:t>В </a:t>
            </a:r>
            <a:r>
              <a:rPr lang="ru-RU" dirty="0"/>
              <a:t>США уже около 60 % производств действуют в рамках пятого уклада, </a:t>
            </a:r>
            <a:r>
              <a:rPr lang="ru-RU" dirty="0" smtClean="0"/>
              <a:t>в России - всего </a:t>
            </a:r>
            <a:r>
              <a:rPr lang="ru-RU" dirty="0"/>
              <a:t>10 % (микроэлектроника, информатика, биотехнологии), а шестого ТУ — около 1 </a:t>
            </a:r>
            <a:r>
              <a:rPr lang="ru-RU" dirty="0" smtClean="0"/>
              <a:t>%.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42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</a:t>
            </a:r>
            <a:r>
              <a:rPr lang="ru-RU" dirty="0" smtClean="0"/>
              <a:t>.</a:t>
            </a:r>
            <a:r>
              <a:rPr lang="ru-RU" dirty="0"/>
              <a:t>	Новые подходы к оценке производительности труда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Методика </a:t>
            </a:r>
            <a:r>
              <a:rPr lang="ru-RU" dirty="0"/>
              <a:t>расчета производительности труда Минэкономразвития России отчитался в 2018 г. (см. Приказ Минэкономразвития России от 28 декабря 2018 г. № 748</a:t>
            </a:r>
            <a:r>
              <a:rPr lang="ru-RU" dirty="0" smtClean="0"/>
              <a:t>) - ПТ в </a:t>
            </a:r>
            <a:r>
              <a:rPr lang="ru-RU" dirty="0"/>
              <a:t>общем виде измеряется как добавленная стоимость (ДС) на единицу затрат труда (ЗТ) согласно рекомендациям Системы национальных счетов 2008 г</a:t>
            </a:r>
            <a:r>
              <a:rPr lang="ru-RU" dirty="0" smtClean="0"/>
              <a:t>.: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годовой показатель ПТ в текущих </a:t>
            </a:r>
            <a:r>
              <a:rPr lang="ru-RU" dirty="0" smtClean="0"/>
              <a:t>ценах ПТ_ТЦ 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индекс </a:t>
            </a:r>
            <a:r>
              <a:rPr lang="ru-RU" dirty="0" smtClean="0"/>
              <a:t>ПТ в </a:t>
            </a:r>
            <a:r>
              <a:rPr lang="ru-RU" dirty="0"/>
              <a:t>текущих ценах </a:t>
            </a:r>
            <a:r>
              <a:rPr lang="ru-RU" i="1" dirty="0"/>
              <a:t>i</a:t>
            </a:r>
            <a:r>
              <a:rPr lang="ru-RU" dirty="0"/>
              <a:t> для </a:t>
            </a:r>
            <a:r>
              <a:rPr lang="ru-RU" dirty="0" smtClean="0"/>
              <a:t>предприятия </a:t>
            </a:r>
            <a:r>
              <a:rPr lang="ru-RU" dirty="0"/>
              <a:t>в период времени </a:t>
            </a:r>
            <a:r>
              <a:rPr lang="ru-RU" dirty="0" smtClean="0"/>
              <a:t>t: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21088"/>
            <a:ext cx="1872208" cy="807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673" y="5445224"/>
            <a:ext cx="3019859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035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2) Организация экономического сотрудничества и развития (ОЭСР) рассчитывает показатель </a:t>
            </a:r>
            <a:r>
              <a:rPr lang="ru-RU" dirty="0" smtClean="0"/>
              <a:t>ПТ </a:t>
            </a:r>
            <a:r>
              <a:rPr lang="ru-RU" dirty="0"/>
              <a:t>как объем ВВП в текущих ценах по паритету покупательной способности за 1 </a:t>
            </a:r>
            <a:r>
              <a:rPr lang="ru-RU" dirty="0" smtClean="0"/>
              <a:t>рабочий час, </a:t>
            </a:r>
            <a:r>
              <a:rPr lang="ru-RU" dirty="0"/>
              <a:t>добавленная стоимость (ДС) </a:t>
            </a:r>
            <a:r>
              <a:rPr lang="ru-RU" dirty="0" smtClean="0"/>
              <a:t>рассчитывается </a:t>
            </a:r>
            <a:r>
              <a:rPr lang="ru-RU" dirty="0"/>
              <a:t>как сумма прибыли от продажи товаров, выполнения </a:t>
            </a:r>
            <a:r>
              <a:rPr lang="ru-RU" dirty="0" smtClean="0"/>
              <a:t>работ </a:t>
            </a:r>
            <a:r>
              <a:rPr lang="ru-RU" dirty="0"/>
              <a:t>или оказания услуг, оплаты труда работников и страховых </a:t>
            </a:r>
            <a:r>
              <a:rPr lang="ru-RU" dirty="0" smtClean="0"/>
              <a:t>взносов</a:t>
            </a:r>
            <a:r>
              <a:rPr lang="ru-RU" dirty="0"/>
              <a:t>, уплачиваемых предприятием в государственные внебюджетные фонды </a:t>
            </a:r>
            <a:r>
              <a:rPr lang="ru-RU" dirty="0" smtClean="0"/>
              <a:t>РФ:</a:t>
            </a:r>
          </a:p>
          <a:p>
            <a:pPr marL="0" indent="0" algn="ctr">
              <a:buNone/>
            </a:pPr>
            <a:r>
              <a:rPr lang="ru-RU" dirty="0"/>
              <a:t>ДС = </a:t>
            </a:r>
            <a:r>
              <a:rPr lang="ru-RU" dirty="0" err="1" smtClean="0"/>
              <a:t>Приб</a:t>
            </a:r>
            <a:r>
              <a:rPr lang="ru-RU" dirty="0" smtClean="0"/>
              <a:t> + ОТ + </a:t>
            </a:r>
            <a:r>
              <a:rPr lang="ru-RU" dirty="0" err="1" smtClean="0"/>
              <a:t>СтрхВ</a:t>
            </a:r>
            <a:r>
              <a:rPr lang="ru-RU" dirty="0" smtClean="0"/>
              <a:t> </a:t>
            </a:r>
            <a:r>
              <a:rPr lang="ru-RU" dirty="0"/>
              <a:t>+ </a:t>
            </a:r>
            <a:r>
              <a:rPr lang="ru-RU" dirty="0" err="1"/>
              <a:t>НалСб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/>
              <a:t>где </a:t>
            </a:r>
            <a:r>
              <a:rPr lang="ru-RU" dirty="0" err="1"/>
              <a:t>Приб</a:t>
            </a:r>
            <a:r>
              <a:rPr lang="ru-RU" dirty="0"/>
              <a:t> — прибыль предприятия; ОТ — сумма расходов на оплату труда работников; </a:t>
            </a:r>
            <a:r>
              <a:rPr lang="ru-RU" dirty="0" err="1"/>
              <a:t>СтрхВ</a:t>
            </a:r>
            <a:r>
              <a:rPr lang="ru-RU" dirty="0"/>
              <a:t> — сумма страховых взносов; </a:t>
            </a:r>
            <a:r>
              <a:rPr lang="ru-RU" dirty="0" err="1"/>
              <a:t>НалСб</a:t>
            </a:r>
            <a:r>
              <a:rPr lang="ru-RU" dirty="0"/>
              <a:t> — сумма налогов, включаемых в себестоимость.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202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3) </a:t>
            </a:r>
            <a:r>
              <a:rPr lang="ru-RU" dirty="0"/>
              <a:t>Минэкономразвития России утвердило и с 2021 г. </a:t>
            </a:r>
            <a:r>
              <a:rPr lang="ru-RU" dirty="0" smtClean="0"/>
              <a:t>рассчи­тывает ПТ </a:t>
            </a:r>
            <a:r>
              <a:rPr lang="ru-RU" dirty="0"/>
              <a:t>по новой методике, опира­ясь на данные ФНС России. В методике ПТ отражает меру добавлен­ной стоимости, приходящуюся на одного работника предприятия.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4) В </a:t>
            </a:r>
            <a:r>
              <a:rPr lang="ru-RU" dirty="0"/>
              <a:t>перспективе необходимо переходить к расчетам показателя ПТ на основе комплексного учета факторов.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280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smtClean="0"/>
              <a:t>Опишите факторы </a:t>
            </a:r>
            <a:r>
              <a:rPr lang="ru-RU" dirty="0"/>
              <a:t>и резервы роста </a:t>
            </a:r>
            <a:r>
              <a:rPr lang="ru-RU" dirty="0" smtClean="0"/>
              <a:t>производительности труда организации – объекта вашего магистерского исследования.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smtClean="0"/>
              <a:t>Ответьте на вопрос «Какие новые </a:t>
            </a:r>
            <a:r>
              <a:rPr lang="ru-RU" dirty="0"/>
              <a:t>подходы к </a:t>
            </a:r>
            <a:r>
              <a:rPr lang="ru-RU" dirty="0" smtClean="0"/>
              <a:t>оценке производительности </a:t>
            </a:r>
            <a:r>
              <a:rPr lang="ru-RU" dirty="0"/>
              <a:t>труда организации – объекта вашего магистерского </a:t>
            </a:r>
            <a:r>
              <a:rPr lang="ru-RU" dirty="0" smtClean="0"/>
              <a:t>исследования, можно использовать и почему?».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9338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6365</TotalTime>
  <Words>1454</Words>
  <Application>Microsoft Office PowerPoint</Application>
  <PresentationFormat>Экран (4:3)</PresentationFormat>
  <Paragraphs>195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Повышение производительности труда</vt:lpstr>
      <vt:lpstr>Литература</vt:lpstr>
      <vt:lpstr>Факторы, влияющие на ПТ</vt:lpstr>
      <vt:lpstr>Сравнительная характеристика классификации факторов изменения ПТ→</vt:lpstr>
      <vt:lpstr>Сравнительная характеристика классификации факторов изменения ПТ→</vt:lpstr>
      <vt:lpstr>Сравнительная характеристика классификации факторов изменения ПТ→</vt:lpstr>
      <vt:lpstr>Факторы, влияющие на ПТ (до н. 1990 г.г.)</vt:lpstr>
      <vt:lpstr>Факторы повышения ПТ</vt:lpstr>
      <vt:lpstr>Презентация PowerPoint</vt:lpstr>
      <vt:lpstr>Презентация PowerPoint</vt:lpstr>
      <vt:lpstr>Взаимосвязь результативности труда и накопленных знаний работника в зависимости от возраста</vt:lpstr>
      <vt:lpstr>Многофакторные модели производительности</vt:lpstr>
      <vt:lpstr>Основные достоинства многофакторной модели </vt:lpstr>
      <vt:lpstr>Классификация резервов ПТ</vt:lpstr>
      <vt:lpstr>Презентация PowerPoint</vt:lpstr>
      <vt:lpstr>Взаимосвязь влияния использования этих двух видов резервов на показатели ПТ</vt:lpstr>
      <vt:lpstr>Фактический и нормативный балансы рабочего времени, мин (пример условный)</vt:lpstr>
      <vt:lpstr>План действий по повышению ПТ</vt:lpstr>
      <vt:lpstr>Дополнительные резервы повышения ПТ</vt:lpstr>
      <vt:lpstr>Основные принципы повышения ПТ </vt:lpstr>
      <vt:lpstr>Технологический уклад (ТУ)</vt:lpstr>
      <vt:lpstr>2. Новые подходы к оценке производительности труда</vt:lpstr>
      <vt:lpstr>Презентация PowerPoint</vt:lpstr>
      <vt:lpstr>Презентация PowerPoint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Факторы и резервы роста производительности труда</dc:title>
  <dc:creator>Admin</dc:creator>
  <cp:lastModifiedBy>Admin</cp:lastModifiedBy>
  <cp:revision>13</cp:revision>
  <dcterms:created xsi:type="dcterms:W3CDTF">2024-04-21T02:53:57Z</dcterms:created>
  <dcterms:modified xsi:type="dcterms:W3CDTF">2025-01-07T13:46:09Z</dcterms:modified>
</cp:coreProperties>
</file>