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6" r:id="rId3"/>
    <p:sldId id="263" r:id="rId4"/>
    <p:sldId id="264" r:id="rId5"/>
    <p:sldId id="257" r:id="rId6"/>
    <p:sldId id="258" r:id="rId7"/>
    <p:sldId id="259" r:id="rId8"/>
    <p:sldId id="260" r:id="rId9"/>
    <p:sldId id="261" r:id="rId10"/>
    <p:sldId id="262" r:id="rId11"/>
    <p:sldId id="265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90" y="-23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09.09.2025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09.09.2025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09.09.2025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09.09.2025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sdo1.krsk.irgups.ru/course/view.php?id=1256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kubsu.ru/sites/default/files/users/38158/portfolio/khovratenko_nikita_414_kursovaya_rabota-3.pdf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1142984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hlinkClick r:id="rId2" tooltip="Редактировать название темы"/>
              </a:rPr>
              <a:t>Раздел 1. Системный подход в управлении качеством 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dirty="0" smtClean="0"/>
              <a:t>Тема 1. Развитие системного подхода в управлении в транспортной </a:t>
            </a:r>
            <a:r>
              <a:rPr lang="ru-RU" dirty="0" smtClean="0"/>
              <a:t>отрасли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85786" y="3571876"/>
            <a:ext cx="7786742" cy="1781172"/>
          </a:xfrm>
        </p:spPr>
        <p:txBody>
          <a:bodyPr>
            <a:noAutofit/>
          </a:bodyPr>
          <a:lstStyle/>
          <a:p>
            <a:pPr marL="514350" indent="-514350"/>
            <a:r>
              <a:rPr lang="ru-RU" sz="2000" b="1" dirty="0" smtClean="0">
                <a:solidFill>
                  <a:schemeClr val="tx1"/>
                </a:solidFill>
              </a:rPr>
              <a:t>План</a:t>
            </a:r>
          </a:p>
          <a:p>
            <a:pPr marL="514350" indent="-514350">
              <a:buAutoNum type="arabicPeriod"/>
            </a:pPr>
            <a:r>
              <a:rPr lang="ru-RU" sz="2000" b="1" dirty="0" smtClean="0">
                <a:solidFill>
                  <a:schemeClr val="tx1"/>
                </a:solidFill>
              </a:rPr>
              <a:t>Понятие системного подхода </a:t>
            </a:r>
            <a:r>
              <a:rPr lang="ru-RU" sz="2000" b="1" dirty="0" smtClean="0">
                <a:solidFill>
                  <a:schemeClr val="tx1"/>
                </a:solidFill>
              </a:rPr>
              <a:t>в управлении в транспортной </a:t>
            </a:r>
            <a:r>
              <a:rPr lang="ru-RU" sz="2000" b="1" dirty="0" smtClean="0">
                <a:solidFill>
                  <a:schemeClr val="tx1"/>
                </a:solidFill>
              </a:rPr>
              <a:t>отрасли</a:t>
            </a:r>
          </a:p>
          <a:p>
            <a:pPr marL="514350" indent="-514350">
              <a:buAutoNum type="arabicPeriod"/>
            </a:pPr>
            <a:r>
              <a:rPr lang="ru-RU" sz="2000" b="1" dirty="0" smtClean="0">
                <a:solidFill>
                  <a:schemeClr val="tx1"/>
                </a:solidFill>
              </a:rPr>
              <a:t>Аспекты применения системного подхода в управлении транспортной </a:t>
            </a:r>
            <a:r>
              <a:rPr lang="ru-RU" sz="2000" b="1" dirty="0" smtClean="0">
                <a:solidFill>
                  <a:schemeClr val="tx1"/>
                </a:solidFill>
              </a:rPr>
              <a:t>отраслью</a:t>
            </a:r>
          </a:p>
          <a:p>
            <a:pPr marL="514350" indent="-514350">
              <a:buAutoNum type="arabicPeriod"/>
            </a:pPr>
            <a:r>
              <a:rPr lang="ru-RU" sz="2000" b="1" dirty="0" smtClean="0">
                <a:solidFill>
                  <a:schemeClr val="tx1"/>
                </a:solidFill>
              </a:rPr>
              <a:t>Области применения системного подхода в управлении транспортной </a:t>
            </a:r>
            <a:r>
              <a:rPr lang="ru-RU" sz="2000" b="1" dirty="0" smtClean="0">
                <a:solidFill>
                  <a:schemeClr val="tx1"/>
                </a:solidFill>
              </a:rPr>
              <a:t>отраслью</a:t>
            </a:r>
          </a:p>
          <a:p>
            <a:pPr marL="514350" indent="-514350">
              <a:buAutoNum type="arabicPeriod"/>
            </a:pPr>
            <a:r>
              <a:rPr lang="ru-RU" sz="2000" b="1" dirty="0" smtClean="0">
                <a:solidFill>
                  <a:schemeClr val="tx1"/>
                </a:solidFill>
              </a:rPr>
              <a:t>Факторы, влияющие на выбор системного подхода в транспортной </a:t>
            </a:r>
            <a:r>
              <a:rPr lang="ru-RU" sz="2000" b="1" dirty="0" smtClean="0">
                <a:solidFill>
                  <a:schemeClr val="tx1"/>
                </a:solidFill>
              </a:rPr>
              <a:t>отрасли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428604"/>
            <a:ext cx="8186766" cy="1154098"/>
          </a:xfrm>
        </p:spPr>
        <p:txBody>
          <a:bodyPr>
            <a:noAutofit/>
          </a:bodyPr>
          <a:lstStyle/>
          <a:p>
            <a:r>
              <a:rPr lang="ru-RU" sz="2500" b="1" dirty="0" smtClean="0"/>
              <a:t>Системный подход в управлении в транспортной отрасли </a:t>
            </a:r>
            <a:r>
              <a:rPr lang="ru-RU" sz="2500" dirty="0" smtClean="0"/>
              <a:t>— это комплексное изучение явления или процесса как единого целого с позиций системного анализа. </a:t>
            </a:r>
            <a:br>
              <a:rPr lang="ru-RU" sz="2500" dirty="0" smtClean="0"/>
            </a:br>
            <a:endParaRPr lang="ru-RU" sz="25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2000240"/>
            <a:ext cx="8229600" cy="4525963"/>
          </a:xfrm>
        </p:spPr>
        <p:txBody>
          <a:bodyPr>
            <a:normAutofit fontScale="85000" lnSpcReduction="10000"/>
          </a:bodyPr>
          <a:lstStyle/>
          <a:p>
            <a:pPr algn="ctr">
              <a:buNone/>
            </a:pPr>
            <a:r>
              <a:rPr lang="ru-RU" dirty="0" smtClean="0"/>
              <a:t>Т</a:t>
            </a:r>
            <a:r>
              <a:rPr lang="ru-RU" dirty="0" smtClean="0"/>
              <a:t>акой </a:t>
            </a:r>
            <a:r>
              <a:rPr lang="ru-RU" dirty="0" smtClean="0"/>
              <a:t>подход предполагает </a:t>
            </a:r>
            <a:r>
              <a:rPr lang="ru-RU" b="1" dirty="0" smtClean="0"/>
              <a:t>установление целей и сосредоточение внимания на построении целого</a:t>
            </a:r>
            <a:r>
              <a:rPr lang="ru-RU" dirty="0" smtClean="0"/>
              <a:t>, в отличие от построения компонентов, этапов или подсистем. </a:t>
            </a:r>
          </a:p>
          <a:p>
            <a:r>
              <a:rPr lang="ru-RU" dirty="0" smtClean="0"/>
              <a:t>Системный подход позволяет </a:t>
            </a:r>
            <a:r>
              <a:rPr lang="ru-RU" b="1" dirty="0" smtClean="0"/>
              <a:t>соединить в одно целое части разобщённого перевозочного процесса</a:t>
            </a:r>
            <a:r>
              <a:rPr lang="ru-RU" dirty="0" smtClean="0"/>
              <a:t> и достичь упорядоченности последнего</a:t>
            </a:r>
            <a:r>
              <a:rPr lang="ru-RU" dirty="0" smtClean="0"/>
              <a:t>.</a:t>
            </a:r>
            <a:endParaRPr lang="ru-RU" dirty="0" smtClean="0"/>
          </a:p>
          <a:p>
            <a:r>
              <a:rPr lang="ru-RU" dirty="0" smtClean="0"/>
              <a:t>Также системный подход помогает </a:t>
            </a:r>
            <a:r>
              <a:rPr lang="ru-RU" b="1" dirty="0" smtClean="0"/>
              <a:t>установить причины принятия неэффективных решений</a:t>
            </a:r>
            <a:r>
              <a:rPr lang="ru-RU" dirty="0" smtClean="0"/>
              <a:t>, предоставляет средства и технические приёмы для улучшения планирования и контроля. 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200" b="1" dirty="0" smtClean="0"/>
              <a:t>Системный подход в управлении в транспортной отрасли</a:t>
            </a:r>
            <a:r>
              <a:rPr lang="ru-RU" sz="2200" dirty="0" smtClean="0"/>
              <a:t> предполагает комплексное изучение явления или процесса как единого целого с позиций системного анализа.</a:t>
            </a:r>
            <a:endParaRPr lang="ru-RU" sz="2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endParaRPr lang="ru-RU" dirty="0" smtClean="0"/>
          </a:p>
          <a:p>
            <a:pPr algn="ctr">
              <a:buNone/>
            </a:pPr>
            <a:r>
              <a:rPr lang="ru-RU" b="1" dirty="0" smtClean="0"/>
              <a:t>Аспекты </a:t>
            </a:r>
            <a:r>
              <a:rPr lang="ru-RU" b="1" dirty="0" smtClean="0"/>
              <a:t>применения системного подхода в управлении транспортной отраслью:</a:t>
            </a:r>
          </a:p>
          <a:p>
            <a:r>
              <a:rPr lang="ru-RU" b="1" dirty="0" smtClean="0"/>
              <a:t>Анализ и описание принципов построения и работы системы</a:t>
            </a:r>
            <a:r>
              <a:rPr lang="ru-RU" dirty="0" smtClean="0"/>
              <a:t> в целом. Включает изучение особенностей всех компонентов системы, их взаимозависимостей и внутреннего строения.</a:t>
            </a:r>
          </a:p>
          <a:p>
            <a:r>
              <a:rPr lang="ru-RU" b="1" dirty="0" smtClean="0"/>
              <a:t>Установление сходства и различия</a:t>
            </a:r>
            <a:r>
              <a:rPr lang="ru-RU" dirty="0" smtClean="0"/>
              <a:t> изучаемой системы и других систем.</a:t>
            </a:r>
          </a:p>
          <a:p>
            <a:r>
              <a:rPr lang="ru-RU" b="1" dirty="0" smtClean="0"/>
              <a:t>Оценка потоков информации</a:t>
            </a:r>
            <a:r>
              <a:rPr lang="ru-RU" dirty="0" smtClean="0"/>
              <a:t>, проходящих через всю систему, и акцентирование внимания на важности коммуникаций.</a:t>
            </a:r>
          </a:p>
          <a:p>
            <a:r>
              <a:rPr lang="ru-RU" b="1" dirty="0" smtClean="0"/>
              <a:t>Помощь в установлении причин</a:t>
            </a:r>
            <a:r>
              <a:rPr lang="ru-RU" dirty="0" smtClean="0"/>
              <a:t> принятия неэффективных решений, а также предоставление средств и технических приёмов для улучшения планирования и контроля.</a:t>
            </a:r>
          </a:p>
          <a:p>
            <a:r>
              <a:rPr lang="ru-RU" b="1" dirty="0" smtClean="0"/>
              <a:t>Соединение в одно целое</a:t>
            </a:r>
            <a:r>
              <a:rPr lang="ru-RU" dirty="0" smtClean="0"/>
              <a:t> частей разобщённого перевозочного процесса и достижение его упорядоченности.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74638"/>
            <a:ext cx="8186766" cy="1154098"/>
          </a:xfrm>
        </p:spPr>
        <p:txBody>
          <a:bodyPr>
            <a:noAutofit/>
          </a:bodyPr>
          <a:lstStyle/>
          <a:p>
            <a:r>
              <a:rPr lang="ru-RU" sz="2500" b="1" dirty="0" smtClean="0"/>
              <a:t>О</a:t>
            </a:r>
            <a:r>
              <a:rPr lang="ru-RU" sz="2500" b="1" dirty="0" smtClean="0"/>
              <a:t>бласти </a:t>
            </a:r>
            <a:r>
              <a:rPr lang="ru-RU" sz="2500" b="1" dirty="0" smtClean="0"/>
              <a:t>применения системного подхода в управлении транспортной отраслью</a:t>
            </a:r>
            <a:r>
              <a:rPr lang="ru-RU" sz="2500" dirty="0" smtClean="0"/>
              <a:t>:</a:t>
            </a:r>
            <a:endParaRPr lang="ru-RU" sz="25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рассмотрение </a:t>
            </a:r>
            <a:r>
              <a:rPr lang="ru-RU" dirty="0" smtClean="0"/>
              <a:t>вопросов территориальной организации транспорта и формирования транспортных структур;</a:t>
            </a:r>
          </a:p>
          <a:p>
            <a:r>
              <a:rPr lang="ru-RU" dirty="0" smtClean="0"/>
              <a:t>оценка производственной мощности транспортных комплексов</a:t>
            </a:r>
            <a:r>
              <a:rPr lang="ru-RU" dirty="0" smtClean="0"/>
              <a:t>.</a:t>
            </a:r>
            <a:endParaRPr lang="ru-RU" dirty="0" smtClean="0"/>
          </a:p>
          <a:p>
            <a:r>
              <a:rPr lang="ru-RU" dirty="0" smtClean="0"/>
              <a:t>Системный подход применим для исследования проблем функционирования транспортной системы, подготовки программы развития и принятия решений. </a:t>
            </a:r>
            <a:r>
              <a:rPr lang="ru-RU" dirty="0" smtClean="0">
                <a:hlinkClick r:id="rId2"/>
              </a:rPr>
              <a:t/>
            </a:r>
            <a:br>
              <a:rPr lang="ru-RU" dirty="0" smtClean="0">
                <a:hlinkClick r:id="rId2"/>
              </a:rPr>
            </a:b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14290"/>
            <a:ext cx="8229600" cy="1143000"/>
          </a:xfrm>
        </p:spPr>
        <p:txBody>
          <a:bodyPr>
            <a:noAutofit/>
          </a:bodyPr>
          <a:lstStyle/>
          <a:p>
            <a:r>
              <a:rPr lang="ru-RU" sz="2200" b="1" dirty="0" smtClean="0"/>
              <a:t>Развитие системного подхода в управлении транспортной отраслью</a:t>
            </a:r>
            <a:r>
              <a:rPr lang="ru-RU" sz="2200" dirty="0" smtClean="0"/>
              <a:t> связано с необходимостью модернизации транспорта с учётом интересов потребителей, административных структур и требований самой транспортной системы.</a:t>
            </a:r>
            <a:endParaRPr lang="ru-RU" sz="2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571612"/>
            <a:ext cx="8643998" cy="4572032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1600" b="1" dirty="0" smtClean="0"/>
              <a:t>Аспекты </a:t>
            </a:r>
            <a:r>
              <a:rPr lang="ru-RU" sz="1600" b="1" dirty="0" smtClean="0"/>
              <a:t>развития системного подхода в управлении транспортной отраслью:</a:t>
            </a:r>
          </a:p>
          <a:p>
            <a:r>
              <a:rPr lang="ru-RU" sz="1600" b="1" dirty="0" smtClean="0"/>
              <a:t>Усиление стремления к системному анализу транспортных процессов и структур</a:t>
            </a:r>
            <a:r>
              <a:rPr lang="ru-RU" sz="1600" dirty="0" smtClean="0"/>
              <a:t>. Например, изучались многосоставные транспортные схемы с единым отраслевым управлением</a:t>
            </a:r>
            <a:r>
              <a:rPr lang="ru-RU" sz="1600" dirty="0" smtClean="0"/>
              <a:t>.</a:t>
            </a:r>
            <a:endParaRPr lang="ru-RU" sz="1600" dirty="0" smtClean="0"/>
          </a:p>
          <a:p>
            <a:r>
              <a:rPr lang="ru-RU" sz="1600" b="1" dirty="0" smtClean="0"/>
              <a:t>Использование системной методологии</a:t>
            </a:r>
            <a:r>
              <a:rPr lang="ru-RU" sz="1600" dirty="0" smtClean="0"/>
              <a:t> при разработке программ российского участия в международном научно-техническом и экономическом сотрудничестве в сфере транспорта. Пример — Федеральная целевая программа «Развитие транспортной системы России (2010–2020 годы)». </a:t>
            </a:r>
          </a:p>
          <a:p>
            <a:r>
              <a:rPr lang="ru-RU" sz="1600" b="1" dirty="0" smtClean="0"/>
              <a:t>Разработка концепции развития организационного управления транспортной системой</a:t>
            </a:r>
            <a:r>
              <a:rPr lang="ru-RU" sz="1600" dirty="0" smtClean="0"/>
              <a:t>. Она включает многоуровневую систему модельных построений для анализа нечёткой и статистической информации в отрасли. </a:t>
            </a:r>
          </a:p>
          <a:p>
            <a:r>
              <a:rPr lang="ru-RU" sz="1600" b="1" dirty="0" smtClean="0"/>
              <a:t>Применение системного подхода</a:t>
            </a:r>
            <a:r>
              <a:rPr lang="ru-RU" sz="1600" dirty="0" smtClean="0"/>
              <a:t> для организации процесса принятия решений на всех уровнях в системе управления. </a:t>
            </a:r>
          </a:p>
          <a:p>
            <a:r>
              <a:rPr lang="ru-RU" sz="1600" b="1" dirty="0" smtClean="0"/>
              <a:t>Использование системного подхода</a:t>
            </a:r>
            <a:r>
              <a:rPr lang="ru-RU" sz="1600" dirty="0" smtClean="0"/>
              <a:t> для структурирования процессов взаимодействия в каждом подразделении транспортной компании. Это помогает сократить ручной труд, снизить вероятность ошибок, вызванных «человеческим фактором», и повысить качество обслуживания при перемещении грузов. </a:t>
            </a:r>
            <a:r>
              <a:rPr lang="ru-RU" sz="1600" dirty="0" err="1" smtClean="0"/>
              <a:t>c</a:t>
            </a:r>
            <a:endParaRPr lang="ru-RU" sz="1600" dirty="0" smtClean="0"/>
          </a:p>
          <a:p>
            <a:pPr algn="r">
              <a:buNone/>
            </a:pPr>
            <a:endParaRPr lang="ru-RU" sz="1600" dirty="0" smtClean="0"/>
          </a:p>
          <a:p>
            <a:pPr algn="r">
              <a:buNone/>
            </a:pPr>
            <a:r>
              <a:rPr lang="ru-RU" sz="1600" b="1" dirty="0" smtClean="0">
                <a:solidFill>
                  <a:srgbClr val="0070C0"/>
                </a:solidFill>
              </a:rPr>
              <a:t>Системный </a:t>
            </a:r>
            <a:r>
              <a:rPr lang="ru-RU" sz="1600" b="1" dirty="0" smtClean="0">
                <a:solidFill>
                  <a:srgbClr val="0070C0"/>
                </a:solidFill>
              </a:rPr>
              <a:t>подход позволяет соединить в одно целое части разобщённого перевозочного процесса и достичь его упорядоченности</a:t>
            </a:r>
            <a:r>
              <a:rPr lang="ru-RU" sz="1600" b="1" dirty="0" smtClean="0">
                <a:solidFill>
                  <a:srgbClr val="0070C0"/>
                </a:solidFill>
              </a:rPr>
              <a:t>.</a:t>
            </a:r>
            <a:endParaRPr lang="ru-RU" sz="1600" b="1" dirty="0" smtClean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142852"/>
            <a:ext cx="8858312" cy="657229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1800" b="1" dirty="0" smtClean="0"/>
              <a:t>Ф</a:t>
            </a:r>
            <a:r>
              <a:rPr lang="ru-RU" sz="1800" b="1" dirty="0" smtClean="0"/>
              <a:t>акторы</a:t>
            </a:r>
            <a:r>
              <a:rPr lang="ru-RU" sz="1800" b="1" dirty="0" smtClean="0"/>
              <a:t>, влияющие на выбор системного подхода в транспортной отрасли:</a:t>
            </a:r>
          </a:p>
          <a:p>
            <a:r>
              <a:rPr lang="ru-RU" sz="1800" b="1" dirty="0" smtClean="0"/>
              <a:t>Сложная структура транспортной системы</a:t>
            </a:r>
            <a:r>
              <a:rPr lang="ru-RU" sz="1800" dirty="0" smtClean="0"/>
              <a:t>. Транспортный комплекс состоит из множества взаимосвязанных элементов, каждый из которых можно рассматривать как самостоятельную систему. </a:t>
            </a:r>
          </a:p>
          <a:p>
            <a:r>
              <a:rPr lang="ru-RU" sz="1800" b="1" dirty="0" smtClean="0"/>
              <a:t>Коллективное поведение участников транспортной системы</a:t>
            </a:r>
            <a:r>
              <a:rPr lang="ru-RU" sz="1800" dirty="0" smtClean="0"/>
              <a:t>. Наличие в системе большого количества людей приводит к формированию коллективного поведения её участников. </a:t>
            </a:r>
          </a:p>
          <a:p>
            <a:r>
              <a:rPr lang="ru-RU" sz="1800" b="1" dirty="0" smtClean="0"/>
              <a:t>Вероятностный характер функционирования транспортной системы</a:t>
            </a:r>
            <a:r>
              <a:rPr lang="ru-RU" sz="1800" dirty="0" smtClean="0"/>
              <a:t>. К нему относятся, например, пробки и простой. Адаптация участников движения повышает надёжность функционирования всех элементов системы. </a:t>
            </a:r>
          </a:p>
          <a:p>
            <a:r>
              <a:rPr lang="ru-RU" sz="1800" b="1" dirty="0" smtClean="0"/>
              <a:t>Зависимость транспортной системы от внешней среды</a:t>
            </a:r>
            <a:r>
              <a:rPr lang="ru-RU" sz="1800" dirty="0" smtClean="0"/>
              <a:t>. Компоненты транспортной системы и система как совокупность сильно зависят от влияний извне. </a:t>
            </a:r>
          </a:p>
          <a:p>
            <a:r>
              <a:rPr lang="ru-RU" sz="1800" b="1" dirty="0" smtClean="0"/>
              <a:t>Необходимость баланса между потребностями в перевозках и возможностями транспорта</a:t>
            </a:r>
            <a:r>
              <a:rPr lang="ru-RU" sz="1800" dirty="0" smtClean="0"/>
              <a:t>. При избытке мощностей транспорта государство несёт потери от содержания неиспользуемых транспортных средств и трудовых ресурсов. При недостаточном развитии транспорта сдерживается производство и товарооборот. </a:t>
            </a:r>
          </a:p>
          <a:p>
            <a:r>
              <a:rPr lang="ru-RU" sz="1800" b="1" dirty="0" smtClean="0"/>
              <a:t>Связующий характер транспортной системы</a:t>
            </a:r>
            <a:r>
              <a:rPr lang="ru-RU" sz="1800" dirty="0" smtClean="0"/>
              <a:t>. Она охватывает все виды общественного производства, распределения и обмена. </a:t>
            </a:r>
          </a:p>
          <a:p>
            <a:r>
              <a:rPr lang="ru-RU" sz="1800" b="1" dirty="0" smtClean="0"/>
              <a:t>Рост спроса на транспортные услуги</a:t>
            </a:r>
            <a:r>
              <a:rPr lang="ru-RU" sz="1800" dirty="0" smtClean="0"/>
              <a:t>. Продвижение транспортного товара зависит от конкурентоспособности субъектов транспортной деятельности и от внедрения научных проработок экономических, организационных, методологических, правовых аспектов проблемы взаимодействия участников транспортной системы. 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200" dirty="0" smtClean="0"/>
              <a:t>Развитие технологий влияет на выбор системного подхода в транспортной отрасли, поскольку </a:t>
            </a:r>
            <a:r>
              <a:rPr lang="ru-RU" sz="2200" b="1" dirty="0" smtClean="0"/>
              <a:t>открывает новые возможности для оптимизации </a:t>
            </a:r>
            <a:r>
              <a:rPr lang="ru-RU" sz="2200" b="1" dirty="0" err="1" smtClean="0"/>
              <a:t>логистических</a:t>
            </a:r>
            <a:r>
              <a:rPr lang="ru-RU" sz="2200" b="1" dirty="0" smtClean="0"/>
              <a:t> процессов и управления транспортными системами</a:t>
            </a:r>
            <a:r>
              <a:rPr lang="ru-RU" sz="2200" dirty="0" smtClean="0"/>
              <a:t>.</a:t>
            </a:r>
            <a:endParaRPr lang="ru-RU" sz="2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600200"/>
            <a:ext cx="8715436" cy="5114948"/>
          </a:xfrm>
        </p:spPr>
        <p:txBody>
          <a:bodyPr>
            <a:normAutofit fontScale="55000" lnSpcReduction="20000"/>
          </a:bodyPr>
          <a:lstStyle/>
          <a:p>
            <a:pPr algn="ctr">
              <a:buNone/>
            </a:pPr>
            <a:r>
              <a:rPr lang="ru-RU" b="1" dirty="0" smtClean="0"/>
              <a:t>Некоторые </a:t>
            </a:r>
            <a:r>
              <a:rPr lang="ru-RU" b="1" dirty="0" smtClean="0"/>
              <a:t>примеры такого влияния:</a:t>
            </a:r>
          </a:p>
          <a:p>
            <a:r>
              <a:rPr lang="ru-RU" b="1" dirty="0" smtClean="0"/>
              <a:t>Использование облачных технологий</a:t>
            </a:r>
            <a:r>
              <a:rPr lang="ru-RU" dirty="0" smtClean="0"/>
              <a:t> для управления логистикой и маршрутизацией. Облачные платформы позволяют транспортным компаниям оптимизировать процессы планирования, мониторинга и контроля перевозок, обеспечивая доступ к актуальной информации в режиме реального времени.</a:t>
            </a:r>
          </a:p>
          <a:p>
            <a:r>
              <a:rPr lang="ru-RU" b="1" dirty="0" smtClean="0"/>
              <a:t>Внедрение технологий автономного вождения</a:t>
            </a:r>
            <a:r>
              <a:rPr lang="ru-RU" dirty="0" smtClean="0"/>
              <a:t>. Это позволяет повысить безопасность, снизить влияние человеческого фактора и оптимизировать использование транспортных ресурсов.</a:t>
            </a:r>
          </a:p>
          <a:p>
            <a:r>
              <a:rPr lang="ru-RU" b="1" dirty="0" smtClean="0"/>
              <a:t>Применение искусственного интеллекта (ИИ)</a:t>
            </a:r>
            <a:r>
              <a:rPr lang="ru-RU" dirty="0" smtClean="0"/>
              <a:t>. Использование </a:t>
            </a:r>
            <a:r>
              <a:rPr lang="ru-RU" dirty="0" err="1" smtClean="0"/>
              <a:t>ИИ-технологий</a:t>
            </a:r>
            <a:r>
              <a:rPr lang="ru-RU" dirty="0" smtClean="0"/>
              <a:t> в управлении движением, прогнозировании спроса, оптимизации маршрутов и расписаний, а также в автономном вождении открывает новые возможности для повышения эффективности, безопасности и качества обслуживания пассажиров и грузоотправителей.</a:t>
            </a:r>
          </a:p>
          <a:p>
            <a:r>
              <a:rPr lang="ru-RU" b="1" dirty="0" smtClean="0"/>
              <a:t>Использование аналитики данных</a:t>
            </a:r>
            <a:r>
              <a:rPr lang="ru-RU" dirty="0" smtClean="0"/>
              <a:t> для оптимизации трафика и транспортных потоков. Это способствует снижению заторов, сокращению времени в пути, повышению эффективности использования транспортной инфраструктуры и улучшению качества обслуживания.</a:t>
            </a:r>
          </a:p>
          <a:p>
            <a:r>
              <a:rPr lang="ru-RU" b="1" dirty="0" smtClean="0"/>
              <a:t>Применение технологии </a:t>
            </a:r>
            <a:r>
              <a:rPr lang="ru-RU" b="1" dirty="0" err="1" smtClean="0"/>
              <a:t>блокчейн</a:t>
            </a:r>
            <a:r>
              <a:rPr lang="ru-RU" dirty="0" smtClean="0"/>
              <a:t> для создания безопасных и прозрачных систем учёта и управления транспортными услугами. Она обеспечивает надёжность и целостность данных, а также предотвращает мошенничество и улучшает взаимодействие между всеми участниками транспортной сети</a:t>
            </a:r>
            <a:r>
              <a:rPr lang="ru-RU" dirty="0" smtClean="0"/>
              <a:t>.</a:t>
            </a:r>
            <a:endParaRPr lang="ru-RU" dirty="0" smtClean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357166"/>
            <a:ext cx="8715436" cy="6286544"/>
          </a:xfrm>
        </p:spPr>
        <p:txBody>
          <a:bodyPr>
            <a:normAutofit fontScale="62500" lnSpcReduction="20000"/>
          </a:bodyPr>
          <a:lstStyle/>
          <a:p>
            <a:pPr algn="ctr">
              <a:buNone/>
            </a:pPr>
            <a:r>
              <a:rPr lang="ru-RU" dirty="0" smtClean="0"/>
              <a:t>Некоторые </a:t>
            </a:r>
            <a:r>
              <a:rPr lang="ru-RU" b="1" dirty="0" smtClean="0"/>
              <a:t>вызовы, связанные с внедрением технологий в транспортную отрасль:</a:t>
            </a:r>
          </a:p>
          <a:p>
            <a:r>
              <a:rPr lang="ru-RU" b="1" dirty="0" smtClean="0"/>
              <a:t>Обеспечение </a:t>
            </a:r>
            <a:r>
              <a:rPr lang="ru-RU" b="1" dirty="0" err="1" smtClean="0"/>
              <a:t>кибербезопасности</a:t>
            </a:r>
            <a:r>
              <a:rPr lang="ru-RU" dirty="0" smtClean="0"/>
              <a:t>. По мере активного внедрения информационных технологий в различные аспекты транспортной деятельности возрастает уязвимость к </a:t>
            </a:r>
            <a:r>
              <a:rPr lang="ru-RU" dirty="0" err="1" smtClean="0"/>
              <a:t>кибератакам</a:t>
            </a:r>
            <a:r>
              <a:rPr lang="ru-RU" dirty="0" smtClean="0"/>
              <a:t>. Защита критически важных транспортных систем от взлома, хищения данных и нарушения работоспособности становится приоритетной задачей. </a:t>
            </a:r>
          </a:p>
          <a:p>
            <a:r>
              <a:rPr lang="ru-RU" b="1" dirty="0" smtClean="0"/>
              <a:t>Развитие технологий для экологически чистого транспорта</a:t>
            </a:r>
            <a:r>
              <a:rPr lang="ru-RU" dirty="0" smtClean="0"/>
              <a:t>. Растущая обеспокоенность по поводу загрязнения окружающей среды и изменения климата стимулирует поиск альтернативных источников энергии и более </a:t>
            </a:r>
            <a:r>
              <a:rPr lang="ru-RU" dirty="0" err="1" smtClean="0"/>
              <a:t>экологичных</a:t>
            </a:r>
            <a:r>
              <a:rPr lang="ru-RU" dirty="0" smtClean="0"/>
              <a:t> видов транспорта. </a:t>
            </a:r>
          </a:p>
          <a:p>
            <a:r>
              <a:rPr lang="ru-RU" b="1" dirty="0" smtClean="0"/>
              <a:t>Управление переходным периодом</a:t>
            </a:r>
            <a:r>
              <a:rPr lang="ru-RU" dirty="0" smtClean="0"/>
              <a:t>. С развитием технологий и автоматизации возникает проблема управления переходным периодом, когда традиционные и автоматизированные системы сосуществуют. В этот период требуется гармоничное взаимодействие между человеком и машиной, а также обучение и адаптация персонала к новым технологиям. </a:t>
            </a:r>
          </a:p>
          <a:p>
            <a:r>
              <a:rPr lang="ru-RU" b="1" dirty="0" smtClean="0"/>
              <a:t>Интеграция новых технологий в существующую инфраструктуру и системы управления</a:t>
            </a:r>
            <a:r>
              <a:rPr lang="ru-RU" dirty="0" smtClean="0"/>
              <a:t>. Это требует значительных инвестиций, времени и усилий для обновления и модернизации существующей инфраструктуры. </a:t>
            </a:r>
          </a:p>
          <a:p>
            <a:r>
              <a:rPr lang="ru-RU" b="1" dirty="0" smtClean="0"/>
              <a:t>Отсутствие регулирования автономных транспортных средств</a:t>
            </a:r>
            <a:r>
              <a:rPr lang="ru-RU" dirty="0" smtClean="0"/>
              <a:t>. Пробелы законодательства порождают множество вопросов, касающихся безопасности, ответственности в случае аварий, сертификации и стандартов, что может тормозить процесс внедрения данных технологий в повседневную жизнь. 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214290"/>
            <a:ext cx="8715436" cy="642942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1800" b="1" dirty="0" smtClean="0"/>
              <a:t>Несколько примеров успешного внедрения технологий в транспортную отрасль:</a:t>
            </a:r>
          </a:p>
          <a:p>
            <a:r>
              <a:rPr lang="ru-RU" sz="1800" b="1" dirty="0" smtClean="0"/>
              <a:t>Интеллектуальная транспортная система Москвы</a:t>
            </a:r>
            <a:r>
              <a:rPr lang="ru-RU" sz="1800" dirty="0" smtClean="0"/>
              <a:t>. Для анализа загруженности дорог, сканирования номеров и выявления нарушений правил дорожного движения используется компьютерное зрение, а для управления светофорами — технология интеллектуальной поддержки решений. </a:t>
            </a:r>
          </a:p>
          <a:p>
            <a:r>
              <a:rPr lang="ru-RU" sz="1800" b="1" dirty="0" smtClean="0"/>
              <a:t>Проект «Умный локомотив»</a:t>
            </a:r>
            <a:r>
              <a:rPr lang="ru-RU" sz="1800" dirty="0" smtClean="0"/>
              <a:t> (ОАО «Российские железные дороги»). Технология предсказательного технического обслуживания и ремонта совместно с технологией цифровых двойников позволяет в режиме реального времени оценивать состояние подвижного состава, прогнозировать технические сбои, выявлять нарушения эксплуатации. </a:t>
            </a:r>
          </a:p>
          <a:p>
            <a:r>
              <a:rPr lang="ru-RU" sz="1800" b="1" dirty="0" smtClean="0"/>
              <a:t>Сотрудничество </a:t>
            </a:r>
            <a:r>
              <a:rPr lang="ru-RU" sz="1800" b="1" dirty="0" err="1" smtClean="0"/>
              <a:t>Wildberries</a:t>
            </a:r>
            <a:r>
              <a:rPr lang="ru-RU" sz="1800" b="1" dirty="0" smtClean="0"/>
              <a:t> и производителя автономных </a:t>
            </a:r>
            <a:r>
              <a:rPr lang="ru-RU" sz="1800" b="1" dirty="0" err="1" smtClean="0"/>
              <a:t>электрогрузовиков</a:t>
            </a:r>
            <a:r>
              <a:rPr lang="ru-RU" sz="1800" b="1" dirty="0" smtClean="0"/>
              <a:t> «</a:t>
            </a:r>
            <a:r>
              <a:rPr lang="ru-RU" sz="1800" b="1" dirty="0" err="1" smtClean="0"/>
              <a:t>ЭвоКарго</a:t>
            </a:r>
            <a:r>
              <a:rPr lang="ru-RU" sz="1800" b="1" dirty="0" smtClean="0"/>
              <a:t>»</a:t>
            </a:r>
            <a:r>
              <a:rPr lang="ru-RU" sz="1800" dirty="0" smtClean="0"/>
              <a:t>. Преодоление грузовиками дистанции 26 тыс. км на территории трёх </a:t>
            </a:r>
            <a:r>
              <a:rPr lang="ru-RU" sz="1800" dirty="0" err="1" smtClean="0"/>
              <a:t>логоцентров</a:t>
            </a:r>
            <a:r>
              <a:rPr lang="ru-RU" sz="1800" dirty="0" smtClean="0"/>
              <a:t> сократило выбросы углекислого газа более чем на 7 т. </a:t>
            </a:r>
          </a:p>
          <a:p>
            <a:r>
              <a:rPr lang="ru-RU" sz="1800" b="1" dirty="0" smtClean="0"/>
              <a:t>Система беспилотного такси от «</a:t>
            </a:r>
            <a:r>
              <a:rPr lang="ru-RU" sz="1800" b="1" dirty="0" err="1" smtClean="0"/>
              <a:t>Яндекса</a:t>
            </a:r>
            <a:r>
              <a:rPr lang="ru-RU" sz="1800" b="1" dirty="0" smtClean="0"/>
              <a:t>»</a:t>
            </a:r>
            <a:r>
              <a:rPr lang="ru-RU" sz="1800" dirty="0" smtClean="0"/>
              <a:t>. За время экспериментального периода роботизированные такси совершили более 100 тысяч поездок, суммарный пробег превысил 8 миллионов километров. Анализ дорожных инцидентов во время испытаний показал, что из 36 зарегистрированных ДТП лишь два случая были признаны следствием ошибок искусственного интеллекта. </a:t>
            </a:r>
          </a:p>
          <a:p>
            <a:r>
              <a:rPr lang="ru-RU" sz="1800" b="1" dirty="0" smtClean="0"/>
              <a:t>Автономный робот для доставки грузов в пределах города от чешского </a:t>
            </a:r>
            <a:r>
              <a:rPr lang="ru-RU" sz="1800" b="1" dirty="0" err="1" smtClean="0"/>
              <a:t>стартапа</a:t>
            </a:r>
            <a:r>
              <a:rPr lang="ru-RU" sz="1800" b="1" dirty="0" smtClean="0"/>
              <a:t> </a:t>
            </a:r>
            <a:r>
              <a:rPr lang="ru-RU" sz="1800" b="1" dirty="0" err="1" smtClean="0"/>
              <a:t>BringAuto</a:t>
            </a:r>
            <a:r>
              <a:rPr lang="ru-RU" sz="1800" dirty="0" smtClean="0"/>
              <a:t>. Робот сам выбирает оптимальный маршрут, сообщает клиентам, когда прибудет, и передвигается от одного адреса к другому, чтобы быстрее выполнить все заказы. 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214290"/>
            <a:ext cx="8715436" cy="6429420"/>
          </a:xfrm>
        </p:spPr>
        <p:txBody>
          <a:bodyPr>
            <a:normAutofit fontScale="62500" lnSpcReduction="20000"/>
          </a:bodyPr>
          <a:lstStyle/>
          <a:p>
            <a:pPr algn="ctr">
              <a:buNone/>
            </a:pPr>
            <a:r>
              <a:rPr lang="ru-RU" b="1" dirty="0" smtClean="0"/>
              <a:t>Некоторые вызовы, с которыми сталкиваются при внедрении технологий в транспортную отрасль:</a:t>
            </a:r>
          </a:p>
          <a:p>
            <a:r>
              <a:rPr lang="ru-RU" b="1" dirty="0" smtClean="0"/>
              <a:t>Недостаточная защита данных пользователей</a:t>
            </a:r>
            <a:r>
              <a:rPr lang="ru-RU" dirty="0" smtClean="0"/>
              <a:t>. Отсутствие стандартов и чётких правовых норм в сфере защиты данных создаёт препятствия для дальнейшего развития технологий и инноваций в транспортной сфере.</a:t>
            </a:r>
          </a:p>
          <a:p>
            <a:r>
              <a:rPr lang="ru-RU" b="1" dirty="0" smtClean="0"/>
              <a:t>Отсутствие регулирования автономных транспортных средств</a:t>
            </a:r>
            <a:r>
              <a:rPr lang="ru-RU" dirty="0" smtClean="0"/>
              <a:t>. Новый вид транспортных средств требует чёткой правовой базы для обеспечения безопасности всех участников дорожного движения и эффективной эксплуатации.</a:t>
            </a:r>
          </a:p>
          <a:p>
            <a:r>
              <a:rPr lang="ru-RU" b="1" dirty="0" smtClean="0"/>
              <a:t>Дефицит квалифицированных кадров</a:t>
            </a:r>
            <a:r>
              <a:rPr lang="ru-RU" dirty="0" smtClean="0"/>
              <a:t>. Наблюдается серьёзный дефицит специалистов, особенно в области управления транспортными потоками и эксплуатации современных цифровых систем.</a:t>
            </a:r>
          </a:p>
          <a:p>
            <a:r>
              <a:rPr lang="ru-RU" b="1" dirty="0" smtClean="0"/>
              <a:t>Рост затрат и снижение </a:t>
            </a:r>
            <a:r>
              <a:rPr lang="ru-RU" b="1" dirty="0" err="1" smtClean="0"/>
              <a:t>маржинальности</a:t>
            </a:r>
            <a:r>
              <a:rPr lang="ru-RU" dirty="0" smtClean="0"/>
              <a:t>. </a:t>
            </a:r>
            <a:r>
              <a:rPr lang="ru-RU" dirty="0" err="1" smtClean="0"/>
              <a:t>Маржинальность</a:t>
            </a:r>
            <a:r>
              <a:rPr lang="ru-RU" dirty="0" smtClean="0"/>
              <a:t> транспортных компаний снижается из-за увеличения стоимости топлива, расходов на зарплаты и техническое обслуживание автопарка. Повышение тарифов на платные дороги и усложнение </a:t>
            </a:r>
            <a:r>
              <a:rPr lang="ru-RU" dirty="0" err="1" smtClean="0"/>
              <a:t>логистических</a:t>
            </a:r>
            <a:r>
              <a:rPr lang="ru-RU" dirty="0" smtClean="0"/>
              <a:t> цепочек создают дополнительные вызовы для перевозчиков.</a:t>
            </a:r>
          </a:p>
          <a:p>
            <a:r>
              <a:rPr lang="ru-RU" b="1" dirty="0" smtClean="0"/>
              <a:t>Новые </a:t>
            </a:r>
            <a:r>
              <a:rPr lang="ru-RU" b="1" dirty="0" err="1" smtClean="0"/>
              <a:t>логистические</a:t>
            </a:r>
            <a:r>
              <a:rPr lang="ru-RU" b="1" dirty="0" smtClean="0"/>
              <a:t> маршруты и геополитическая перестройка</a:t>
            </a:r>
            <a:r>
              <a:rPr lang="ru-RU" dirty="0" smtClean="0"/>
              <a:t>. Происходит перестройка традиционных транспортных путей и активное использование новых маршрутов, преимущественно через Азиатско-Тихоокеанский регион и страны СНГ</a:t>
            </a:r>
            <a:r>
              <a:rPr lang="ru-RU" dirty="0" smtClean="0"/>
              <a:t>.</a:t>
            </a:r>
            <a:endParaRPr lang="ru-RU" dirty="0" smtClean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>
              <a:buNone/>
            </a:pPr>
            <a:r>
              <a:rPr lang="ru-RU" b="1" i="1" dirty="0" smtClean="0"/>
              <a:t>Благодарю за внимание!</a:t>
            </a:r>
            <a:endParaRPr lang="ru-RU" b="1" i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449</Words>
  <PresentationFormat>Экран (4:3)</PresentationFormat>
  <Paragraphs>65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Раздел 1. Системный подход в управлении качеством  Тема 1. Развитие системного подхода в управлении в транспортной отрасли</vt:lpstr>
      <vt:lpstr>Системный подход в управлении в транспортной отрасли — это комплексное изучение явления или процесса как единого целого с позиций системного анализа.  </vt:lpstr>
      <vt:lpstr>Системный подход в управлении в транспортной отрасли предполагает комплексное изучение явления или процесса как единого целого с позиций системного анализа.</vt:lpstr>
      <vt:lpstr>Области применения системного подхода в управлении транспортной отраслью:</vt:lpstr>
      <vt:lpstr>Развитие системного подхода в управлении транспортной отраслью связано с необходимостью модернизации транспорта с учётом интересов потребителей, административных структур и требований самой транспортной системы.</vt:lpstr>
      <vt:lpstr>Слайд 6</vt:lpstr>
      <vt:lpstr>Развитие технологий влияет на выбор системного подхода в транспортной отрасли, поскольку открывает новые возможности для оптимизации логистических процессов и управления транспортными системами.</vt:lpstr>
      <vt:lpstr>Слайд 8</vt:lpstr>
      <vt:lpstr>Слайд 9</vt:lpstr>
      <vt:lpstr>Слайд 10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Раздел 1. Системный подход в управлении качеством  Тема 1. Развитие системного подхода в управлении в транспортной отрасли</dc:title>
  <dc:creator>Anna Anisimova</dc:creator>
  <cp:lastModifiedBy>Anna Anisimova</cp:lastModifiedBy>
  <cp:revision>6</cp:revision>
  <dcterms:created xsi:type="dcterms:W3CDTF">2025-09-09T09:02:07Z</dcterms:created>
  <dcterms:modified xsi:type="dcterms:W3CDTF">2025-09-09T09:19:46Z</dcterms:modified>
</cp:coreProperties>
</file>