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500F-0966-4C5A-8526-003CBD8C94BF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8F01A-8CE8-4839-A223-5182D821D7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500F-0966-4C5A-8526-003CBD8C94BF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8F01A-8CE8-4839-A223-5182D821D7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500F-0966-4C5A-8526-003CBD8C94BF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8F01A-8CE8-4839-A223-5182D821D7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500F-0966-4C5A-8526-003CBD8C94BF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8F01A-8CE8-4839-A223-5182D821D7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500F-0966-4C5A-8526-003CBD8C94BF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8F01A-8CE8-4839-A223-5182D821D7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500F-0966-4C5A-8526-003CBD8C94BF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8F01A-8CE8-4839-A223-5182D821D7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500F-0966-4C5A-8526-003CBD8C94BF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8F01A-8CE8-4839-A223-5182D821D7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500F-0966-4C5A-8526-003CBD8C94BF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8F01A-8CE8-4839-A223-5182D821D7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500F-0966-4C5A-8526-003CBD8C94BF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8F01A-8CE8-4839-A223-5182D821D7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500F-0966-4C5A-8526-003CBD8C94BF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8F01A-8CE8-4839-A223-5182D821D7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6500F-0966-4C5A-8526-003CBD8C94BF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8F01A-8CE8-4839-A223-5182D821D7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6500F-0966-4C5A-8526-003CBD8C94BF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8F01A-8CE8-4839-A223-5182D821D7E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78579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Лекция 3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Тема «Проблемы управления качеством на железнодорожном транспорте»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3071810"/>
            <a:ext cx="8286808" cy="1752600"/>
          </a:xfrm>
        </p:spPr>
        <p:txBody>
          <a:bodyPr>
            <a:noAutofit/>
          </a:bodyPr>
          <a:lstStyle/>
          <a:p>
            <a:r>
              <a:rPr lang="ru-RU" sz="2200" b="1" i="1" dirty="0" smtClean="0"/>
              <a:t>3.1 </a:t>
            </a:r>
            <a:r>
              <a:rPr lang="ru-RU" sz="2200" b="1" i="1" dirty="0"/>
              <a:t>Место управления качеством в структуре управления предприятий «ОАО РЖД».</a:t>
            </a:r>
            <a:endParaRPr lang="ru-RU" sz="2200" i="1" dirty="0"/>
          </a:p>
          <a:p>
            <a:r>
              <a:rPr lang="ru-RU" sz="2200" b="1" i="1" dirty="0"/>
              <a:t>3.2 Проблемы управления качеством на железнодорожном транспорте</a:t>
            </a:r>
            <a:endParaRPr lang="ru-RU" sz="2200" i="1" dirty="0"/>
          </a:p>
          <a:p>
            <a:r>
              <a:rPr lang="ru-RU" sz="2200" b="1" i="1" dirty="0"/>
              <a:t>3.3 Факторы, влияющие на отсутствие единой методики управления качеством на железнодорожном транспорте</a:t>
            </a:r>
            <a:endParaRPr lang="ru-RU" sz="2200" i="1" dirty="0"/>
          </a:p>
          <a:p>
            <a:r>
              <a:rPr lang="ru-RU" sz="2200" b="1" i="1" dirty="0"/>
              <a:t>3.4  Система и взаимосвязь показателей качества на железнодорожном транспорте</a:t>
            </a:r>
            <a:endParaRPr lang="ru-RU" sz="2200" i="1" dirty="0"/>
          </a:p>
          <a:p>
            <a:r>
              <a:rPr lang="ru-RU" sz="2200" b="1" i="1" dirty="0"/>
              <a:t>3.5 Влияние глобализация на управление качеством на транспорте</a:t>
            </a:r>
            <a:endParaRPr lang="ru-RU" sz="2200" i="1" dirty="0"/>
          </a:p>
          <a:p>
            <a:r>
              <a:rPr lang="ru-RU" sz="2200" b="1" i="1" dirty="0"/>
              <a:t>3.6 Новые стандарты качества применимые в </a:t>
            </a:r>
            <a:r>
              <a:rPr lang="ru-RU" sz="2200" b="1" i="1" dirty="0" smtClean="0"/>
              <a:t>логистике</a:t>
            </a:r>
            <a:endParaRPr lang="ru-RU" sz="22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3.1 Место управления качеством в структуре управления предприятий «ОАО РЖД».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14422"/>
            <a:ext cx="8715436" cy="5500726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Организационно-технологические </a:t>
            </a:r>
            <a:r>
              <a:rPr lang="ru-RU" b="1" dirty="0">
                <a:solidFill>
                  <a:srgbClr val="0070C0"/>
                </a:solidFill>
              </a:rPr>
              <a:t>особенности железнодорожной </a:t>
            </a:r>
            <a:r>
              <a:rPr lang="ru-RU" b="1" dirty="0" smtClean="0">
                <a:solidFill>
                  <a:srgbClr val="0070C0"/>
                </a:solidFill>
              </a:rPr>
              <a:t>отрасли</a:t>
            </a:r>
            <a:endParaRPr lang="ru-RU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dirty="0"/>
              <a:t>1 Транспорт взаимодействует со всеми отраслями народного хозяйства и является определяющим фактором при решении экономических, социальных и экологических проблем. </a:t>
            </a:r>
            <a:endParaRPr lang="ru-RU" dirty="0" smtClean="0"/>
          </a:p>
          <a:p>
            <a:pPr>
              <a:buNone/>
            </a:pPr>
            <a:r>
              <a:rPr lang="ru-RU" dirty="0"/>
              <a:t>2 Транспорт </a:t>
            </a:r>
            <a:r>
              <a:rPr lang="ru-RU" dirty="0" smtClean="0"/>
              <a:t>в </a:t>
            </a:r>
            <a:r>
              <a:rPr lang="ru-RU" dirty="0"/>
              <a:t>основном использует топливо и электроэнергию, поэтому в текущих затратах на перевозки большой удельный вес занимают заработная плата и амортизационные отчисления. </a:t>
            </a:r>
            <a:endParaRPr lang="ru-RU" dirty="0" smtClean="0"/>
          </a:p>
          <a:p>
            <a:pPr>
              <a:buNone/>
            </a:pPr>
            <a:r>
              <a:rPr lang="ru-RU" dirty="0"/>
              <a:t>3 Для </a:t>
            </a:r>
            <a:r>
              <a:rPr lang="ru-RU" dirty="0" err="1" smtClean="0"/>
              <a:t>жд</a:t>
            </a:r>
            <a:r>
              <a:rPr lang="ru-RU" dirty="0" smtClean="0"/>
              <a:t> характерна </a:t>
            </a:r>
            <a:r>
              <a:rPr lang="ru-RU" dirty="0"/>
              <a:t>территориальная разъединенность полигонов погрузки и выгрузки </a:t>
            </a:r>
            <a:r>
              <a:rPr lang="ru-RU" dirty="0" smtClean="0"/>
              <a:t>грузов.</a:t>
            </a:r>
          </a:p>
          <a:p>
            <a:pPr>
              <a:buNone/>
            </a:pPr>
            <a:r>
              <a:rPr lang="ru-RU" dirty="0"/>
              <a:t>4 Объекты транспорта имеют обычно пространственно-сетевой характер и обладают ограниченной территориальной </a:t>
            </a:r>
            <a:r>
              <a:rPr lang="ru-RU" dirty="0" smtClean="0"/>
              <a:t>взаимозаменяемостью.</a:t>
            </a:r>
          </a:p>
          <a:p>
            <a:pPr>
              <a:buNone/>
            </a:pPr>
            <a:r>
              <a:rPr lang="ru-RU" dirty="0"/>
              <a:t>5 Функционирование транспортных объектов обладает свойством </a:t>
            </a:r>
            <a:r>
              <a:rPr lang="ru-RU" dirty="0" smtClean="0"/>
              <a:t>инерционности.</a:t>
            </a:r>
          </a:p>
          <a:p>
            <a:pPr>
              <a:buNone/>
            </a:pPr>
            <a:r>
              <a:rPr lang="ru-RU" dirty="0"/>
              <a:t>6 В транспортной системе функционирует большое количество взаимодействующих </a:t>
            </a:r>
            <a:r>
              <a:rPr lang="ru-RU" dirty="0" smtClean="0"/>
              <a:t>элементов.</a:t>
            </a:r>
          </a:p>
          <a:p>
            <a:pPr>
              <a:buNone/>
            </a:pPr>
            <a:r>
              <a:rPr lang="ru-RU" dirty="0"/>
              <a:t>7 </a:t>
            </a:r>
            <a:r>
              <a:rPr lang="ru-RU" dirty="0" err="1" smtClean="0"/>
              <a:t>Жд</a:t>
            </a:r>
            <a:r>
              <a:rPr lang="ru-RU" dirty="0" smtClean="0"/>
              <a:t> </a:t>
            </a:r>
            <a:r>
              <a:rPr lang="ru-RU" dirty="0"/>
              <a:t>транспорт является стратегически значимой отраслью </a:t>
            </a:r>
            <a:r>
              <a:rPr lang="ru-RU" dirty="0" smtClean="0"/>
              <a:t>экономики.</a:t>
            </a:r>
          </a:p>
          <a:p>
            <a:pPr>
              <a:buNone/>
            </a:pPr>
            <a:r>
              <a:rPr lang="ru-RU" dirty="0"/>
              <a:t>8 </a:t>
            </a:r>
            <a:r>
              <a:rPr lang="ru-RU" dirty="0" smtClean="0"/>
              <a:t>На </a:t>
            </a:r>
            <a:r>
              <a:rPr lang="ru-RU" dirty="0" err="1" smtClean="0"/>
              <a:t>жд</a:t>
            </a:r>
            <a:r>
              <a:rPr lang="ru-RU" dirty="0" smtClean="0"/>
              <a:t> затраты </a:t>
            </a:r>
            <a:r>
              <a:rPr lang="ru-RU" dirty="0"/>
              <a:t>на содержание инфраструктуры входят в тарифную плату и оплачиваются </a:t>
            </a:r>
            <a:r>
              <a:rPr lang="ru-RU" dirty="0" smtClean="0"/>
              <a:t>пользователями.</a:t>
            </a:r>
          </a:p>
          <a:p>
            <a:pPr>
              <a:buNone/>
            </a:pPr>
            <a:r>
              <a:rPr lang="ru-RU" dirty="0"/>
              <a:t>9 Транспортный рынок не укладывается в классическую модель совершенной конкуренции. </a:t>
            </a:r>
            <a:endParaRPr lang="ru-RU" dirty="0" smtClean="0"/>
          </a:p>
          <a:p>
            <a:pPr>
              <a:buNone/>
            </a:pPr>
            <a:r>
              <a:rPr lang="ru-RU" dirty="0"/>
              <a:t>10 Относясь к сфере материального производства, транспорт, тем не менее, не производит материальных </a:t>
            </a:r>
            <a:r>
              <a:rPr lang="ru-RU" dirty="0" smtClean="0"/>
              <a:t>предметов.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Специфика менеджмента качества транспортного обслуживания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1 </a:t>
            </a:r>
            <a:r>
              <a:rPr lang="ru-RU" dirty="0"/>
              <a:t>Нематериальный характер транспортной услуги затрудняет количественную оценку качества </a:t>
            </a:r>
            <a:r>
              <a:rPr lang="ru-RU" dirty="0" smtClean="0"/>
              <a:t>перевозок.</a:t>
            </a:r>
          </a:p>
          <a:p>
            <a:pPr>
              <a:buNone/>
            </a:pPr>
            <a:r>
              <a:rPr lang="ru-RU" dirty="0" smtClean="0"/>
              <a:t>2. Приоритет отдается стабильности </a:t>
            </a:r>
            <a:r>
              <a:rPr lang="ru-RU" dirty="0"/>
              <a:t>технологических процессов, обеспечивающих должный уровень качества.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3 </a:t>
            </a:r>
            <a:r>
              <a:rPr lang="ru-RU" dirty="0"/>
              <a:t>Влияние транспорта на другие отрасли экономики </a:t>
            </a:r>
            <a:r>
              <a:rPr lang="ru-RU" dirty="0" smtClean="0"/>
              <a:t>повышает </a:t>
            </a:r>
            <a:r>
              <a:rPr lang="ru-RU" dirty="0"/>
              <a:t>требования к </a:t>
            </a:r>
            <a:r>
              <a:rPr lang="ru-RU" dirty="0" smtClean="0"/>
              <a:t>качеству.</a:t>
            </a:r>
          </a:p>
          <a:p>
            <a:pPr>
              <a:buNone/>
            </a:pPr>
            <a:r>
              <a:rPr lang="ru-RU" dirty="0"/>
              <a:t>4 Инерционность транспортной системы и транспортного рынка </a:t>
            </a:r>
            <a:r>
              <a:rPr lang="ru-RU" dirty="0" smtClean="0"/>
              <a:t>формирует </a:t>
            </a:r>
            <a:r>
              <a:rPr lang="ru-RU" dirty="0"/>
              <a:t>дополнительные угрозы при управлении качеством. </a:t>
            </a:r>
            <a:endParaRPr lang="ru-RU" dirty="0" smtClean="0"/>
          </a:p>
          <a:p>
            <a:pPr>
              <a:buNone/>
            </a:pPr>
            <a:r>
              <a:rPr lang="ru-RU" dirty="0"/>
              <a:t>5 Территориальная разъединенность требует от </a:t>
            </a:r>
            <a:r>
              <a:rPr lang="ru-RU" dirty="0" err="1" smtClean="0"/>
              <a:t>жд</a:t>
            </a:r>
            <a:r>
              <a:rPr lang="ru-RU" dirty="0" smtClean="0"/>
              <a:t> </a:t>
            </a:r>
            <a:r>
              <a:rPr lang="ru-RU" dirty="0"/>
              <a:t>компании четкого управления качеством при подготовке груза к </a:t>
            </a:r>
            <a:r>
              <a:rPr lang="ru-RU" dirty="0" smtClean="0"/>
              <a:t>перевозке.</a:t>
            </a:r>
          </a:p>
          <a:p>
            <a:pPr>
              <a:buNone/>
            </a:pPr>
            <a:r>
              <a:rPr lang="ru-RU" dirty="0"/>
              <a:t>6 Необходимость государственного регулирования накладывает ряд ограничений на работу железнодорожного </a:t>
            </a:r>
            <a:r>
              <a:rPr lang="ru-RU" dirty="0" smtClean="0"/>
              <a:t>транспорта.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3.2 Проблемы управления качеством на железнодорожном транспорте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Отсутствие </a:t>
            </a:r>
            <a:r>
              <a:rPr lang="ru-RU" dirty="0"/>
              <a:t>единой методики управления качеством</a:t>
            </a:r>
            <a:r>
              <a:rPr lang="ru-RU" dirty="0" smtClean="0"/>
              <a:t>.</a:t>
            </a:r>
          </a:p>
          <a:p>
            <a:r>
              <a:rPr lang="ru-RU" dirty="0"/>
              <a:t>Недостаточная развитость информационной базы для оценки качества транспортного обслуживания</a:t>
            </a:r>
            <a:r>
              <a:rPr lang="ru-RU" dirty="0" smtClean="0"/>
              <a:t>.</a:t>
            </a:r>
          </a:p>
          <a:p>
            <a:pPr lvl="0"/>
            <a:r>
              <a:rPr lang="ru-RU" dirty="0"/>
              <a:t>Отсутствие научно обоснованных и официально утверждённых нормативов качества по большинству показателей. </a:t>
            </a:r>
          </a:p>
          <a:p>
            <a:pPr lvl="0"/>
            <a:r>
              <a:rPr lang="ru-RU" dirty="0"/>
              <a:t>Ориентированность системы мотивации работников на повышение прежде всего производственного качества. </a:t>
            </a:r>
          </a:p>
          <a:p>
            <a:pPr lvl="0"/>
            <a:r>
              <a:rPr lang="ru-RU" dirty="0"/>
              <a:t>Дефицит инвестиций в развитие железнодорожного транспорта. </a:t>
            </a:r>
          </a:p>
          <a:p>
            <a:r>
              <a:rPr lang="ru-RU" dirty="0"/>
              <a:t>Отсутствие распределения функций управления качеством между участниками рынка железнодорожных перевозок.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3.3 Факторы, влияющие на отсутствие единой методики управления качеством на железнодорожном транспорте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328614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dirty="0"/>
          </a:p>
          <a:p>
            <a:pPr lvl="0"/>
            <a:r>
              <a:rPr lang="ru-RU" dirty="0"/>
              <a:t>Масштаб и разнообразие работы отрасли. </a:t>
            </a:r>
          </a:p>
          <a:p>
            <a:pPr lvl="0"/>
            <a:r>
              <a:rPr lang="ru-RU" dirty="0"/>
              <a:t>Специфика перевозки как </a:t>
            </a:r>
            <a:r>
              <a:rPr lang="ru-RU" dirty="0" smtClean="0"/>
              <a:t>услуги</a:t>
            </a:r>
            <a:endParaRPr lang="ru-RU" dirty="0"/>
          </a:p>
          <a:p>
            <a:pPr lvl="0"/>
            <a:r>
              <a:rPr lang="ru-RU" dirty="0"/>
              <a:t>Противоречивость качественных показателей. </a:t>
            </a:r>
          </a:p>
          <a:p>
            <a:pPr lvl="0"/>
            <a:r>
              <a:rPr lang="ru-RU" dirty="0"/>
              <a:t>Разобщённость интересов участников перевозочного процесса. </a:t>
            </a:r>
          </a:p>
          <a:p>
            <a:pPr lvl="0"/>
            <a:r>
              <a:rPr lang="ru-RU" dirty="0"/>
              <a:t>Сложности с определением нормативных ставок за пользование инфраструктурой.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3.4  Система и взаимосвязь показателей качества на </a:t>
            </a:r>
            <a:r>
              <a:rPr lang="ru-RU" sz="3600" b="1" dirty="0" err="1" smtClean="0"/>
              <a:t>жд</a:t>
            </a:r>
            <a:r>
              <a:rPr lang="ru-RU" sz="3600" b="1" dirty="0" smtClean="0"/>
              <a:t> транспорте</a:t>
            </a:r>
            <a:endParaRPr lang="ru-RU" sz="36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814393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3.5 Влияние глобализация на управление качеством на транспорте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Изменение </a:t>
            </a:r>
            <a:r>
              <a:rPr lang="ru-RU" dirty="0"/>
              <a:t>роли поставщиков услуг. </a:t>
            </a:r>
          </a:p>
          <a:p>
            <a:pPr lvl="0"/>
            <a:r>
              <a:rPr lang="ru-RU" dirty="0"/>
              <a:t>Необходимость оптимизации </a:t>
            </a:r>
            <a:r>
              <a:rPr lang="ru-RU" dirty="0" err="1"/>
              <a:t>логистических</a:t>
            </a:r>
            <a:r>
              <a:rPr lang="ru-RU" dirty="0"/>
              <a:t> процессов. </a:t>
            </a:r>
          </a:p>
          <a:p>
            <a:pPr lvl="0"/>
            <a:r>
              <a:rPr lang="ru-RU" dirty="0"/>
              <a:t>Возросшие требования к качеству транспортной инфраструктуры. </a:t>
            </a:r>
          </a:p>
          <a:p>
            <a:pPr lvl="0"/>
            <a:r>
              <a:rPr lang="ru-RU" dirty="0"/>
              <a:t>Появление новых технологий. </a:t>
            </a:r>
          </a:p>
          <a:p>
            <a:pPr lvl="0"/>
            <a:r>
              <a:rPr lang="ru-RU" dirty="0"/>
              <a:t>Возможность мониторинга и отслеживания грузов.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3.6 Новые стандарты качества применимые в логистике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Внедрение </a:t>
            </a:r>
            <a:r>
              <a:rPr lang="ru-RU" dirty="0"/>
              <a:t>цифровых платформ и сквозной аналитики. </a:t>
            </a:r>
          </a:p>
          <a:p>
            <a:pPr lvl="0"/>
            <a:r>
              <a:rPr lang="ru-RU" dirty="0"/>
              <a:t>Партнёрство и контроль качества на каждом этапе. </a:t>
            </a:r>
          </a:p>
          <a:p>
            <a:pPr lvl="0"/>
            <a:r>
              <a:rPr lang="ru-RU" dirty="0" err="1"/>
              <a:t>Предиктивная</a:t>
            </a:r>
            <a:r>
              <a:rPr lang="ru-RU" dirty="0"/>
              <a:t> аналитика для предотвращения ошибок. </a:t>
            </a:r>
          </a:p>
          <a:p>
            <a:pPr lvl="0"/>
            <a:r>
              <a:rPr lang="ru-RU" dirty="0"/>
              <a:t>Прозрачная обратная связь и работа с претензиями. </a:t>
            </a:r>
          </a:p>
          <a:p>
            <a:pPr lvl="0"/>
            <a:endParaRPr lang="ru-RU" dirty="0" smtClean="0"/>
          </a:p>
          <a:p>
            <a:pPr lvl="0" algn="ctr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В </a:t>
            </a:r>
            <a:r>
              <a:rPr lang="ru-RU" b="1" dirty="0">
                <a:solidFill>
                  <a:srgbClr val="0070C0"/>
                </a:solidFill>
              </a:rPr>
              <a:t>логистике применяются стандарты ISO, например: </a:t>
            </a:r>
            <a:endParaRPr lang="ru-RU" b="1" dirty="0" smtClean="0">
              <a:solidFill>
                <a:srgbClr val="0070C0"/>
              </a:solidFill>
            </a:endParaRPr>
          </a:p>
          <a:p>
            <a:pPr lvl="0"/>
            <a:r>
              <a:rPr lang="ru-RU" dirty="0" smtClean="0"/>
              <a:t>ISO </a:t>
            </a:r>
            <a:r>
              <a:rPr lang="ru-RU" dirty="0"/>
              <a:t>23354:2020 «</a:t>
            </a:r>
            <a:r>
              <a:rPr lang="ru-RU" dirty="0" err="1"/>
              <a:t>Бизнес-требования</a:t>
            </a:r>
            <a:r>
              <a:rPr lang="ru-RU" dirty="0"/>
              <a:t> к сквозной видимости </a:t>
            </a:r>
            <a:r>
              <a:rPr lang="ru-RU" dirty="0" err="1"/>
              <a:t>логистического</a:t>
            </a:r>
            <a:r>
              <a:rPr lang="ru-RU" dirty="0"/>
              <a:t> потока» и </a:t>
            </a:r>
            <a:endParaRPr lang="ru-RU" dirty="0" smtClean="0"/>
          </a:p>
          <a:p>
            <a:pPr lvl="0"/>
            <a:r>
              <a:rPr lang="ru-RU" dirty="0" smtClean="0"/>
              <a:t>ISO/FDIS </a:t>
            </a:r>
            <a:r>
              <a:rPr lang="ru-RU" dirty="0"/>
              <a:t>23355 «Обмен данными о видимости между поставщиками </a:t>
            </a:r>
            <a:r>
              <a:rPr lang="ru-RU" dirty="0" err="1"/>
              <a:t>логистических</a:t>
            </a:r>
            <a:r>
              <a:rPr lang="ru-RU" dirty="0"/>
              <a:t> информационных услуг». </a:t>
            </a:r>
            <a:r>
              <a:rPr lang="ru-RU" b="1" dirty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ru-RU" b="1" i="1" dirty="0" smtClean="0">
                <a:solidFill>
                  <a:srgbClr val="0070C0"/>
                </a:solidFill>
              </a:rPr>
              <a:t>БЛАГОДАРЮ ЗА ВНИМАНИЕ!</a:t>
            </a:r>
            <a:endParaRPr lang="ru-RU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443</Words>
  <Application>Microsoft Office PowerPoint</Application>
  <PresentationFormat>Экран (4:3)</PresentationFormat>
  <Paragraphs>57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Лекция 3 Тема «Проблемы управления качеством на железнодорожном транспорте»</vt:lpstr>
      <vt:lpstr>3.1 Место управления качеством в структуре управления предприятий «ОАО РЖД».</vt:lpstr>
      <vt:lpstr>Специфика менеджмента качества транспортного обслуживания</vt:lpstr>
      <vt:lpstr>3.2 Проблемы управления качеством на железнодорожном транспорте</vt:lpstr>
      <vt:lpstr>3.3 Факторы, влияющие на отсутствие единой методики управления качеством на железнодорожном транспорте</vt:lpstr>
      <vt:lpstr>3.4  Система и взаимосвязь показателей качества на жд транспорте</vt:lpstr>
      <vt:lpstr>3.5 Влияние глобализация на управление качеством на транспорте</vt:lpstr>
      <vt:lpstr>3.6 Новые стандарты качества применимые в логистике </vt:lpstr>
      <vt:lpstr>Слайд 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3 Тема «Проблемы управления качеством на железнодорожном транспорте»</dc:title>
  <dc:creator>Anna Anisimova</dc:creator>
  <cp:lastModifiedBy>Anna Anisimova</cp:lastModifiedBy>
  <cp:revision>5</cp:revision>
  <dcterms:created xsi:type="dcterms:W3CDTF">2026-10-10T03:11:28Z</dcterms:created>
  <dcterms:modified xsi:type="dcterms:W3CDTF">2026-10-10T03:35:02Z</dcterms:modified>
</cp:coreProperties>
</file>