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7" r:id="rId11"/>
    <p:sldId id="266" r:id="rId12"/>
    <p:sldId id="267" r:id="rId13"/>
    <p:sldId id="270" r:id="rId14"/>
    <p:sldId id="271" r:id="rId15"/>
    <p:sldId id="268" r:id="rId16"/>
    <p:sldId id="272" r:id="rId17"/>
    <p:sldId id="273" r:id="rId18"/>
    <p:sldId id="269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C3A8AE-0184-4C1A-9868-7339932FCDC9}" type="doc">
      <dgm:prSet loTypeId="urn:microsoft.com/office/officeart/2005/8/layout/equation1" loCatId="relationship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6FF07C-4EB4-40CC-BAED-88D67B82463A}">
      <dgm:prSet/>
      <dgm:spPr/>
      <dgm:t>
        <a:bodyPr/>
        <a:lstStyle/>
        <a:p>
          <a:pPr rtl="0"/>
          <a:r>
            <a:rPr lang="ru-RU" dirty="0" smtClean="0"/>
            <a:t>наступление цивилизации</a:t>
          </a:r>
          <a:endParaRPr lang="ru-RU" dirty="0"/>
        </a:p>
      </dgm:t>
    </dgm:pt>
    <dgm:pt modelId="{A21967F0-056E-4BC0-8CBE-14C87D15E2B7}" type="parTrans" cxnId="{0FB25E4E-ACC6-4947-AF6D-DC47C8D06F37}">
      <dgm:prSet/>
      <dgm:spPr/>
      <dgm:t>
        <a:bodyPr/>
        <a:lstStyle/>
        <a:p>
          <a:endParaRPr lang="ru-RU"/>
        </a:p>
      </dgm:t>
    </dgm:pt>
    <dgm:pt modelId="{835C878D-6F95-445E-905B-29622737FEC9}" type="sibTrans" cxnId="{0FB25E4E-ACC6-4947-AF6D-DC47C8D06F37}">
      <dgm:prSet/>
      <dgm:spPr/>
      <dgm:t>
        <a:bodyPr/>
        <a:lstStyle/>
        <a:p>
          <a:endParaRPr lang="ru-RU"/>
        </a:p>
      </dgm:t>
    </dgm:pt>
    <dgm:pt modelId="{C66182CF-1158-443E-8F5D-CE84B66397CF}">
      <dgm:prSet/>
      <dgm:spPr/>
      <dgm:t>
        <a:bodyPr/>
        <a:lstStyle/>
        <a:p>
          <a:pPr rtl="0"/>
          <a:r>
            <a:rPr lang="ru-RU" dirty="0" smtClean="0"/>
            <a:t>гибель культуры</a:t>
          </a:r>
          <a:endParaRPr lang="ru-RU" dirty="0"/>
        </a:p>
      </dgm:t>
    </dgm:pt>
    <dgm:pt modelId="{FDF99C8E-03C6-400A-A2BE-82953E5183EF}" type="parTrans" cxnId="{F7098CF8-F16B-4C92-A97A-3039C79F6861}">
      <dgm:prSet/>
      <dgm:spPr/>
      <dgm:t>
        <a:bodyPr/>
        <a:lstStyle/>
        <a:p>
          <a:endParaRPr lang="ru-RU"/>
        </a:p>
      </dgm:t>
    </dgm:pt>
    <dgm:pt modelId="{1D4121FB-3114-40C2-A0E0-0CBC7C593B4F}" type="sibTrans" cxnId="{F7098CF8-F16B-4C92-A97A-3039C79F6861}">
      <dgm:prSet/>
      <dgm:spPr/>
      <dgm:t>
        <a:bodyPr/>
        <a:lstStyle/>
        <a:p>
          <a:endParaRPr lang="ru-RU"/>
        </a:p>
      </dgm:t>
    </dgm:pt>
    <dgm:pt modelId="{755E9FB0-ACF9-4F64-A246-5901D9AD5232}" type="pres">
      <dgm:prSet presAssocID="{A8C3A8AE-0184-4C1A-9868-7339932FCDC9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721EB7-E4E2-42C6-B4EF-B074AA9A36D6}" type="pres">
      <dgm:prSet presAssocID="{4D6FF07C-4EB4-40CC-BAED-88D67B82463A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E870B0-0716-4854-9369-E599EB223936}" type="pres">
      <dgm:prSet presAssocID="{835C878D-6F95-445E-905B-29622737FEC9}" presName="spacerL" presStyleCnt="0"/>
      <dgm:spPr/>
    </dgm:pt>
    <dgm:pt modelId="{A2C376FF-FEF9-41C8-B831-2157487A127A}" type="pres">
      <dgm:prSet presAssocID="{835C878D-6F95-445E-905B-29622737FEC9}" presName="sibTrans" presStyleLbl="sibTrans2D1" presStyleIdx="0" presStyleCnt="1"/>
      <dgm:spPr/>
      <dgm:t>
        <a:bodyPr/>
        <a:lstStyle/>
        <a:p>
          <a:endParaRPr lang="ru-RU"/>
        </a:p>
      </dgm:t>
    </dgm:pt>
    <dgm:pt modelId="{EBA26A40-402C-489C-B3D6-3F904E7F0483}" type="pres">
      <dgm:prSet presAssocID="{835C878D-6F95-445E-905B-29622737FEC9}" presName="spacerR" presStyleCnt="0"/>
      <dgm:spPr/>
    </dgm:pt>
    <dgm:pt modelId="{D8D388C8-5CF0-4020-A7BF-C82E621B66C8}" type="pres">
      <dgm:prSet presAssocID="{C66182CF-1158-443E-8F5D-CE84B66397CF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679627-4FB0-4978-A102-B228187B62E6}" type="presOf" srcId="{A8C3A8AE-0184-4C1A-9868-7339932FCDC9}" destId="{755E9FB0-ACF9-4F64-A246-5901D9AD5232}" srcOrd="0" destOrd="0" presId="urn:microsoft.com/office/officeart/2005/8/layout/equation1"/>
    <dgm:cxn modelId="{940AB38E-D73A-4B3E-B9F4-0E4DAB0ACD60}" type="presOf" srcId="{C66182CF-1158-443E-8F5D-CE84B66397CF}" destId="{D8D388C8-5CF0-4020-A7BF-C82E621B66C8}" srcOrd="0" destOrd="0" presId="urn:microsoft.com/office/officeart/2005/8/layout/equation1"/>
    <dgm:cxn modelId="{598E3AF5-D41A-44D4-BE47-5C7210117B32}" type="presOf" srcId="{835C878D-6F95-445E-905B-29622737FEC9}" destId="{A2C376FF-FEF9-41C8-B831-2157487A127A}" srcOrd="0" destOrd="0" presId="urn:microsoft.com/office/officeart/2005/8/layout/equation1"/>
    <dgm:cxn modelId="{F7098CF8-F16B-4C92-A97A-3039C79F6861}" srcId="{A8C3A8AE-0184-4C1A-9868-7339932FCDC9}" destId="{C66182CF-1158-443E-8F5D-CE84B66397CF}" srcOrd="1" destOrd="0" parTransId="{FDF99C8E-03C6-400A-A2BE-82953E5183EF}" sibTransId="{1D4121FB-3114-40C2-A0E0-0CBC7C593B4F}"/>
    <dgm:cxn modelId="{3F29F067-0DBD-4DF7-95A9-C7B1AB429AC7}" type="presOf" srcId="{4D6FF07C-4EB4-40CC-BAED-88D67B82463A}" destId="{82721EB7-E4E2-42C6-B4EF-B074AA9A36D6}" srcOrd="0" destOrd="0" presId="urn:microsoft.com/office/officeart/2005/8/layout/equation1"/>
    <dgm:cxn modelId="{0FB25E4E-ACC6-4947-AF6D-DC47C8D06F37}" srcId="{A8C3A8AE-0184-4C1A-9868-7339932FCDC9}" destId="{4D6FF07C-4EB4-40CC-BAED-88D67B82463A}" srcOrd="0" destOrd="0" parTransId="{A21967F0-056E-4BC0-8CBE-14C87D15E2B7}" sibTransId="{835C878D-6F95-445E-905B-29622737FEC9}"/>
    <dgm:cxn modelId="{7561D3A6-F5ED-4972-8EB9-AE0403397A56}" type="presParOf" srcId="{755E9FB0-ACF9-4F64-A246-5901D9AD5232}" destId="{82721EB7-E4E2-42C6-B4EF-B074AA9A36D6}" srcOrd="0" destOrd="0" presId="urn:microsoft.com/office/officeart/2005/8/layout/equation1"/>
    <dgm:cxn modelId="{F19060A4-52A4-4F3B-A938-FB3F29CFD827}" type="presParOf" srcId="{755E9FB0-ACF9-4F64-A246-5901D9AD5232}" destId="{8BE870B0-0716-4854-9369-E599EB223936}" srcOrd="1" destOrd="0" presId="urn:microsoft.com/office/officeart/2005/8/layout/equation1"/>
    <dgm:cxn modelId="{F8BE6A20-F4D6-49F3-8E0C-40D1B69DE41A}" type="presParOf" srcId="{755E9FB0-ACF9-4F64-A246-5901D9AD5232}" destId="{A2C376FF-FEF9-41C8-B831-2157487A127A}" srcOrd="2" destOrd="0" presId="urn:microsoft.com/office/officeart/2005/8/layout/equation1"/>
    <dgm:cxn modelId="{0DFE06BC-3EDB-4931-AF20-DF2623145436}" type="presParOf" srcId="{755E9FB0-ACF9-4F64-A246-5901D9AD5232}" destId="{EBA26A40-402C-489C-B3D6-3F904E7F0483}" srcOrd="3" destOrd="0" presId="urn:microsoft.com/office/officeart/2005/8/layout/equation1"/>
    <dgm:cxn modelId="{FD229942-666E-4195-A85E-8CF32DED05E2}" type="presParOf" srcId="{755E9FB0-ACF9-4F64-A246-5901D9AD5232}" destId="{D8D388C8-5CF0-4020-A7BF-C82E621B66C8}" srcOrd="4" destOrd="0" presId="urn:microsoft.com/office/officeart/2005/8/layout/equation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721EB7-E4E2-42C6-B4EF-B074AA9A36D6}">
      <dsp:nvSpPr>
        <dsp:cNvPr id="0" name=""/>
        <dsp:cNvSpPr/>
      </dsp:nvSpPr>
      <dsp:spPr>
        <a:xfrm>
          <a:off x="381590" y="1046"/>
          <a:ext cx="1743521" cy="17435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  <a:sp3d extrusionH="28000" prstMaterial="matte"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наступление цивилизации</a:t>
          </a:r>
          <a:endParaRPr lang="ru-RU" sz="1500" kern="1200" dirty="0"/>
        </a:p>
      </dsp:txBody>
      <dsp:txXfrm>
        <a:off x="636923" y="256379"/>
        <a:ext cx="1232855" cy="1232855"/>
      </dsp:txXfrm>
    </dsp:sp>
    <dsp:sp modelId="{A2C376FF-FEF9-41C8-B831-2157487A127A}">
      <dsp:nvSpPr>
        <dsp:cNvPr id="0" name=""/>
        <dsp:cNvSpPr/>
      </dsp:nvSpPr>
      <dsp:spPr>
        <a:xfrm>
          <a:off x="2266686" y="367186"/>
          <a:ext cx="1011242" cy="1011242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2400726" y="575502"/>
        <a:ext cx="743162" cy="594610"/>
      </dsp:txXfrm>
    </dsp:sp>
    <dsp:sp modelId="{D8D388C8-5CF0-4020-A7BF-C82E621B66C8}">
      <dsp:nvSpPr>
        <dsp:cNvPr id="0" name=""/>
        <dsp:cNvSpPr/>
      </dsp:nvSpPr>
      <dsp:spPr>
        <a:xfrm>
          <a:off x="3419503" y="1046"/>
          <a:ext cx="1743521" cy="17435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  <a:sp3d extrusionH="28000" prstMaterial="matte"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гибель культуры</a:t>
          </a:r>
          <a:endParaRPr lang="ru-RU" sz="1500" kern="1200" dirty="0"/>
        </a:p>
      </dsp:txBody>
      <dsp:txXfrm>
        <a:off x="3674836" y="256379"/>
        <a:ext cx="1232855" cy="12328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5DC0-753F-4F9E-93D8-BB441815A48F}" type="datetimeFigureOut">
              <a:rPr lang="ru-RU" smtClean="0"/>
              <a:pPr/>
              <a:t>12.04.2025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7C4227C-2B70-4C68-91A1-2EDDBC838B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5DC0-753F-4F9E-93D8-BB441815A48F}" type="datetimeFigureOut">
              <a:rPr lang="ru-RU" smtClean="0"/>
              <a:pPr/>
              <a:t>12.04.2025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4227C-2B70-4C68-91A1-2EDDBC838B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5DC0-753F-4F9E-93D8-BB441815A48F}" type="datetimeFigureOut">
              <a:rPr lang="ru-RU" smtClean="0"/>
              <a:pPr/>
              <a:t>12.04.2025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7C4227C-2B70-4C68-91A1-2EDDBC838B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5DC0-753F-4F9E-93D8-BB441815A48F}" type="datetimeFigureOut">
              <a:rPr lang="ru-RU" smtClean="0"/>
              <a:pPr/>
              <a:t>12.04.2025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4227C-2B70-4C68-91A1-2EDDBC838B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5DC0-753F-4F9E-93D8-BB441815A48F}" type="datetimeFigureOut">
              <a:rPr lang="ru-RU" smtClean="0"/>
              <a:pPr/>
              <a:t>12.04.2025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4227C-2B70-4C68-91A1-2EDDBC838B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5DC0-753F-4F9E-93D8-BB441815A48F}" type="datetimeFigureOut">
              <a:rPr lang="ru-RU" smtClean="0"/>
              <a:pPr/>
              <a:t>12.04.2025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4227C-2B70-4C68-91A1-2EDDBC838B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5DC0-753F-4F9E-93D8-BB441815A48F}" type="datetimeFigureOut">
              <a:rPr lang="ru-RU" smtClean="0"/>
              <a:pPr/>
              <a:t>12.04.2025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4227C-2B70-4C68-91A1-2EDDBC838B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5DC0-753F-4F9E-93D8-BB441815A48F}" type="datetimeFigureOut">
              <a:rPr lang="ru-RU" smtClean="0"/>
              <a:pPr/>
              <a:t>12.04.2025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4227C-2B70-4C68-91A1-2EDDBC838B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5DC0-753F-4F9E-93D8-BB441815A48F}" type="datetimeFigureOut">
              <a:rPr lang="ru-RU" smtClean="0"/>
              <a:pPr/>
              <a:t>12.04.2025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7C4227C-2B70-4C68-91A1-2EDDBC838B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5DC0-753F-4F9E-93D8-BB441815A48F}" type="datetimeFigureOut">
              <a:rPr lang="ru-RU" smtClean="0"/>
              <a:pPr/>
              <a:t>12.04.2025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4227C-2B70-4C68-91A1-2EDDBC838B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C5DC0-753F-4F9E-93D8-BB441815A48F}" type="datetimeFigureOut">
              <a:rPr lang="ru-RU" smtClean="0"/>
              <a:pPr/>
              <a:t>12.04.2025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4227C-2B70-4C68-91A1-2EDDBC838B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5C5DC0-753F-4F9E-93D8-BB441815A48F}" type="datetimeFigureOut">
              <a:rPr lang="ru-RU" smtClean="0"/>
              <a:pPr/>
              <a:t>12.04.2025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7C4227C-2B70-4C68-91A1-2EDDBC838B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3772272" cy="73265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Тема лекции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/>
              <a:t>Типология культуры</a:t>
            </a:r>
          </a:p>
        </p:txBody>
      </p:sp>
    </p:spTree>
    <p:extLst>
      <p:ext uri="{BB962C8B-B14F-4D97-AF65-F5344CB8AC3E}">
        <p14:creationId xmlns="" xmlns:p14="http://schemas.microsoft.com/office/powerpoint/2010/main" val="157059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1"/>
            <a:ext cx="7772400" cy="820315"/>
          </a:xfrm>
        </p:spPr>
        <p:txBody>
          <a:bodyPr/>
          <a:lstStyle/>
          <a:p>
            <a:r>
              <a:rPr lang="ru-RU" dirty="0" smtClean="0"/>
              <a:t>План лекции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2590800"/>
            <a:ext cx="9036496" cy="4049414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/>
              <a:t>1. Тип, типология и </a:t>
            </a:r>
            <a:r>
              <a:rPr lang="ru-RU" sz="2800" dirty="0" err="1" smtClean="0"/>
              <a:t>типологизация</a:t>
            </a:r>
            <a:r>
              <a:rPr lang="ru-RU" sz="2800" dirty="0" smtClean="0"/>
              <a:t> культур</a:t>
            </a:r>
          </a:p>
          <a:p>
            <a:r>
              <a:rPr lang="ru-RU" sz="2800" dirty="0" smtClean="0"/>
              <a:t>2. Типология культур Н.Я. Данилевского</a:t>
            </a:r>
          </a:p>
          <a:p>
            <a:r>
              <a:rPr lang="ru-RU" sz="2800" dirty="0" smtClean="0"/>
              <a:t>3. Типология культуры О. Шпенглера</a:t>
            </a:r>
          </a:p>
          <a:p>
            <a:r>
              <a:rPr lang="ru-RU" sz="2800" dirty="0" smtClean="0"/>
              <a:t>4. Типология культуры П. Сорокина</a:t>
            </a:r>
          </a:p>
          <a:p>
            <a:r>
              <a:rPr lang="ru-RU" sz="2800" dirty="0" smtClean="0"/>
              <a:t>5. Типологическая модель культуры К. Ясперса</a:t>
            </a:r>
          </a:p>
          <a:p>
            <a:r>
              <a:rPr lang="ru-RU" sz="2800" dirty="0" smtClean="0"/>
              <a:t>6. Типологическая модель Ф. Ницше</a:t>
            </a:r>
          </a:p>
          <a:p>
            <a:r>
              <a:rPr lang="ru-RU" sz="2800" dirty="0" smtClean="0"/>
              <a:t>7. Массовая и элитарная культура</a:t>
            </a:r>
          </a:p>
          <a:p>
            <a:r>
              <a:rPr lang="ru-RU" sz="2800" dirty="0" smtClean="0"/>
              <a:t>8. </a:t>
            </a:r>
            <a:r>
              <a:rPr lang="ru-RU" sz="2800" dirty="0" smtClean="0"/>
              <a:t>Культура и </a:t>
            </a:r>
            <a:r>
              <a:rPr lang="ru-RU" sz="2800" dirty="0" smtClean="0"/>
              <a:t>субкультуры</a:t>
            </a:r>
          </a:p>
          <a:p>
            <a:r>
              <a:rPr lang="ru-RU" sz="2800" dirty="0" smtClean="0"/>
              <a:t>9. </a:t>
            </a:r>
            <a:r>
              <a:rPr lang="ru-RU" sz="2800" dirty="0" smtClean="0"/>
              <a:t>Соотношение национального и общечеловеческого в </a:t>
            </a:r>
            <a:r>
              <a:rPr lang="ru-RU" sz="2800" dirty="0" smtClean="0"/>
              <a:t>культуре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74825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1. </a:t>
            </a:r>
            <a:r>
              <a:rPr lang="ru-RU" dirty="0" smtClean="0"/>
              <a:t>Тип, типология </a:t>
            </a:r>
            <a:r>
              <a:rPr lang="ru-RU" dirty="0"/>
              <a:t>и </a:t>
            </a:r>
            <a:r>
              <a:rPr lang="ru-RU" dirty="0" err="1"/>
              <a:t>т</a:t>
            </a:r>
            <a:r>
              <a:rPr lang="ru-RU" dirty="0" err="1" smtClean="0"/>
              <a:t>ипологизация</a:t>
            </a:r>
            <a:r>
              <a:rPr lang="ru-RU" dirty="0" smtClean="0"/>
              <a:t> культур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6270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404664"/>
            <a:ext cx="8712968" cy="6120680"/>
          </a:xfrm>
        </p:spPr>
        <p:txBody>
          <a:bodyPr>
            <a:normAutofit lnSpcReduction="10000"/>
          </a:bodyPr>
          <a:lstStyle/>
          <a:p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Тип культуры </a:t>
            </a:r>
            <a:r>
              <a:rPr lang="ru-RU" sz="2800" dirty="0"/>
              <a:t>– это сходство, общность, то, что объединяет культурные единицы в одно множество культур и отличает это множество культур от </a:t>
            </a:r>
            <a:r>
              <a:rPr lang="ru-RU" sz="2800" dirty="0" smtClean="0"/>
              <a:t>других</a:t>
            </a:r>
          </a:p>
          <a:p>
            <a:endParaRPr lang="ru-RU" sz="2800" dirty="0"/>
          </a:p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Типология </a:t>
            </a:r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культуры </a:t>
            </a:r>
            <a:r>
              <a:rPr lang="ru-RU" sz="2800" dirty="0"/>
              <a:t>– </a:t>
            </a:r>
            <a:r>
              <a:rPr lang="ru-RU" sz="2800" dirty="0" smtClean="0"/>
              <a:t>это система </a:t>
            </a:r>
            <a:r>
              <a:rPr lang="ru-RU" sz="2800" dirty="0"/>
              <a:t>выделенных типовых моделей </a:t>
            </a:r>
            <a:r>
              <a:rPr lang="ru-RU" sz="2800" dirty="0" smtClean="0"/>
              <a:t>культуры</a:t>
            </a:r>
          </a:p>
          <a:p>
            <a:endParaRPr lang="ru-RU" sz="2800" dirty="0"/>
          </a:p>
          <a:p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Типологизация</a:t>
            </a:r>
            <a:r>
              <a:rPr lang="ru-RU" sz="2800" dirty="0" smtClean="0"/>
              <a:t> – это метод </a:t>
            </a:r>
            <a:r>
              <a:rPr lang="ru-RU" sz="2800" dirty="0"/>
              <a:t>научного познания, с помощью которого все многообразие существующих на Земле культур упорядочивается, классифицируется, группируется в различные типы (множества, группы) </a:t>
            </a:r>
            <a:r>
              <a:rPr lang="ru-RU" sz="2800" dirty="0" smtClean="0"/>
              <a:t>культур</a:t>
            </a:r>
            <a:endParaRPr lang="ru-RU" sz="2800" dirty="0"/>
          </a:p>
          <a:p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94246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1505930"/>
            <a:ext cx="8435280" cy="1470025"/>
          </a:xfrm>
        </p:spPr>
        <p:txBody>
          <a:bodyPr>
            <a:normAutofit/>
          </a:bodyPr>
          <a:lstStyle/>
          <a:p>
            <a:r>
              <a:rPr lang="ru-RU" dirty="0"/>
              <a:t>2. Типология культур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Н.Я</a:t>
            </a:r>
            <a:r>
              <a:rPr lang="ru-RU" dirty="0"/>
              <a:t>. </a:t>
            </a:r>
            <a:r>
              <a:rPr lang="ru-RU" dirty="0" smtClean="0"/>
              <a:t>Данилевского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785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496" y="5529843"/>
            <a:ext cx="3816424" cy="1211525"/>
          </a:xfrm>
        </p:spPr>
        <p:txBody>
          <a:bodyPr/>
          <a:lstStyle/>
          <a:p>
            <a:pPr algn="just"/>
            <a:r>
              <a:rPr lang="ru-RU" sz="1450" dirty="0" err="1">
                <a:solidFill>
                  <a:schemeClr val="tx2">
                    <a:lumMod val="75000"/>
                  </a:schemeClr>
                </a:solidFill>
              </a:rPr>
              <a:t>Никола́й</a:t>
            </a:r>
            <a:r>
              <a:rPr lang="ru-RU" sz="145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450" dirty="0" err="1">
                <a:solidFill>
                  <a:schemeClr val="tx2">
                    <a:lumMod val="75000"/>
                  </a:schemeClr>
                </a:solidFill>
              </a:rPr>
              <a:t>Я́ковлевич</a:t>
            </a:r>
            <a:r>
              <a:rPr lang="ru-RU" sz="145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450" dirty="0" err="1" smtClean="0">
                <a:solidFill>
                  <a:schemeClr val="tx2">
                    <a:lumMod val="75000"/>
                  </a:schemeClr>
                </a:solidFill>
              </a:rPr>
              <a:t>Даниле́вский</a:t>
            </a:r>
            <a:r>
              <a:rPr lang="ru-RU" sz="1450" dirty="0" smtClean="0">
                <a:solidFill>
                  <a:schemeClr val="tx2">
                    <a:lumMod val="75000"/>
                  </a:schemeClr>
                </a:solidFill>
              </a:rPr>
              <a:t> (1822-1885) </a:t>
            </a:r>
            <a:r>
              <a:rPr lang="ru-RU" sz="1450" dirty="0">
                <a:solidFill>
                  <a:schemeClr val="tx2">
                    <a:lumMod val="75000"/>
                  </a:schemeClr>
                </a:solidFill>
              </a:rPr>
              <a:t>— русский социолог, культуролог, публицист и естествоиспытатель; геополитик, один из основателей цивилизационного подхода к </a:t>
            </a:r>
            <a:r>
              <a:rPr lang="ru-RU" sz="1450" dirty="0" smtClean="0">
                <a:solidFill>
                  <a:schemeClr val="tx2">
                    <a:lumMod val="75000"/>
                  </a:schemeClr>
                </a:solidFill>
              </a:rPr>
              <a:t>истории</a:t>
            </a:r>
            <a:endParaRPr lang="ru-RU" sz="145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3168352" cy="4117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4"/>
          </p:nvPr>
        </p:nvSpPr>
        <p:spPr>
          <a:xfrm>
            <a:off x="3635896" y="1556792"/>
            <a:ext cx="5050904" cy="1023632"/>
          </a:xfrm>
        </p:spPr>
        <p:txBody>
          <a:bodyPr>
            <a:noAutofit/>
          </a:bodyPr>
          <a:lstStyle/>
          <a:p>
            <a:r>
              <a:rPr lang="ru-RU" sz="2300" i="1" dirty="0" smtClean="0"/>
              <a:t>Культурно-исторические типы </a:t>
            </a:r>
            <a:r>
              <a:rPr lang="ru-RU" sz="2300" dirty="0" smtClean="0"/>
              <a:t>– основные фазы развития мировой культуры</a:t>
            </a:r>
            <a:endParaRPr lang="ru-RU" sz="2300" dirty="0"/>
          </a:p>
        </p:txBody>
      </p:sp>
      <p:sp>
        <p:nvSpPr>
          <p:cNvPr id="10" name="Объект 4"/>
          <p:cNvSpPr>
            <a:spLocks noGrp="1"/>
          </p:cNvSpPr>
          <p:nvPr>
            <p:ph sz="half" idx="4"/>
          </p:nvPr>
        </p:nvSpPr>
        <p:spPr>
          <a:xfrm>
            <a:off x="3707904" y="2780928"/>
            <a:ext cx="5400600" cy="39604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взгляды:</a:t>
            </a:r>
          </a:p>
          <a:p>
            <a:r>
              <a:rPr lang="ru-RU" dirty="0" smtClean="0"/>
              <a:t>отрицал существование единой мировой культуры</a:t>
            </a:r>
          </a:p>
          <a:p>
            <a:r>
              <a:rPr lang="ru-RU" dirty="0" smtClean="0"/>
              <a:t>выделял 10 культурно-исторических типов, сменяющих друг друга и параллельно развивающихся по ходу движения истории</a:t>
            </a:r>
          </a:p>
          <a:p>
            <a:r>
              <a:rPr lang="ru-RU" dirty="0"/>
              <a:t>х</a:t>
            </a:r>
            <a:r>
              <a:rPr lang="ru-RU" dirty="0" smtClean="0"/>
              <a:t>од истории  выражается в смене вытесняющих друг друга цивилизаций, проходящих путь от «этнографического» состояния до цивилизованного уровня</a:t>
            </a:r>
          </a:p>
          <a:p>
            <a:r>
              <a:rPr lang="ru-RU" dirty="0" smtClean="0"/>
              <a:t>культурно-исторические типы, так же как и биологические особи, проходят стадии зарождения, расцвета и гибели</a:t>
            </a:r>
          </a:p>
          <a:p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79512" y="257374"/>
            <a:ext cx="8784976" cy="129941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Н.Я. Данилевский в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сочинении «Россия и Европа» (1869) обосновал идею о существовании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культурно-исторических типов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166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251520" y="1844824"/>
            <a:ext cx="8601356" cy="432048"/>
          </a:xfrm>
        </p:spPr>
        <p:txBody>
          <a:bodyPr/>
          <a:lstStyle/>
          <a:p>
            <a:r>
              <a:rPr lang="ru-RU" sz="2300" dirty="0" smtClean="0"/>
              <a:t>Четыре </a:t>
            </a:r>
            <a:r>
              <a:rPr lang="ru-RU" sz="2300" dirty="0"/>
              <a:t>основополагающих вида деятельности</a:t>
            </a:r>
            <a:r>
              <a:rPr lang="ru-RU" sz="2300" dirty="0" smtClean="0"/>
              <a:t>:</a:t>
            </a:r>
            <a:endParaRPr lang="ru-RU" sz="23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4"/>
          </p:nvPr>
        </p:nvSpPr>
        <p:spPr>
          <a:xfrm>
            <a:off x="251520" y="2276872"/>
            <a:ext cx="4608512" cy="1368152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религиозная деятельность</a:t>
            </a:r>
            <a:endParaRPr lang="ru-RU" sz="1800" dirty="0"/>
          </a:p>
          <a:p>
            <a:r>
              <a:rPr lang="ru-RU" sz="1800" dirty="0" smtClean="0"/>
              <a:t>культурная деятельность</a:t>
            </a:r>
            <a:endParaRPr lang="ru-RU" sz="1800" dirty="0"/>
          </a:p>
          <a:p>
            <a:r>
              <a:rPr lang="ru-RU" sz="1800" dirty="0" smtClean="0"/>
              <a:t>политическая деятельность</a:t>
            </a:r>
            <a:endParaRPr lang="ru-RU" sz="1800" dirty="0"/>
          </a:p>
          <a:p>
            <a:r>
              <a:rPr lang="ru-RU" sz="1800" dirty="0" smtClean="0"/>
              <a:t>экономическая деятельность</a:t>
            </a:r>
            <a:endParaRPr lang="ru-RU" sz="1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3771324"/>
            <a:ext cx="8136904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дноосновные культуры:</a:t>
            </a:r>
          </a:p>
          <a:p>
            <a:endParaRPr lang="ru-RU" sz="500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еврейская культура (религиозно-мировоззренческая </a:t>
            </a:r>
            <a:r>
              <a:rPr lang="ru-RU" dirty="0"/>
              <a:t>деятельность</a:t>
            </a:r>
            <a:r>
              <a:rPr lang="ru-RU" dirty="0" smtClean="0"/>
              <a:t>)</a:t>
            </a: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греческая культура </a:t>
            </a:r>
            <a:r>
              <a:rPr lang="ru-RU" dirty="0"/>
              <a:t>(культурная деятельность</a:t>
            </a:r>
            <a:r>
              <a:rPr lang="ru-RU" dirty="0" smtClean="0"/>
              <a:t>)</a:t>
            </a: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римская </a:t>
            </a:r>
            <a:r>
              <a:rPr lang="ru-RU" dirty="0"/>
              <a:t>культура (политико-правовая деятельность</a:t>
            </a:r>
            <a:r>
              <a:rPr lang="ru-RU" dirty="0" smtClean="0"/>
              <a:t>)</a:t>
            </a:r>
          </a:p>
          <a:p>
            <a:endParaRPr lang="ru-RU" sz="500" dirty="0"/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вухосновные культуры:</a:t>
            </a:r>
          </a:p>
          <a:p>
            <a:endParaRPr lang="ru-RU" sz="5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германо-романская (европейская)</a:t>
            </a:r>
          </a:p>
          <a:p>
            <a:endParaRPr lang="ru-RU" sz="500" dirty="0" smtClean="0"/>
          </a:p>
          <a:p>
            <a:r>
              <a:rPr lang="ru-RU" dirty="0" smtClean="0"/>
              <a:t>Культуры </a:t>
            </a:r>
            <a:r>
              <a:rPr lang="ru-RU" dirty="0"/>
              <a:t>движутся к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четырехосновному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типу</a:t>
            </a:r>
          </a:p>
          <a:p>
            <a:endParaRPr lang="ru-RU" sz="500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по Н.Я. Данилевскому таким типом может </a:t>
            </a:r>
            <a:r>
              <a:rPr lang="ru-RU" dirty="0"/>
              <a:t>стать славянский </a:t>
            </a:r>
            <a:r>
              <a:rPr lang="ru-RU" dirty="0" smtClean="0"/>
              <a:t> культурно-исторический тип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980728"/>
            <a:ext cx="8784976" cy="936104"/>
          </a:xfrm>
        </p:spPr>
        <p:txBody>
          <a:bodyPr>
            <a:noAutofit/>
          </a:bodyPr>
          <a:lstStyle/>
          <a:p>
            <a:pPr algn="just"/>
            <a:r>
              <a:rPr lang="ru-RU" sz="1900" b="1" dirty="0"/>
              <a:t>О</a:t>
            </a:r>
            <a:r>
              <a:rPr lang="ru-RU" sz="1900" b="1" dirty="0" smtClean="0"/>
              <a:t>сновной </a:t>
            </a:r>
            <a:r>
              <a:rPr lang="ru-RU" sz="1900" b="1" dirty="0"/>
              <a:t>критерий </a:t>
            </a:r>
            <a:r>
              <a:rPr lang="ru-RU" sz="1900" b="1" dirty="0" smtClean="0"/>
              <a:t>типологии - преобладание культуре </a:t>
            </a:r>
            <a:r>
              <a:rPr lang="ru-RU" sz="1900" b="1" dirty="0"/>
              <a:t>определенного вида деятельности, </a:t>
            </a:r>
            <a:r>
              <a:rPr lang="ru-RU" sz="1900" b="1" dirty="0" smtClean="0"/>
              <a:t>создающего соответствующие </a:t>
            </a:r>
            <a:r>
              <a:rPr lang="ru-RU" sz="1900" b="1" dirty="0"/>
              <a:t>этому виду деятельности </a:t>
            </a:r>
            <a:r>
              <a:rPr lang="ru-RU" sz="1900" b="1" dirty="0" smtClean="0"/>
              <a:t>культурные ценности</a:t>
            </a:r>
            <a:endParaRPr lang="ru-RU" sz="1900" b="1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07504" y="185366"/>
            <a:ext cx="8928992" cy="795362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Н.Я. Данилевский одним из первых подошел к классификации культур с позиции </a:t>
            </a:r>
            <a:r>
              <a:rPr lang="ru-RU" sz="2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деятельностной</a:t>
            </a:r>
            <a:r>
              <a:rPr lang="ru-RU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природы культуры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355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923702"/>
          </a:xfrm>
        </p:spPr>
        <p:txBody>
          <a:bodyPr>
            <a:noAutofit/>
          </a:bodyPr>
          <a:lstStyle/>
          <a:p>
            <a:r>
              <a:rPr lang="ru-RU" sz="2600" b="1" dirty="0" smtClean="0"/>
              <a:t>Законы возникновения, роста и заката цивилизаций (культурно-исторических типов) по Н.Я. Данилевскому</a:t>
            </a:r>
            <a:endParaRPr lang="ru-RU" sz="2600" b="1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179512" y="1124744"/>
            <a:ext cx="8856984" cy="561662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Закон 1. </a:t>
            </a:r>
            <a:r>
              <a:rPr lang="ru-RU" dirty="0" smtClean="0"/>
              <a:t>Всякое племя или семейство народов, характеризуемое отдельным языком или группой языков, довольно близких между собой для того, чтобы их родство ощущалось непосредственно – составляет самобытный культурно-исторический тип, если оно вообще по своим духовным задаткам способно к историческому развитию и вышло из «младенчества»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Закон 2. </a:t>
            </a:r>
            <a:r>
              <a:rPr lang="ru-RU" dirty="0" smtClean="0"/>
              <a:t>Дабы цивилизация, свойственная самобытному культурно-историческому типу, могла зародиться и развиваться, необходимо, чтобы народы, к нему принадлежащие, пользовались политической независимостью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Закон 3. </a:t>
            </a:r>
            <a:r>
              <a:rPr lang="ru-RU" dirty="0" smtClean="0"/>
              <a:t>Начала цивилизации одного культурно-исторического типа не передаются народам другого типа (каждый тип вырабатывает ее для себя при большем или меньшем влиянии чуждых, ему предшествовавших или современных цивилизаций)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акон 4. </a:t>
            </a:r>
            <a:r>
              <a:rPr lang="ru-RU" dirty="0" smtClean="0"/>
              <a:t>Цивилизация, свойственная каждому культурно-историческому типу, только тогда достигает полноты, разнообразия, когда разнообразны составляющие его этнографические элементы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Закон 5. </a:t>
            </a:r>
            <a:r>
              <a:rPr lang="ru-RU" dirty="0" smtClean="0"/>
              <a:t>Ход развития культурно-исторических типов уподобляется многолетним одноплодным растениям, у которых период роста бывает неопределенно продолжителен, но период цветения и плодоношения – относительно короток и истощает раз и навсегда их жизненную силу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058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</a:t>
            </a:r>
            <a:r>
              <a:rPr lang="ru-RU" dirty="0"/>
              <a:t>. Типология культуры О. </a:t>
            </a:r>
            <a:r>
              <a:rPr lang="ru-RU" dirty="0" smtClean="0"/>
              <a:t>Шпенглера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8401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03" y="1516983"/>
            <a:ext cx="2878961" cy="3928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5571817"/>
            <a:ext cx="379566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1400" dirty="0">
                <a:solidFill>
                  <a:schemeClr val="tx2">
                    <a:lumMod val="50000"/>
                  </a:schemeClr>
                </a:solidFill>
              </a:rPr>
              <a:t>О́свальд А́рнольд Го́ттфрид Шпе́нглер </a:t>
            </a:r>
            <a:r>
              <a:rPr lang="vi-VN" sz="1400" dirty="0" smtClean="0">
                <a:solidFill>
                  <a:schemeClr val="tx2">
                    <a:lumMod val="50000"/>
                  </a:schemeClr>
                </a:solidFill>
              </a:rPr>
              <a:t>(1880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vi-VN" sz="1400" dirty="0" smtClean="0">
                <a:solidFill>
                  <a:schemeClr val="tx2">
                    <a:lumMod val="50000"/>
                  </a:schemeClr>
                </a:solidFill>
              </a:rPr>
              <a:t>1936) </a:t>
            </a:r>
            <a:r>
              <a:rPr lang="vi-VN" sz="1400" dirty="0">
                <a:solidFill>
                  <a:schemeClr val="tx2">
                    <a:lumMod val="50000"/>
                  </a:schemeClr>
                </a:solidFill>
              </a:rPr>
              <a:t>— немецкий философ-идеалист, представитель философии жизни, публицист консервативно-националистического направления</a:t>
            </a:r>
            <a:endParaRPr lang="ru-RU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2339752" y="908720"/>
            <a:ext cx="6840759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41784"/>
            <a:ext cx="8568952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Теория Н.Я. Данилевского оказала сильное влияние на </a:t>
            </a:r>
            <a:r>
              <a:rPr lang="ru-RU" sz="2800" b="1" dirty="0" err="1" smtClean="0"/>
              <a:t>О.Шпенгелра</a:t>
            </a:r>
            <a:r>
              <a:rPr lang="ru-RU" sz="2800" b="1" dirty="0" smtClean="0"/>
              <a:t>, </a:t>
            </a:r>
            <a:r>
              <a:rPr lang="ru-RU" sz="2800" dirty="0" smtClean="0"/>
              <a:t>предвосхитив многие положения его знаменитой книги </a:t>
            </a:r>
            <a:r>
              <a:rPr lang="ru-RU" sz="2800" b="1" dirty="0" smtClean="0"/>
              <a:t>«Закат Европы» (1918)</a:t>
            </a:r>
            <a:endParaRPr lang="ru-RU" sz="2800" b="1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3563888" y="1516982"/>
            <a:ext cx="5400600" cy="2128041"/>
          </a:xfrm>
        </p:spPr>
        <p:txBody>
          <a:bodyPr/>
          <a:lstStyle/>
          <a:p>
            <a:r>
              <a:rPr lang="ru-RU" sz="2300" dirty="0" smtClean="0"/>
              <a:t>Циклическая (цивилизационная) концепция существования культуры – культурфилософская концепция, рассматривающая существование культуры как смену независимых друг от друга циклов, цивилизаций </a:t>
            </a:r>
            <a:endParaRPr lang="ru-RU" sz="2300" dirty="0"/>
          </a:p>
        </p:txBody>
      </p:sp>
      <p:sp>
        <p:nvSpPr>
          <p:cNvPr id="8" name="Объект 7"/>
          <p:cNvSpPr>
            <a:spLocks noGrp="1"/>
          </p:cNvSpPr>
          <p:nvPr>
            <p:ph sz="half" idx="4"/>
          </p:nvPr>
        </p:nvSpPr>
        <p:spPr>
          <a:xfrm>
            <a:off x="4047183" y="3769134"/>
            <a:ext cx="4701281" cy="290022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Не существует единой мировой культуры, а есть различные культуры, каждая из которых имеет собственную судьбу</a:t>
            </a:r>
          </a:p>
          <a:p>
            <a:r>
              <a:rPr lang="ru-RU" dirty="0" smtClean="0"/>
              <a:t>Каждая </a:t>
            </a:r>
            <a:r>
              <a:rPr lang="ru-RU" dirty="0"/>
              <a:t>к</a:t>
            </a:r>
            <a:r>
              <a:rPr lang="ru-RU" dirty="0" smtClean="0"/>
              <a:t>ультура подобна живому существу, она проходит возрастные ступени (детство, юность, возмужалость и старость)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1795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9036496" cy="720080"/>
          </a:xfrm>
        </p:spPr>
        <p:txBody>
          <a:bodyPr>
            <a:no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Шпенглер выделяет 8 типов культур,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достигших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своего завершения: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179512" y="1081767"/>
            <a:ext cx="374904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0"/>
              </a:spcBef>
            </a:pPr>
            <a:r>
              <a:rPr lang="ru-RU" sz="1800" dirty="0" smtClean="0"/>
              <a:t>китайская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вавилонская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египетская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индийская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античная </a:t>
            </a:r>
            <a:r>
              <a:rPr lang="ru-RU" sz="1800" dirty="0"/>
              <a:t>(</a:t>
            </a:r>
            <a:r>
              <a:rPr lang="ru-RU" sz="1800" dirty="0" smtClean="0"/>
              <a:t>греко-римская)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арабская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западноевропейская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майя</a:t>
            </a:r>
          </a:p>
          <a:p>
            <a:pPr>
              <a:spcBef>
                <a:spcPts val="0"/>
              </a:spcBef>
            </a:pPr>
            <a:r>
              <a:rPr lang="ru-RU" sz="1800" dirty="0" smtClean="0"/>
              <a:t>на </a:t>
            </a:r>
            <a:r>
              <a:rPr lang="ru-RU" sz="1800" dirty="0"/>
              <a:t>стадии </a:t>
            </a:r>
            <a:r>
              <a:rPr lang="ru-RU" sz="1800" dirty="0" smtClean="0"/>
              <a:t>возникновения находится </a:t>
            </a:r>
            <a:r>
              <a:rPr lang="ru-RU" sz="1800" dirty="0"/>
              <a:t>русско-сибирская </a:t>
            </a:r>
            <a:r>
              <a:rPr lang="ru-RU" sz="1800" dirty="0" smtClean="0"/>
              <a:t>культура</a:t>
            </a:r>
            <a:endParaRPr lang="ru-RU" sz="18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179512" y="4350583"/>
            <a:ext cx="39604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культура в рамках культурно-исторического типа существует изолированно от других, ничего не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воспринимая и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заимствуя,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неожиданно рождается, расцветает и умирает, не оставляя после себя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ничего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010173089"/>
              </p:ext>
            </p:extLst>
          </p:nvPr>
        </p:nvGraphicFramePr>
        <p:xfrm>
          <a:off x="3851920" y="4491697"/>
          <a:ext cx="5544616" cy="1745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Объект 5"/>
          <p:cNvSpPr txBox="1">
            <a:spLocks/>
          </p:cNvSpPr>
          <p:nvPr/>
        </p:nvSpPr>
        <p:spPr>
          <a:xfrm>
            <a:off x="4283968" y="1070734"/>
            <a:ext cx="4752528" cy="2862322"/>
          </a:xfrm>
          <a:prstGeom prst="rect">
            <a:avLst/>
          </a:prstGeom>
        </p:spPr>
        <p:txBody>
          <a:bodyPr vert="horz" wrap="square">
            <a:sp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Смерть культуры </a:t>
            </a:r>
            <a:r>
              <a:rPr lang="ru-RU" sz="2000" dirty="0" smtClean="0"/>
              <a:t>– это такое состояние культуры, когда она перестает органично развиваться, а ее духовные образы уже не вдохновляют людей (их деятельность направлена не на достижение высоких духовно-творческих целей, а на реализацию меркантильных задач)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359738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4. Типология культуры П. </a:t>
            </a:r>
            <a:r>
              <a:rPr lang="ru-RU" dirty="0" smtClean="0"/>
              <a:t>Сорокина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297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928992" cy="155679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теории П.А. Сорокина центральное место отводится проблемам целостности культурных суперсистем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19872" y="1916832"/>
            <a:ext cx="5616624" cy="2376264"/>
          </a:xfrm>
        </p:spPr>
        <p:txBody>
          <a:bodyPr/>
          <a:lstStyle/>
          <a:p>
            <a:r>
              <a:rPr lang="ru-RU" dirty="0" smtClean="0"/>
              <a:t>Культурные сверх (или супер) системы – органично сменяющие друг друга основополагающие фазы развития культуры, вбирающие в себя разнообразные культурные подсистемы и разнящиеся в зависимости от верховных ценностей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07504" y="5301208"/>
            <a:ext cx="3733800" cy="1421854"/>
          </a:xfrm>
        </p:spPr>
        <p:txBody>
          <a:bodyPr/>
          <a:lstStyle/>
          <a:p>
            <a:pPr algn="just"/>
            <a:r>
              <a:rPr lang="ru-RU" sz="1400" dirty="0" err="1">
                <a:solidFill>
                  <a:schemeClr val="tx2">
                    <a:lumMod val="50000"/>
                  </a:schemeClr>
                </a:solidFill>
              </a:rPr>
              <a:t>Питири́м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2">
                    <a:lumMod val="50000"/>
                  </a:schemeClr>
                </a:solidFill>
              </a:rPr>
              <a:t>Алекса́ндрович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2">
                    <a:lumMod val="50000"/>
                  </a:schemeClr>
                </a:solidFill>
              </a:rPr>
              <a:t>Соро́кин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(1889-1968)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— российско-американский социолог и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культуролог, один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из основоположников теорий социальной стратификации и социальной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</a:rPr>
              <a:t>мобильности</a:t>
            </a:r>
            <a:endParaRPr lang="ru-RU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4"/>
          </p:nvPr>
        </p:nvSpPr>
        <p:spPr>
          <a:xfrm>
            <a:off x="4067944" y="4365104"/>
            <a:ext cx="4896544" cy="194198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Основополагающим критерием, положенным в основу типологии культуры у </a:t>
            </a:r>
            <a:r>
              <a:rPr lang="ru-RU" dirty="0" smtClean="0"/>
              <a:t>П.А. Сорокина</a:t>
            </a:r>
            <a:r>
              <a:rPr lang="ru-RU" dirty="0"/>
              <a:t>, является специфика способа восприятия и освоения </a:t>
            </a:r>
            <a:r>
              <a:rPr lang="ru-RU" dirty="0" smtClean="0"/>
              <a:t>мира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2736304" cy="377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7774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half" idx="4"/>
          </p:nvPr>
        </p:nvSpPr>
        <p:spPr>
          <a:xfrm>
            <a:off x="5292080" y="1340768"/>
            <a:ext cx="3744416" cy="792088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/>
              <a:t>тип культуры, для которого характерно господство </a:t>
            </a:r>
            <a:r>
              <a:rPr lang="ru-RU" sz="1600" dirty="0"/>
              <a:t>чувственности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70384" y="1052736"/>
            <a:ext cx="2721496" cy="436984"/>
          </a:xfrm>
        </p:spPr>
        <p:txBody>
          <a:bodyPr/>
          <a:lstStyle/>
          <a:p>
            <a:r>
              <a:rPr lang="ru-RU" dirty="0" err="1" smtClean="0"/>
              <a:t>Идеациональный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76456" cy="72008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П.А. Сорокин выделяет два «чистых» типа культуры, которые волнообразно сменяют друг друга</a:t>
            </a:r>
            <a:endParaRPr lang="ru-RU" sz="2400" b="1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>
          <a:xfrm>
            <a:off x="5961112" y="1052736"/>
            <a:ext cx="1995264" cy="432048"/>
          </a:xfrm>
        </p:spPr>
        <p:txBody>
          <a:bodyPr/>
          <a:lstStyle/>
          <a:p>
            <a:r>
              <a:rPr lang="ru-RU" dirty="0" smtClean="0"/>
              <a:t>Чувственный</a:t>
            </a:r>
            <a:endParaRPr lang="ru-RU" dirty="0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316390" y="1340768"/>
            <a:ext cx="4543642" cy="792088"/>
          </a:xfrm>
        </p:spPr>
        <p:txBody>
          <a:bodyPr>
            <a:normAutofit lnSpcReduction="10000"/>
          </a:bodyPr>
          <a:lstStyle/>
          <a:p>
            <a:r>
              <a:rPr lang="ru-RU" sz="1600" dirty="0"/>
              <a:t>тип культуры, в котором обнаруживается господство рационального способа восприятия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2136919"/>
            <a:ext cx="878497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Кроме того, </a:t>
            </a:r>
            <a:r>
              <a:rPr lang="ru-RU" sz="2000" dirty="0" smtClean="0"/>
              <a:t>существует два </a:t>
            </a:r>
            <a:r>
              <a:rPr lang="ru-RU" sz="2000" dirty="0"/>
              <a:t>промежуточных (переходных) типа культуры</a:t>
            </a:r>
            <a:r>
              <a:rPr lang="ru-RU" sz="2000" dirty="0" smtClean="0"/>
              <a:t>:</a:t>
            </a:r>
          </a:p>
          <a:p>
            <a:r>
              <a:rPr lang="ru-RU" sz="2000" dirty="0" smtClean="0"/>
              <a:t>•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смешанно-гармоничный</a:t>
            </a:r>
            <a:r>
              <a:rPr lang="ru-RU" sz="2000" dirty="0" smtClean="0"/>
              <a:t> </a:t>
            </a:r>
            <a:r>
              <a:rPr lang="ru-RU" sz="1600" dirty="0"/>
              <a:t>(идеалистический) </a:t>
            </a:r>
            <a:endParaRPr lang="ru-RU" sz="1600" dirty="0" smtClean="0"/>
          </a:p>
          <a:p>
            <a:r>
              <a:rPr lang="ru-RU" sz="1600" dirty="0" smtClean="0"/>
              <a:t>(культура </a:t>
            </a:r>
            <a:r>
              <a:rPr lang="ru-RU" sz="1600" dirty="0"/>
              <a:t>Золотого века Древней Греции или европейский </a:t>
            </a:r>
            <a:r>
              <a:rPr lang="ru-RU" sz="1600" dirty="0" smtClean="0"/>
              <a:t>Ренессанс)</a:t>
            </a:r>
            <a:endParaRPr lang="ru-RU" sz="1600" dirty="0"/>
          </a:p>
          <a:p>
            <a:r>
              <a:rPr lang="ru-RU" sz="2000" dirty="0" smtClean="0"/>
              <a:t>•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смешанно-негармоничный</a:t>
            </a:r>
            <a:r>
              <a:rPr lang="ru-RU" sz="2000" dirty="0" smtClean="0"/>
              <a:t> </a:t>
            </a:r>
            <a:r>
              <a:rPr lang="ru-RU" sz="1600" dirty="0"/>
              <a:t>– эклектический тип </a:t>
            </a:r>
            <a:r>
              <a:rPr lang="ru-RU" sz="1600" dirty="0" smtClean="0"/>
              <a:t>культуры </a:t>
            </a:r>
          </a:p>
          <a:p>
            <a:r>
              <a:rPr lang="ru-RU" sz="1600" dirty="0" smtClean="0"/>
              <a:t>(культура </a:t>
            </a:r>
            <a:r>
              <a:rPr lang="ru-RU" sz="1600" dirty="0"/>
              <a:t>первого века нашей </a:t>
            </a:r>
            <a:r>
              <a:rPr lang="ru-RU" sz="1600" dirty="0" smtClean="0"/>
              <a:t>эры)</a:t>
            </a:r>
            <a:endParaRPr lang="ru-RU" sz="1600" dirty="0"/>
          </a:p>
        </p:txBody>
      </p:sp>
      <p:sp>
        <p:nvSpPr>
          <p:cNvPr id="16" name="Стрелка вниз 15"/>
          <p:cNvSpPr/>
          <p:nvPr/>
        </p:nvSpPr>
        <p:spPr>
          <a:xfrm>
            <a:off x="1547664" y="692696"/>
            <a:ext cx="864096" cy="50405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6588224" y="692696"/>
            <a:ext cx="864096" cy="50405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11"/>
          <p:cNvSpPr txBox="1">
            <a:spLocks/>
          </p:cNvSpPr>
          <p:nvPr/>
        </p:nvSpPr>
        <p:spPr>
          <a:xfrm>
            <a:off x="108520" y="3784976"/>
            <a:ext cx="9144000" cy="302840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sz="2000" b="1" u="sng" dirty="0" smtClean="0"/>
              <a:t>Современный тип культуры - чувственная культура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dirty="0" smtClean="0"/>
              <a:t>она формируется в 16 в. и достигает апогея  к середине 20 в.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dirty="0" smtClean="0"/>
              <a:t>особенности: стремление освободиться от религии, морали и других ценностей </a:t>
            </a:r>
            <a:r>
              <a:rPr lang="ru-RU" sz="1800" dirty="0" err="1" smtClean="0"/>
              <a:t>идеационной</a:t>
            </a:r>
            <a:r>
              <a:rPr lang="ru-RU" sz="1800" dirty="0" smtClean="0"/>
              <a:t> культуры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dirty="0" smtClean="0"/>
              <a:t>ее ценности сконцентрированы вокруг повседневной жизни в реальном земном времени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</a:pPr>
            <a:r>
              <a:rPr lang="ru-RU" sz="1800" dirty="0" smtClean="0"/>
              <a:t>ее герои – фермеры, рабочие, домохозяйки и даже преступники и сумасшедшие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/>
              <a:t>П.А. Сорокин считал, что нынешняя «чувственная» культура обречена на закат, поскольку она повинна в деградации человека и придании всем ценностям относительного характера 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30105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5. Типологическая модель культуры К. </a:t>
            </a:r>
            <a:r>
              <a:rPr lang="ru-RU" dirty="0" smtClean="0"/>
              <a:t>Ясперса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7661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7772400" cy="99898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К. Ясперс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провозгласил идею единства мировой истории и культуры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5589240"/>
            <a:ext cx="3672408" cy="1050032"/>
          </a:xfrm>
        </p:spPr>
        <p:txBody>
          <a:bodyPr/>
          <a:lstStyle/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Карл Теодор Ясперс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(1883-1969)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</a:rPr>
              <a:t>— немецкий философ, психолог и психиатр, один из главных представителей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экзистенциализма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4"/>
          </p:nvPr>
        </p:nvSpPr>
        <p:spPr>
          <a:xfrm>
            <a:off x="3851920" y="1412776"/>
            <a:ext cx="5112568" cy="511256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история культуры имеет линейный характер и смысловое </a:t>
            </a:r>
            <a:r>
              <a:rPr lang="ru-RU" dirty="0" smtClean="0"/>
              <a:t>завершение</a:t>
            </a:r>
          </a:p>
          <a:p>
            <a:r>
              <a:rPr lang="ru-RU" dirty="0"/>
              <a:t>с</a:t>
            </a:r>
            <a:r>
              <a:rPr lang="ru-RU" dirty="0" smtClean="0"/>
              <a:t>труктурируя </a:t>
            </a:r>
            <a:r>
              <a:rPr lang="ru-RU" dirty="0"/>
              <a:t>историческое развитие культуры, </a:t>
            </a:r>
            <a:r>
              <a:rPr lang="ru-RU" dirty="0" smtClean="0"/>
              <a:t>К. Ясперс </a:t>
            </a:r>
            <a:r>
              <a:rPr lang="ru-RU" dirty="0"/>
              <a:t>ищет «ось» мировой истории и </a:t>
            </a:r>
            <a:r>
              <a:rPr lang="ru-RU" dirty="0" smtClean="0"/>
              <a:t>культуры</a:t>
            </a:r>
            <a:endParaRPr lang="ru-RU" dirty="0"/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«Осевое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время» </a:t>
            </a:r>
            <a:r>
              <a:rPr lang="ru-RU" dirty="0" smtClean="0"/>
              <a:t>культуры– </a:t>
            </a:r>
            <a:r>
              <a:rPr lang="ru-RU" dirty="0"/>
              <a:t>это своего рода «центр» </a:t>
            </a:r>
            <a:r>
              <a:rPr lang="ru-RU" dirty="0" smtClean="0"/>
              <a:t>истории (до </a:t>
            </a:r>
            <a:r>
              <a:rPr lang="ru-RU" dirty="0"/>
              <a:t>него развитие </a:t>
            </a:r>
            <a:r>
              <a:rPr lang="ru-RU" dirty="0" smtClean="0"/>
              <a:t>человечества </a:t>
            </a:r>
            <a:r>
              <a:rPr lang="ru-RU" dirty="0"/>
              <a:t>идет преимущественно локальным </a:t>
            </a:r>
            <a:r>
              <a:rPr lang="ru-RU" dirty="0" smtClean="0"/>
              <a:t>образом, после </a:t>
            </a:r>
            <a:r>
              <a:rPr lang="ru-RU" dirty="0"/>
              <a:t>него открывается возможность универсального, единого культурно-исторического развития </a:t>
            </a:r>
            <a:r>
              <a:rPr lang="ru-RU" dirty="0" smtClean="0"/>
              <a:t>человечества)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2736304" cy="4301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2460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488832" cy="936104"/>
          </a:xfrm>
        </p:spPr>
        <p:txBody>
          <a:bodyPr>
            <a:no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К. Ясперс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выделяет четыре исторических культурных типа: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196752"/>
            <a:ext cx="8856984" cy="5760640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Доисторический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первобытный период </a:t>
            </a:r>
            <a:r>
              <a:rPr lang="ru-RU" dirty="0"/>
              <a:t>–</a:t>
            </a:r>
            <a:r>
              <a:rPr lang="ru-RU" sz="1700" dirty="0"/>
              <a:t> </a:t>
            </a:r>
            <a:r>
              <a:rPr lang="ru-RU" sz="1700" dirty="0" err="1"/>
              <a:t>прометеевский</a:t>
            </a:r>
            <a:r>
              <a:rPr lang="ru-RU" sz="1700" dirty="0"/>
              <a:t> тип культуры. Согласно Ясперсу он начался около 5000 г. до н.э. </a:t>
            </a:r>
            <a:r>
              <a:rPr lang="ru-RU" sz="1700" dirty="0" smtClean="0"/>
              <a:t>и связан с формированием </a:t>
            </a:r>
            <a:r>
              <a:rPr lang="ru-RU" sz="1700" dirty="0"/>
              <a:t>человека как </a:t>
            </a:r>
            <a:r>
              <a:rPr lang="ru-RU" sz="1700" dirty="0" smtClean="0"/>
              <a:t>вида (время создания человека,  его биологических свойств,  накопление навыков и духовных ценностей). Этот период лежит за пределами истории, так как об истории можно говорить лишь с момента появления письменных источников</a:t>
            </a:r>
            <a:endParaRPr lang="ru-RU" sz="1700" dirty="0"/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Эпоха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«великих» культур древности</a:t>
            </a:r>
            <a:r>
              <a:rPr lang="ru-RU" dirty="0"/>
              <a:t>. </a:t>
            </a:r>
            <a:r>
              <a:rPr lang="ru-RU" sz="1700" dirty="0" smtClean="0"/>
              <a:t>Связана с возникновением практически одновременно в трех областях земного </a:t>
            </a:r>
            <a:r>
              <a:rPr lang="ru-RU" sz="1700" dirty="0"/>
              <a:t>шара (в Китае, Индии и на </a:t>
            </a:r>
            <a:r>
              <a:rPr lang="ru-RU" sz="1700" dirty="0" smtClean="0"/>
              <a:t>Западе) древнейших культур. </a:t>
            </a:r>
            <a:r>
              <a:rPr lang="ru-RU" sz="1700" dirty="0"/>
              <a:t>Основные черты культуры этого типа: возникновение, наличие </a:t>
            </a:r>
            <a:r>
              <a:rPr lang="ru-RU" sz="1700" dirty="0" smtClean="0"/>
              <a:t>письменности, оформление </a:t>
            </a:r>
            <a:r>
              <a:rPr lang="ru-RU" sz="1700" dirty="0"/>
              <a:t>специфической технико-изобретательской </a:t>
            </a:r>
            <a:r>
              <a:rPr lang="ru-RU" sz="1700" dirty="0" smtClean="0"/>
              <a:t>рационализации</a:t>
            </a:r>
            <a:endParaRPr lang="ru-RU" sz="1700" dirty="0"/>
          </a:p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Осевое время </a:t>
            </a:r>
            <a:r>
              <a:rPr lang="ru-RU" dirty="0" smtClean="0"/>
              <a:t>- </a:t>
            </a:r>
            <a:r>
              <a:rPr lang="ru-RU" sz="1700" dirty="0"/>
              <a:t>э</a:t>
            </a:r>
            <a:r>
              <a:rPr lang="ru-RU" sz="1700" dirty="0" smtClean="0"/>
              <a:t>поха </a:t>
            </a:r>
            <a:r>
              <a:rPr lang="ru-RU" sz="1700" dirty="0"/>
              <a:t>формирования основы человеческого </a:t>
            </a:r>
            <a:r>
              <a:rPr lang="ru-RU" sz="1700" dirty="0" smtClean="0"/>
              <a:t>бытия, это время, когда человек начинает осмысливать бытие в целом и свое место в нем. Хронологически </a:t>
            </a:r>
            <a:r>
              <a:rPr lang="ru-RU" sz="1700" dirty="0"/>
              <a:t>это </a:t>
            </a:r>
            <a:r>
              <a:rPr lang="ru-RU" sz="1700" dirty="0" smtClean="0"/>
              <a:t>период </a:t>
            </a:r>
            <a:r>
              <a:rPr lang="ru-RU" sz="1700" dirty="0"/>
              <a:t>между VIII и II веками до н.э</a:t>
            </a:r>
            <a:r>
              <a:rPr lang="ru-RU" sz="1700" dirty="0" smtClean="0"/>
              <a:t>., когда происходит  самый резкий поворот в истории (для </a:t>
            </a:r>
            <a:r>
              <a:rPr lang="ru-RU" sz="1700" dirty="0"/>
              <a:t>всех культур этого типа характерным является формирование самосознания </a:t>
            </a:r>
            <a:r>
              <a:rPr lang="ru-RU" sz="1700" dirty="0" smtClean="0"/>
              <a:t>человека)</a:t>
            </a:r>
            <a:endParaRPr lang="ru-RU" sz="1700" dirty="0"/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Послеосевая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«имперская» эпоха</a:t>
            </a:r>
            <a:r>
              <a:rPr lang="ru-RU" dirty="0"/>
              <a:t>, </a:t>
            </a:r>
            <a:r>
              <a:rPr lang="ru-RU" sz="1700" dirty="0" smtClean="0"/>
              <a:t>основана </a:t>
            </a:r>
            <a:r>
              <a:rPr lang="ru-RU" sz="1700" dirty="0"/>
              <a:t>на развитии науки и техники и частично </a:t>
            </a:r>
            <a:r>
              <a:rPr lang="ru-RU" sz="1700" dirty="0" smtClean="0"/>
              <a:t>возвращающая </a:t>
            </a:r>
            <a:r>
              <a:rPr lang="ru-RU" sz="1700" dirty="0"/>
              <a:t>человечество и его культуру в русло локально-исторического существования </a:t>
            </a:r>
            <a:r>
              <a:rPr lang="ru-RU" sz="1700" dirty="0" smtClean="0"/>
              <a:t>цивилизаций</a:t>
            </a:r>
            <a:endParaRPr lang="ru-RU" sz="17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1574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6. Типологическая модель Ф. </a:t>
            </a:r>
            <a:r>
              <a:rPr lang="ru-RU" dirty="0" smtClean="0"/>
              <a:t>Ницше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9258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19256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Основным произведением Ф. Ницше, отражающим его подход к культуре , считается философское эссе «Рождение трагедии из духа музыки» (1872)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4650" y="5661248"/>
            <a:ext cx="3669278" cy="928952"/>
          </a:xfrm>
        </p:spPr>
        <p:txBody>
          <a:bodyPr/>
          <a:lstStyle/>
          <a:p>
            <a:pPr algn="just"/>
            <a:r>
              <a:rPr lang="vi-VN" sz="1400" dirty="0">
                <a:solidFill>
                  <a:schemeClr val="accent1">
                    <a:lumMod val="50000"/>
                  </a:schemeClr>
                </a:solidFill>
              </a:rPr>
              <a:t>Фри́дрих Ви́льгельм Ни́цше </a:t>
            </a:r>
            <a:r>
              <a:rPr lang="vi-VN" sz="1400" dirty="0" smtClean="0">
                <a:solidFill>
                  <a:schemeClr val="accent1">
                    <a:lumMod val="50000"/>
                  </a:schemeClr>
                </a:solidFill>
              </a:rPr>
              <a:t>(1844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vi-VN" sz="1400" dirty="0" smtClean="0">
                <a:solidFill>
                  <a:schemeClr val="accent1">
                    <a:lumMod val="50000"/>
                  </a:schemeClr>
                </a:solidFill>
              </a:rPr>
              <a:t>1900) </a:t>
            </a:r>
            <a:r>
              <a:rPr lang="vi-VN" sz="1400" dirty="0">
                <a:solidFill>
                  <a:schemeClr val="accent1">
                    <a:lumMod val="50000"/>
                  </a:schemeClr>
                </a:solidFill>
              </a:rPr>
              <a:t>— немецкий мыслитель, классический филолог, создатель самобытного философского учения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851920" y="1844824"/>
            <a:ext cx="5184576" cy="489654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Культура – средство человеческой самореализации</a:t>
            </a:r>
          </a:p>
          <a:p>
            <a:r>
              <a:rPr lang="ru-RU" dirty="0" smtClean="0"/>
              <a:t>В поиске основ культуры Ф. Ницше обращается к Древней Греции</a:t>
            </a:r>
          </a:p>
          <a:p>
            <a:r>
              <a:rPr lang="ru-RU" dirty="0"/>
              <a:t>Типология, разработанная Ф. Ницше, касается, прежде всего, художественной </a:t>
            </a:r>
            <a:r>
              <a:rPr lang="ru-RU" dirty="0" smtClean="0"/>
              <a:t>культуры</a:t>
            </a:r>
          </a:p>
          <a:p>
            <a:r>
              <a:rPr lang="ru-RU" dirty="0" smtClean="0"/>
              <a:t>Основополагающий типологический критерий - способ </a:t>
            </a:r>
            <a:r>
              <a:rPr lang="ru-RU" dirty="0"/>
              <a:t>восприятия, освоения </a:t>
            </a:r>
            <a:r>
              <a:rPr lang="ru-RU" dirty="0" smtClean="0"/>
              <a:t>мира</a:t>
            </a:r>
          </a:p>
          <a:p>
            <a:r>
              <a:rPr lang="ru-RU" dirty="0" smtClean="0"/>
              <a:t>В </a:t>
            </a:r>
            <a:r>
              <a:rPr lang="ru-RU" dirty="0"/>
              <a:t>основе мировосприятия и творчества лежат два «начала»: </a:t>
            </a:r>
            <a:r>
              <a:rPr lang="ru-RU" dirty="0" smtClean="0"/>
              <a:t>аполлонийское </a:t>
            </a:r>
            <a:r>
              <a:rPr lang="ru-RU" dirty="0"/>
              <a:t>и </a:t>
            </a:r>
            <a:r>
              <a:rPr lang="ru-RU" dirty="0" smtClean="0"/>
              <a:t>дионисийское</a:t>
            </a:r>
          </a:p>
          <a:p>
            <a:r>
              <a:rPr lang="ru-RU" dirty="0" smtClean="0"/>
              <a:t>Ф. Ницше </a:t>
            </a:r>
            <a:r>
              <a:rPr lang="ru-RU" dirty="0"/>
              <a:t>усматривал идеал в </a:t>
            </a:r>
            <a:r>
              <a:rPr lang="ru-RU" dirty="0" smtClean="0"/>
              <a:t>равновесии (культуре </a:t>
            </a:r>
            <a:r>
              <a:rPr lang="ru-RU" dirty="0"/>
              <a:t>нужны оба </a:t>
            </a:r>
            <a:r>
              <a:rPr lang="ru-RU" dirty="0" smtClean="0"/>
              <a:t>начала)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51788"/>
            <a:ext cx="3096344" cy="3593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2460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2008"/>
            <a:ext cx="8064896" cy="134076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Разные полюсы человеческой культуры Ф. Ницше отождествляет с образами древнегреческих богов Диониса и </a:t>
            </a:r>
            <a:r>
              <a:rPr lang="ru-RU" sz="2800" b="1" dirty="0" smtClean="0"/>
              <a:t>Аполлона</a:t>
            </a:r>
            <a:endParaRPr lang="ru-RU" sz="28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79512" y="1700808"/>
            <a:ext cx="8964488" cy="2520280"/>
          </a:xfrm>
        </p:spPr>
        <p:txBody>
          <a:bodyPr/>
          <a:lstStyle/>
          <a:p>
            <a:r>
              <a:rPr lang="ru-RU" sz="2450" u="sng" dirty="0"/>
              <a:t>Дионисийское и аполлонийское </a:t>
            </a:r>
            <a:r>
              <a:rPr lang="ru-RU" sz="2450" u="sng" dirty="0" smtClean="0"/>
              <a:t>начала </a:t>
            </a:r>
            <a:r>
              <a:rPr lang="ru-RU" sz="2450" dirty="0"/>
              <a:t>– философско-эстетические понятия, введенные Ф. Ницше для характеристики двух типов культуры и двух начал бытия, олицетворение которых он видел в образах античных богов – Аполлона и </a:t>
            </a:r>
            <a:r>
              <a:rPr lang="ru-RU" sz="2450" dirty="0" smtClean="0"/>
              <a:t>Диониса; </a:t>
            </a:r>
            <a:r>
              <a:rPr lang="ru-RU" sz="2450" dirty="0"/>
              <a:t>две первичные стадии </a:t>
            </a:r>
            <a:r>
              <a:rPr lang="ru-RU" sz="2450" dirty="0" smtClean="0"/>
              <a:t>существования </a:t>
            </a:r>
            <a:r>
              <a:rPr lang="ru-RU" sz="2450" dirty="0"/>
              <a:t>художественной культуры, постоянно противоборствующие и взаимодействующие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179512" y="4389204"/>
            <a:ext cx="3960440" cy="134405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Дионисийское начало имеет доминирующее значение и является первичной формой культуры</a:t>
            </a:r>
          </a:p>
          <a:p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4640676" y="2573288"/>
            <a:ext cx="4536504" cy="19731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6023029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Аполлонийское символизировало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собой светлое, рациональное начало, а дионисийское – темное, страстное, хаотическое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4"/>
          </p:nvPr>
        </p:nvSpPr>
        <p:spPr>
          <a:xfrm>
            <a:off x="4726632" y="4353660"/>
            <a:ext cx="4165848" cy="1667628"/>
          </a:xfrm>
        </p:spPr>
        <p:txBody>
          <a:bodyPr>
            <a:normAutofit/>
          </a:bodyPr>
          <a:lstStyle/>
          <a:p>
            <a:r>
              <a:rPr lang="ru-RU" sz="1800" dirty="0" smtClean="0"/>
              <a:t>Ф. Ницше связывает аполлонийское начало с образами высокой поэзии и изобразительного искусства, а сферу Диониса -  с музыкой</a:t>
            </a:r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133969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717550"/>
          </a:xfrm>
        </p:spPr>
        <p:txBody>
          <a:bodyPr>
            <a:noAutofit/>
          </a:bodyPr>
          <a:lstStyle/>
          <a:p>
            <a:pPr lvl="0"/>
            <a:r>
              <a:rPr lang="ru-RU" sz="3200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7. Массовая </a:t>
            </a:r>
            <a:r>
              <a:rPr lang="ru-RU" sz="3200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 элитарная </a:t>
            </a:r>
            <a:r>
              <a:rPr lang="ru-RU" sz="3200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культура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025" name="Rectangle 1"/>
          <p:cNvSpPr>
            <a:spLocks noGrp="1" noChangeArrowheads="1"/>
          </p:cNvSpPr>
          <p:nvPr>
            <p:ph sz="half" idx="4"/>
          </p:nvPr>
        </p:nvSpPr>
        <p:spPr bwMode="auto">
          <a:xfrm>
            <a:off x="381000" y="990600"/>
            <a:ext cx="8534399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39750" algn="l"/>
              </a:tabLst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Элитарная культура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(от фр. - лучшее, избранное) - это понятие, которое характеризует культуру, ориентированную на особую группу людей (элиту), обладающею особой восприимчивостью к новому, оригинально-неожиданному в искусстве, науке, философии. Культура, адресованная элите, может характеризоваться экспериментальной направленностью, некой замкнутостью, закрытостью, малой доступностью, кастовостью.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397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Истоками и почвой элитарной культуры является выделение в обществе особых групп людей, занимающих высокое социальное положение, обладающих знаниями, что вызывало особое отношение со стороны широких масс, часто выражавшееся в неприятии. Она формировалась с древнейших времен (культура вождей, старейшин, магов).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39750" algn="l"/>
              </a:tabLst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Элитарной культуре свойственны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5397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интеллектуально-авангардная направленность,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5397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тяготение к эксперименту в области формы,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5397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сложность и неординарность.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412750"/>
          </a:xfrm>
        </p:spPr>
        <p:txBody>
          <a:bodyPr>
            <a:noAutofit/>
          </a:bodyPr>
          <a:lstStyle/>
          <a:p>
            <a:pPr lvl="0"/>
            <a:r>
              <a:rPr lang="ru-RU" sz="3000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Массовая культура</a:t>
            </a:r>
            <a:endParaRPr lang="ru-RU" sz="3000" dirty="0">
              <a:solidFill>
                <a:srgbClr val="0070C0"/>
              </a:solidFill>
            </a:endParaRPr>
          </a:p>
        </p:txBody>
      </p:sp>
      <p:sp>
        <p:nvSpPr>
          <p:cNvPr id="1025" name="Rectangle 1"/>
          <p:cNvSpPr>
            <a:spLocks noGrp="1" noChangeArrowheads="1"/>
          </p:cNvSpPr>
          <p:nvPr>
            <p:ph sz="half" idx="4"/>
          </p:nvPr>
        </p:nvSpPr>
        <p:spPr bwMode="auto">
          <a:xfrm>
            <a:off x="228600" y="609600"/>
            <a:ext cx="8686799" cy="6417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ru-RU" sz="1900" dirty="0" smtClean="0"/>
              <a:t>(</a:t>
            </a:r>
            <a:r>
              <a:rPr lang="ru-RU" sz="1900" dirty="0" smtClean="0"/>
              <a:t>от лат. - масса, ком, кусок) - понятие, которое в современной </a:t>
            </a:r>
            <a:r>
              <a:rPr lang="ru-RU" sz="1900" dirty="0" err="1" smtClean="0"/>
              <a:t>культурологии</a:t>
            </a:r>
            <a:r>
              <a:rPr lang="ru-RU" sz="1900" dirty="0" smtClean="0"/>
              <a:t> связывается с такими социальными группами, которым свойственен усредненный уровень духовных потребностей</a:t>
            </a:r>
            <a:r>
              <a:rPr lang="ru-RU" sz="1900" dirty="0" smtClean="0"/>
              <a:t>.  Массовыми </a:t>
            </a:r>
            <a:r>
              <a:rPr lang="ru-RU" sz="1900" dirty="0" smtClean="0"/>
              <a:t>по сути всегда были ритуалы, обряды, производственные процессы. </a:t>
            </a:r>
          </a:p>
          <a:p>
            <a:pPr algn="ctr" fontAlgn="base">
              <a:buNone/>
            </a:pPr>
            <a:r>
              <a:rPr lang="ru-RU" sz="2100" b="1" i="1" dirty="0" smtClean="0">
                <a:solidFill>
                  <a:srgbClr val="0070C0"/>
                </a:solidFill>
              </a:rPr>
              <a:t>Массовая </a:t>
            </a:r>
            <a:r>
              <a:rPr lang="ru-RU" sz="2100" b="1" i="1" dirty="0" smtClean="0">
                <a:solidFill>
                  <a:srgbClr val="0070C0"/>
                </a:solidFill>
              </a:rPr>
              <a:t>культура выполняла функции развлечения, украшения жизни. Ее признаки:</a:t>
            </a:r>
            <a:endParaRPr lang="ru-RU" sz="2100" dirty="0" smtClean="0">
              <a:solidFill>
                <a:srgbClr val="0070C0"/>
              </a:solidFill>
            </a:endParaRPr>
          </a:p>
          <a:p>
            <a:pPr lvl="0" fontAlgn="base"/>
            <a:r>
              <a:rPr lang="ru-RU" sz="1900" dirty="0" err="1" smtClean="0"/>
              <a:t>акцентированность</a:t>
            </a:r>
            <a:r>
              <a:rPr lang="ru-RU" sz="1900" dirty="0" smtClean="0"/>
              <a:t> на чувственно-эмоциональное восприятие;</a:t>
            </a:r>
          </a:p>
          <a:p>
            <a:pPr lvl="0" fontAlgn="base"/>
            <a:r>
              <a:rPr lang="ru-RU" sz="1900" dirty="0" smtClean="0"/>
              <a:t>упрощенность </a:t>
            </a:r>
            <a:r>
              <a:rPr lang="ru-RU" sz="1900" dirty="0" err="1" smtClean="0"/>
              <a:t>вербально-интеллектуальной</a:t>
            </a:r>
            <a:r>
              <a:rPr lang="ru-RU" sz="1900" dirty="0" smtClean="0"/>
              <a:t> интерпретации;</a:t>
            </a:r>
          </a:p>
          <a:p>
            <a:pPr lvl="0" fontAlgn="base"/>
            <a:r>
              <a:rPr lang="ru-RU" sz="1900" dirty="0" smtClean="0"/>
              <a:t>зрелищность;</a:t>
            </a:r>
          </a:p>
          <a:p>
            <a:pPr lvl="0" fontAlgn="base"/>
            <a:r>
              <a:rPr lang="ru-RU" sz="1900" dirty="0" err="1" smtClean="0"/>
              <a:t>стереотипизация</a:t>
            </a:r>
            <a:r>
              <a:rPr lang="ru-RU" sz="1900" dirty="0" smtClean="0"/>
              <a:t>;</a:t>
            </a:r>
          </a:p>
          <a:p>
            <a:pPr lvl="0" fontAlgn="base"/>
            <a:r>
              <a:rPr lang="ru-RU" sz="1900" dirty="0" smtClean="0"/>
              <a:t>серийность, узнаваемость;</a:t>
            </a:r>
          </a:p>
          <a:p>
            <a:pPr lvl="0" fontAlgn="base"/>
            <a:r>
              <a:rPr lang="ru-RU" sz="1900" dirty="0" smtClean="0"/>
              <a:t>демократичность;</a:t>
            </a:r>
          </a:p>
          <a:p>
            <a:pPr lvl="0" fontAlgn="base"/>
            <a:r>
              <a:rPr lang="ru-RU" sz="1900" dirty="0" smtClean="0"/>
              <a:t>открытость;</a:t>
            </a:r>
          </a:p>
          <a:p>
            <a:pPr lvl="0" fontAlgn="base"/>
            <a:r>
              <a:rPr lang="ru-RU" sz="1900" dirty="0" smtClean="0"/>
              <a:t>понятность.</a:t>
            </a:r>
          </a:p>
          <a:p>
            <a:pPr fontAlgn="base"/>
            <a:r>
              <a:rPr lang="ru-RU" sz="1900" dirty="0" smtClean="0"/>
              <a:t>Существование элитарного и массового в культуре обусловлено социально-историческими факторами, наличием различных социальных групп, их ориентаций в духовной жизни, предпочтениями, идеалами, уровнем интеллигентности.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39750" algn="l"/>
              </a:tabLst>
            </a:pP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1022350"/>
          </a:xfrm>
        </p:spPr>
        <p:txBody>
          <a:bodyPr>
            <a:noAutofit/>
          </a:bodyPr>
          <a:lstStyle/>
          <a:p>
            <a:pPr lvl="0"/>
            <a:r>
              <a:rPr lang="ru-RU" sz="3600" b="1" dirty="0" smtClean="0"/>
              <a:t>8. Культура </a:t>
            </a:r>
            <a:r>
              <a:rPr lang="ru-RU" sz="3600" b="1" dirty="0" smtClean="0"/>
              <a:t>и субкультуры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1025" name="Rectangle 1"/>
          <p:cNvSpPr>
            <a:spLocks noGrp="1" noChangeArrowheads="1"/>
          </p:cNvSpPr>
          <p:nvPr>
            <p:ph sz="half" idx="4"/>
          </p:nvPr>
        </p:nvSpPr>
        <p:spPr bwMode="auto">
          <a:xfrm>
            <a:off x="152400" y="1371600"/>
            <a:ext cx="8686799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ru-RU" sz="2000" b="1" i="1" dirty="0" smtClean="0"/>
              <a:t>Культура</a:t>
            </a:r>
            <a:r>
              <a:rPr lang="ru-RU" sz="2000" b="1" dirty="0" smtClean="0"/>
              <a:t> </a:t>
            </a:r>
            <a:r>
              <a:rPr lang="ru-RU" sz="2000" dirty="0" smtClean="0"/>
              <a:t>- это некая целостность, целостная система с присущей ей внутренней определенностью ценностно-иерархических взаимоотношений. В любой культуре существует ценностная доминанта или ядро культуры, а рядом с ним - ряд </a:t>
            </a:r>
            <a:r>
              <a:rPr lang="ru-RU" sz="2000" dirty="0" err="1" smtClean="0"/>
              <a:t>субкультурных</a:t>
            </a:r>
            <a:r>
              <a:rPr lang="ru-RU" sz="2000" dirty="0" smtClean="0"/>
              <a:t> образований.</a:t>
            </a:r>
          </a:p>
          <a:p>
            <a:pPr fontAlgn="base"/>
            <a:r>
              <a:rPr lang="ru-RU" sz="2000" b="1" i="1" dirty="0" smtClean="0"/>
              <a:t>Субкультура</a:t>
            </a:r>
            <a:r>
              <a:rPr lang="ru-RU" sz="2000" dirty="0" smtClean="0"/>
              <a:t> - это подсистема целостной системы культуры. Возникновение субкультур связано с определенным уровнем развития общества. Субкультура - частный случай культуры в целом. Она всегда отличается некоей локальностью и в определенной степени, замкнутостью, в той или иной степени лояльна к основным ценностным установкам господствующей культуры, хотя бывают и исключения</a:t>
            </a:r>
            <a:r>
              <a:rPr lang="ru-RU" sz="2000" dirty="0" smtClean="0"/>
              <a:t>.</a:t>
            </a:r>
          </a:p>
          <a:p>
            <a:pPr fontAlgn="base"/>
            <a:r>
              <a:rPr lang="ru-RU" sz="2000" b="1" dirty="0" smtClean="0"/>
              <a:t>Следует различать понятия «субкультура» и «контркультура».</a:t>
            </a:r>
            <a:endParaRPr lang="ru-RU" sz="2000" dirty="0" smtClean="0"/>
          </a:p>
          <a:p>
            <a:pPr fontAlgn="base"/>
            <a:r>
              <a:rPr lang="ru-RU" sz="2000" dirty="0" err="1" smtClean="0"/>
              <a:t>Sub</a:t>
            </a:r>
            <a:r>
              <a:rPr lang="ru-RU" sz="2000" dirty="0" smtClean="0"/>
              <a:t> от лат. - под, т. е. содержит оттенок подчинения, </a:t>
            </a:r>
            <a:r>
              <a:rPr lang="ru-RU" sz="2000" dirty="0" err="1" smtClean="0"/>
              <a:t>Contra</a:t>
            </a:r>
            <a:r>
              <a:rPr lang="ru-RU" sz="2000" dirty="0" smtClean="0"/>
              <a:t> от лат. - против</a:t>
            </a:r>
            <a:r>
              <a:rPr lang="ru-RU" sz="2000" dirty="0" smtClean="0"/>
              <a:t>.</a:t>
            </a:r>
            <a:endParaRPr lang="ru-RU" sz="20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539750" algn="l"/>
              </a:tabLst>
            </a:pP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sz="half" idx="4"/>
          </p:nvPr>
        </p:nvSpPr>
        <p:spPr bwMode="auto">
          <a:xfrm>
            <a:off x="304800" y="228600"/>
            <a:ext cx="8686799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ru-RU" sz="2000" dirty="0" smtClean="0"/>
              <a:t>Понятие </a:t>
            </a:r>
            <a:r>
              <a:rPr lang="ru-RU" sz="2000" b="1" i="1" dirty="0" err="1" smtClean="0">
                <a:solidFill>
                  <a:srgbClr val="0070C0"/>
                </a:solidFill>
              </a:rPr>
              <a:t>контркулътуры</a:t>
            </a:r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dirty="0" smtClean="0"/>
              <a:t>акцентирует момент противостояния фундаментальных ценностных установок по отношению к господствующей культуре. Главная характеристика </a:t>
            </a:r>
            <a:r>
              <a:rPr lang="ru-RU" sz="2000" b="1" dirty="0" smtClean="0">
                <a:solidFill>
                  <a:srgbClr val="0070C0"/>
                </a:solidFill>
              </a:rPr>
              <a:t>контркультуры</a:t>
            </a:r>
            <a:r>
              <a:rPr lang="ru-RU" sz="2000" dirty="0" smtClean="0"/>
              <a:t> - протест, несогласие, активная позиция. </a:t>
            </a:r>
            <a:endParaRPr lang="ru-RU" sz="2000" dirty="0" smtClean="0"/>
          </a:p>
          <a:p>
            <a:pPr fontAlgn="base"/>
            <a:endParaRPr lang="ru-RU" sz="2000" b="1" dirty="0" smtClean="0"/>
          </a:p>
          <a:p>
            <a:pPr fontAlgn="base"/>
            <a:r>
              <a:rPr lang="ru-RU" sz="2000" b="1" dirty="0" smtClean="0">
                <a:solidFill>
                  <a:srgbClr val="0070C0"/>
                </a:solidFill>
              </a:rPr>
              <a:t>Субкультура</a:t>
            </a:r>
            <a:r>
              <a:rPr lang="ru-RU" sz="2000" dirty="0" smtClean="0"/>
              <a:t> </a:t>
            </a:r>
            <a:r>
              <a:rPr lang="ru-RU" sz="2000" dirty="0" smtClean="0"/>
              <a:t>- более широкая дефиниция, чем контркультура</a:t>
            </a:r>
            <a:r>
              <a:rPr lang="ru-RU" sz="2000" dirty="0" smtClean="0"/>
              <a:t>.</a:t>
            </a:r>
          </a:p>
          <a:p>
            <a:pPr fontAlgn="base"/>
            <a:endParaRPr lang="ru-RU" sz="2000" dirty="0" smtClean="0"/>
          </a:p>
          <a:p>
            <a:pPr fontAlgn="base"/>
            <a:r>
              <a:rPr lang="ru-RU" sz="2000" dirty="0" smtClean="0"/>
              <a:t>Таким образом, </a:t>
            </a:r>
            <a:r>
              <a:rPr lang="ru-RU" sz="2000" b="1" dirty="0" smtClean="0">
                <a:solidFill>
                  <a:srgbClr val="0070C0"/>
                </a:solidFill>
              </a:rPr>
              <a:t>субкультура</a:t>
            </a:r>
            <a:r>
              <a:rPr lang="ru-RU" sz="2000" dirty="0" smtClean="0"/>
              <a:t> - это часть общей культуры нации, в отдельных аспектах отмечающаяся или противостоящая целому, но в главных чертах согласующаяся и продолжающая культуру нации, которая получила название доминирующей культуры. Различия могут быть очень сильными, но субкультура не противостоит доминирующей культуре. Она включает ряд ценностей доминирующей культуры и добавляет к ним новые ценности, характерные только для нее</a:t>
            </a:r>
            <a:r>
              <a:rPr lang="ru-RU" sz="2000" dirty="0" smtClean="0"/>
              <a:t>.</a:t>
            </a:r>
          </a:p>
          <a:p>
            <a:pPr fontAlgn="base"/>
            <a:endParaRPr lang="ru-RU" sz="2000" dirty="0" smtClean="0"/>
          </a:p>
          <a:p>
            <a:pPr fontAlgn="base"/>
            <a:r>
              <a:rPr lang="ru-RU" sz="2000" b="1" dirty="0" smtClean="0">
                <a:solidFill>
                  <a:srgbClr val="0070C0"/>
                </a:solidFill>
              </a:rPr>
              <a:t>Контркультура</a:t>
            </a:r>
            <a:r>
              <a:rPr lang="ru-RU" sz="2000" dirty="0" smtClean="0"/>
              <a:t> обозначает такую субкультуру, которая не просто отличается от доминирующей культуры, но противостоит, находится в конфликте с господствующими ценностями</a:t>
            </a:r>
            <a:r>
              <a:rPr lang="ru-RU" sz="2000" dirty="0" smtClean="0"/>
              <a:t>.</a:t>
            </a:r>
            <a:endParaRPr lang="ru-RU" sz="2000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1755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9. </a:t>
            </a:r>
            <a:r>
              <a:rPr lang="ru-RU" sz="3200" b="1" dirty="0" smtClean="0">
                <a:solidFill>
                  <a:srgbClr val="0070C0"/>
                </a:solidFill>
              </a:rPr>
              <a:t>Соотношение национального и общечеловеческого в культуре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025" name="Rectangle 1"/>
          <p:cNvSpPr>
            <a:spLocks noGrp="1" noChangeArrowheads="1"/>
          </p:cNvSpPr>
          <p:nvPr>
            <p:ph sz="half" idx="4"/>
          </p:nvPr>
        </p:nvSpPr>
        <p:spPr bwMode="auto">
          <a:xfrm>
            <a:off x="304800" y="1524000"/>
            <a:ext cx="8534399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ru-RU" sz="2000" b="1" dirty="0" smtClean="0"/>
              <a:t>Национальное в культуре и искусстве</a:t>
            </a:r>
            <a:r>
              <a:rPr lang="ru-RU" sz="2000" dirty="0" smtClean="0"/>
              <a:t> - это не только зарисовка быта, обрядовых обычаев, традиций, а скорее - самобытный характер, язык, психология народа, его культурно-историческая почва, особенности мировосприятия и </a:t>
            </a:r>
            <a:r>
              <a:rPr lang="ru-RU" sz="2000" dirty="0" err="1" smtClean="0"/>
              <a:t>мироотношения</a:t>
            </a:r>
            <a:r>
              <a:rPr lang="ru-RU" sz="2000" dirty="0" smtClean="0"/>
              <a:t>.</a:t>
            </a:r>
          </a:p>
          <a:p>
            <a:pPr fontAlgn="base"/>
            <a:r>
              <a:rPr lang="ru-RU" sz="2000" dirty="0" smtClean="0"/>
              <a:t>Степень проявления </a:t>
            </a:r>
            <a:r>
              <a:rPr lang="ru-RU" sz="2000" b="1" dirty="0" smtClean="0"/>
              <a:t>национально-самобытного в культуре</a:t>
            </a:r>
            <a:r>
              <a:rPr lang="ru-RU" sz="2000" dirty="0" smtClean="0"/>
              <a:t> зависит от степени политических свобод народа. Чем больше такой свободы, тем выше зрелость и вероятность адекватного проявления через культуру национального самосознания и тем более вероятна выраженность в ней интернационального и общечеловеческого.</a:t>
            </a:r>
          </a:p>
          <a:p>
            <a:pPr fontAlgn="base"/>
            <a:r>
              <a:rPr lang="ru-RU" sz="2000" b="1" dirty="0" smtClean="0"/>
              <a:t>Общечеловеческое в национальной культуре</a:t>
            </a:r>
            <a:r>
              <a:rPr lang="ru-RU" sz="2000" dirty="0" smtClean="0"/>
              <a:t> не столько следствие отражения в ней интересов мирового сообщества, сколько тех ценностей, которые рождены в лоне национальных культур.</a:t>
            </a:r>
          </a:p>
          <a:p>
            <a:pPr fontAlgn="base"/>
            <a:r>
              <a:rPr lang="ru-RU" sz="2000" dirty="0" smtClean="0"/>
              <a:t>Общечеловеческое проявляется через отдельные национальные культуры, ценностные качества каждой из них есть в той или иной мере ценности общечеловеческие</a:t>
            </a:r>
            <a:r>
              <a:rPr lang="ru-RU" sz="2000" dirty="0" smtClean="0"/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sz="half" idx="4"/>
          </p:nvPr>
        </p:nvSpPr>
        <p:spPr bwMode="auto">
          <a:xfrm>
            <a:off x="304800" y="838200"/>
            <a:ext cx="8534399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lang="ru-RU" sz="2000" dirty="0" smtClean="0"/>
              <a:t>В современном мире все более дают о себе знать и </a:t>
            </a:r>
            <a:r>
              <a:rPr lang="ru-RU" sz="2000" b="1" dirty="0" smtClean="0">
                <a:solidFill>
                  <a:srgbClr val="0070C0"/>
                </a:solidFill>
              </a:rPr>
              <a:t>интегрированные культурные образования</a:t>
            </a:r>
            <a:r>
              <a:rPr lang="ru-RU" sz="2000" dirty="0" smtClean="0"/>
              <a:t>, возникающие вследствие диффузных межнациональных процессов, миграции народов, взаимопроникновения и слияния культур. </a:t>
            </a:r>
          </a:p>
          <a:p>
            <a:pPr fontAlgn="base"/>
            <a:r>
              <a:rPr lang="ru-RU" sz="2000" dirty="0" smtClean="0"/>
              <a:t>Интеграция вначале затрагивает сначала наиболее однородные в социальном, культурном, географическом отношении регионы. </a:t>
            </a:r>
          </a:p>
          <a:p>
            <a:pPr fontAlgn="base"/>
            <a:r>
              <a:rPr lang="ru-RU" sz="2000" dirty="0" smtClean="0"/>
              <a:t>Сегодня уже говорят о культуре европейской, африканской, латиноамериканской. То есть, одновременно с процессами дифференциации, нарастают интеграционные процессы, в определенной степени нивелирующие национальные различия в культуре. Это историческая закономерность.</a:t>
            </a:r>
            <a:endParaRPr lang="ru-RU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505200" y="1447800"/>
            <a:ext cx="5181600" cy="762000"/>
          </a:xfrm>
        </p:spPr>
        <p:txBody>
          <a:bodyPr/>
          <a:lstStyle/>
          <a:p>
            <a:r>
              <a:rPr lang="ru-RU" i="1" dirty="0" smtClean="0"/>
              <a:t>БЛАГОДАРЮ ЗА ВНИМАНИЕ!</a:t>
            </a:r>
            <a:endParaRPr lang="ru-RU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239</TotalTime>
  <Words>2131</Words>
  <Application>Microsoft Office PowerPoint</Application>
  <PresentationFormat>Экран (4:3)</PresentationFormat>
  <Paragraphs>160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Справедливость</vt:lpstr>
      <vt:lpstr>Типология культуры</vt:lpstr>
      <vt:lpstr>План лекции</vt:lpstr>
      <vt:lpstr>1. Тип, типология и типологизация культур</vt:lpstr>
      <vt:lpstr>Слайд 4</vt:lpstr>
      <vt:lpstr>2. Типология культур  Н.Я. Данилевского</vt:lpstr>
      <vt:lpstr>Н.Я. Данилевский в сочинении «Россия и Европа» (1869) обосновал идею о существовании  «культурно-исторических типов»</vt:lpstr>
      <vt:lpstr>Основной критерий типологии - преобладание культуре определенного вида деятельности, создающего соответствующие этому виду деятельности культурные ценности</vt:lpstr>
      <vt:lpstr>Законы возникновения, роста и заката цивилизаций (культурно-исторических типов) по Н.Я. Данилевскому</vt:lpstr>
      <vt:lpstr> 3. Типология культуры О. Шпенглера </vt:lpstr>
      <vt:lpstr>Теория Н.Я. Данилевского оказала сильное влияние на О.Шпенгелра, предвосхитив многие положения его знаменитой книги «Закат Европы» (1918)</vt:lpstr>
      <vt:lpstr>Шпенглер выделяет 8 типов культур, достигших своего завершения: </vt:lpstr>
      <vt:lpstr>4. Типология культуры П. Сорокина</vt:lpstr>
      <vt:lpstr>В теории П.А. Сорокина центральное место отводится проблемам целостности культурных суперсистем</vt:lpstr>
      <vt:lpstr>П.А. Сорокин выделяет два «чистых» типа культуры, которые волнообразно сменяют друг друга</vt:lpstr>
      <vt:lpstr>5. Типологическая модель культуры К. Ясперса</vt:lpstr>
      <vt:lpstr>К. Ясперс провозгласил идею единства мировой истории и культуры</vt:lpstr>
      <vt:lpstr>К. Ясперс выделяет четыре исторических культурных типа:</vt:lpstr>
      <vt:lpstr>6. Типологическая модель Ф. Ницше</vt:lpstr>
      <vt:lpstr>Основным произведением Ф. Ницше, отражающим его подход к культуре , считается философское эссе «Рождение трагедии из духа музыки» (1872)</vt:lpstr>
      <vt:lpstr>Разные полюсы человеческой культуры Ф. Ницше отождествляет с образами древнегреческих богов Диониса и Аполлона</vt:lpstr>
      <vt:lpstr>7. Массовая и элитарная культура</vt:lpstr>
      <vt:lpstr>Массовая культура</vt:lpstr>
      <vt:lpstr>8. Культура и субкультуры</vt:lpstr>
      <vt:lpstr>Слайд 24</vt:lpstr>
      <vt:lpstr>9. Соотношение национального и общечеловеческого в культуре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Anna Anisimova</cp:lastModifiedBy>
  <cp:revision>32</cp:revision>
  <dcterms:created xsi:type="dcterms:W3CDTF">2012-02-10T13:27:03Z</dcterms:created>
  <dcterms:modified xsi:type="dcterms:W3CDTF">2025-04-12T03:00:00Z</dcterms:modified>
</cp:coreProperties>
</file>