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E6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1E102-73B3-4E30-A469-181E691CDA99}" v="817" dt="2023-05-27T20:17:06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2" autoAdjust="0"/>
    <p:restoredTop sz="94660"/>
  </p:normalViewPr>
  <p:slideViewPr>
    <p:cSldViewPr snapToGrid="0">
      <p:cViewPr varScale="1">
        <p:scale>
          <a:sx n="77" d="100"/>
          <a:sy n="77" d="100"/>
        </p:scale>
        <p:origin x="-8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urait.ru/bcode/53061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9307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2C2D2E"/>
                </a:solidFill>
                <a:latin typeface="Times New Roman" pitchFamily="18" charset="0"/>
                <a:cs typeface="Times New Roman" pitchFamily="18" charset="0"/>
              </a:rPr>
              <a:t>Тема 7.2 </a:t>
            </a:r>
            <a:br>
              <a:rPr lang="ru-RU" b="1" i="1" dirty="0" smtClean="0">
                <a:solidFill>
                  <a:srgbClr val="2C2D2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2C2D2E"/>
                </a:solidFill>
                <a:latin typeface="Times New Roman" pitchFamily="18" charset="0"/>
                <a:cs typeface="Times New Roman" pitchFamily="18" charset="0"/>
              </a:rPr>
              <a:t>Культурная </a:t>
            </a:r>
            <a:r>
              <a:rPr lang="ru-RU" b="1" i="1" dirty="0">
                <a:solidFill>
                  <a:srgbClr val="2C2D2E"/>
                </a:solidFill>
                <a:latin typeface="Times New Roman" pitchFamily="18" charset="0"/>
                <a:cs typeface="Times New Roman" pitchFamily="18" charset="0"/>
              </a:rPr>
              <a:t>грамматика Эдварда Холла 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186" y="724242"/>
            <a:ext cx="2530928" cy="405152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A678DFB-D450-134E-26CB-58DC6F47F0DA}"/>
              </a:ext>
            </a:extLst>
          </p:cNvPr>
          <p:cNvSpPr/>
          <p:nvPr/>
        </p:nvSpPr>
        <p:spPr>
          <a:xfrm>
            <a:off x="289380" y="598851"/>
            <a:ext cx="2838540" cy="4302308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26526" y="598851"/>
            <a:ext cx="873905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Э. Холл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разработал понятие «межкультурная коммуникация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», так как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знания о чужих культурах могут быть эффективно использованы только в том случае, если во время усвоения знаний человек осознает особенности собственной культуры.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>
                <a:latin typeface="Times New Roman" pitchFamily="18" charset="0"/>
                <a:ea typeface="+mn-lt"/>
                <a:cs typeface="Times New Roman" pitchFamily="18" charset="0"/>
              </a:rPr>
              <a:t>Каждая культура содержит в себе целый ряд ключевых элементов - культурных категорий, которые являются определяющими в способах общения и поведения индивидов</a:t>
            </a:r>
            <a:r>
              <a:rPr lang="ru-RU" sz="3000" dirty="0" smtClean="0">
                <a:latin typeface="Times New Roman" pitchFamily="18" charset="0"/>
                <a:ea typeface="+mn-lt"/>
                <a:cs typeface="Times New Roman" pitchFamily="18" charset="0"/>
              </a:rPr>
              <a:t>.</a:t>
            </a:r>
          </a:p>
          <a:p>
            <a:endParaRPr lang="ru-RU" sz="3000" dirty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380" y="5430943"/>
            <a:ext cx="11577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Он выделяет такие категории, как время, пространство, контекст и информационные потоки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673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76E0E3-5A63-0894-C617-5893ECDD4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28" y="293237"/>
            <a:ext cx="11694543" cy="67858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Время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A76809-E792-AA3B-9830-A3328BAD5D19}"/>
              </a:ext>
            </a:extLst>
          </p:cNvPr>
          <p:cNvSpPr txBox="1"/>
          <p:nvPr/>
        </p:nvSpPr>
        <p:spPr>
          <a:xfrm>
            <a:off x="0" y="1037968"/>
            <a:ext cx="12192000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Время является важным показателем темпа жизни и ритма деятельности, принятых в той или иной культуре. Культура использования времени выступает главным организующим фактором жизни и коммуникации, так как с помощью времени люди выражают свои чувства, подчеркивают важность своих поступков и действий. Каждой культуре присуща своя система использования времени, что чрезвычайно важно для межкультурной коммуникации. </a:t>
            </a:r>
          </a:p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 В зависимости от способа использования времени Холл разделяет культуры на два противоположных вида: </a:t>
            </a:r>
            <a:r>
              <a:rPr lang="ru-RU" sz="2700" b="1" i="1" dirty="0" err="1">
                <a:latin typeface="Times New Roman" pitchFamily="18" charset="0"/>
                <a:ea typeface="+mn-lt"/>
                <a:cs typeface="Times New Roman" pitchFamily="18" charset="0"/>
              </a:rPr>
              <a:t>монохронные</a:t>
            </a: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 и </a:t>
            </a:r>
            <a:r>
              <a:rPr lang="ru-RU" sz="2700" b="1" i="1" dirty="0" err="1">
                <a:latin typeface="Times New Roman" pitchFamily="18" charset="0"/>
                <a:ea typeface="+mn-lt"/>
                <a:cs typeface="Times New Roman" pitchFamily="18" charset="0"/>
              </a:rPr>
              <a:t>полихронные</a:t>
            </a: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. 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Помимо пунктуальности, важным аспектом является и основная временная перспектива, которая также различается от культуры к культуре. Некоторые культуры и страны могут быть ориентированы в прошлое, настоящее или будущее. 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A678DFB-D450-134E-26CB-58DC6F47F0DA}"/>
              </a:ext>
            </a:extLst>
          </p:cNvPr>
          <p:cNvSpPr/>
          <p:nvPr/>
        </p:nvSpPr>
        <p:spPr>
          <a:xfrm>
            <a:off x="5199355" y="282755"/>
            <a:ext cx="1653396" cy="704490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94787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D749D3-3589-AE76-CAAC-E8147A344555}"/>
              </a:ext>
            </a:extLst>
          </p:cNvPr>
          <p:cNvSpPr txBox="1"/>
          <p:nvPr/>
        </p:nvSpPr>
        <p:spPr>
          <a:xfrm>
            <a:off x="0" y="394692"/>
            <a:ext cx="6363730" cy="64633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ea typeface="+mn-lt"/>
                <a:cs typeface="Times New Roman" pitchFamily="18" charset="0"/>
              </a:rPr>
              <a:t>Монохронные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 культуры (Скандинавия, Англия, Германия, США) </a:t>
            </a:r>
          </a:p>
          <a:p>
            <a:endParaRPr lang="ru-RU" sz="2300" dirty="0" smtClean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300" dirty="0" smtClean="0">
                <a:latin typeface="Times New Roman" pitchFamily="18" charset="0"/>
                <a:ea typeface="+mn-lt"/>
                <a:cs typeface="Times New Roman" pitchFamily="18" charset="0"/>
              </a:rPr>
              <a:t>действия </a:t>
            </a: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осуществляются последовательно, одно за другим в течение определенного времени 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время —</a:t>
            </a:r>
            <a:r>
              <a:rPr lang="ru-RU" sz="2300" dirty="0">
                <a:solidFill>
                  <a:srgbClr val="BDC1C6"/>
                </a:solidFill>
                <a:latin typeface="Times New Roman" pitchFamily="18" charset="0"/>
                <a:ea typeface="+mn-lt"/>
                <a:cs typeface="Times New Roman" pitchFamily="18" charset="0"/>
              </a:rPr>
              <a:t> </a:t>
            </a: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прямолинейный путь, который ведет из прошлого в будущее. 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время разделяется на отрезки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приписывание времени вещественную стоимость: его можно потратить, сэкономить, потерять, наверстывать, ускорять.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человек занимается за определенный отрезок времени только одним видом деятельности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отношение ко времени серьезно </a:t>
            </a:r>
          </a:p>
          <a:p>
            <a:pPr marL="285750" indent="-285750">
              <a:buFont typeface="Arial"/>
              <a:buChar char="•"/>
            </a:pPr>
            <a:r>
              <a:rPr lang="ru-RU" sz="2300" dirty="0">
                <a:latin typeface="Times New Roman" pitchFamily="18" charset="0"/>
                <a:ea typeface="+mn-lt"/>
                <a:cs typeface="Times New Roman" pitchFamily="18" charset="0"/>
              </a:rPr>
              <a:t>ценится точность и пунктуальность, а одновременное занятие несколькими вопросами не </a:t>
            </a:r>
            <a:r>
              <a:rPr lang="ru-RU" sz="2300" dirty="0" smtClean="0">
                <a:latin typeface="Times New Roman" pitchFamily="18" charset="0"/>
                <a:ea typeface="+mn-lt"/>
                <a:cs typeface="Times New Roman" pitchFamily="18" charset="0"/>
              </a:rPr>
              <a:t>признаются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C9B191-4D29-0B6F-8F7E-D7072ACAFD45}"/>
              </a:ext>
            </a:extLst>
          </p:cNvPr>
          <p:cNvSpPr txBox="1"/>
          <p:nvPr/>
        </p:nvSpPr>
        <p:spPr>
          <a:xfrm>
            <a:off x="6416495" y="325177"/>
            <a:ext cx="5612861" cy="60016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ea typeface="+mn-lt"/>
                <a:cs typeface="Times New Roman" pitchFamily="18" charset="0"/>
              </a:rPr>
              <a:t>Полихронные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 культуры (азиатские, латино­американские, арабские страны, юг Европы, Испания, Португалия, Россия)</a:t>
            </a:r>
          </a:p>
          <a:p>
            <a:endParaRPr lang="ru-RU" sz="24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отношение ко времени более свободное 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нормально заниматься одновременно несколькими делами. 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пунктуальность и распорядок дня не имеют большого значения.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Здесь часто прерывают свою работу, придают меньше значения договоренностям о встречах, часто меняют свои планы, пунктуальность зависит от взаимоотношений.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066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4E7644-7136-1214-CB8D-AC40E6F52E39}"/>
              </a:ext>
            </a:extLst>
          </p:cNvPr>
          <p:cNvSpPr txBox="1"/>
          <p:nvPr/>
        </p:nvSpPr>
        <p:spPr>
          <a:xfrm>
            <a:off x="4300150" y="150440"/>
            <a:ext cx="3373395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Пространство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5BB6CD-E937-F6DB-46AB-2FDAB927D1A8}"/>
              </a:ext>
            </a:extLst>
          </p:cNvPr>
          <p:cNvSpPr txBox="1"/>
          <p:nvPr/>
        </p:nvSpPr>
        <p:spPr>
          <a:xfrm>
            <a:off x="234778" y="1041049"/>
            <a:ext cx="11627708" cy="54938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Общение людей всегда происходит на определенном расстоянии друг от друга. Каждому человеку для его комфортного существования необходим определенный объем пространства вокруг него - </a:t>
            </a:r>
            <a:r>
              <a:rPr lang="ru-RU" sz="2700" i="1" dirty="0">
                <a:latin typeface="Times New Roman" pitchFamily="18" charset="0"/>
                <a:ea typeface="+mn-lt"/>
                <a:cs typeface="Times New Roman" pitchFamily="18" charset="0"/>
              </a:rPr>
              <a:t>личное пространство</a:t>
            </a: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. Этому личному пространству придается большое значение: </a:t>
            </a:r>
            <a:r>
              <a:rPr lang="ru-RU" sz="2700" dirty="0" smtClean="0">
                <a:latin typeface="Times New Roman" pitchFamily="18" charset="0"/>
                <a:ea typeface="+mn-lt"/>
                <a:cs typeface="Times New Roman" pitchFamily="18" charset="0"/>
              </a:rPr>
              <a:t>оно формируется в </a:t>
            </a: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детстве, регулируется </a:t>
            </a:r>
            <a:r>
              <a:rPr lang="ru-RU" sz="2700" dirty="0" smtClean="0">
                <a:latin typeface="Times New Roman" pitchFamily="18" charset="0"/>
                <a:ea typeface="+mn-lt"/>
                <a:cs typeface="Times New Roman" pitchFamily="18" charset="0"/>
              </a:rPr>
              <a:t>чаще всего </a:t>
            </a:r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бессознательно, а вторжение в него воспринимается резко негативно.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  <a:p>
            <a:endParaRPr lang="ru-RU" sz="27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Размеры его зависят от степени близости с теми или иными людьми, от отношения к собеседнику, от принятых в данной культуре форм общения, от вида деятельности и т.д. </a:t>
            </a:r>
          </a:p>
          <a:p>
            <a:endParaRPr lang="ru-RU" sz="27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r>
              <a:rPr lang="ru-RU" sz="2700" dirty="0">
                <a:latin typeface="Times New Roman" pitchFamily="18" charset="0"/>
                <a:ea typeface="+mn-lt"/>
                <a:cs typeface="Times New Roman" pitchFamily="18" charset="0"/>
              </a:rPr>
              <a:t>Дистанция партнеров по коммуникации зависит и от таких факторов, как пол, раса, принадлежность к какой-либо субкультуре, конкретных обстоятельств. 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B805E29-58C2-6BF5-8776-52E6C43B59A5}"/>
              </a:ext>
            </a:extLst>
          </p:cNvPr>
          <p:cNvSpPr/>
          <p:nvPr/>
        </p:nvSpPr>
        <p:spPr>
          <a:xfrm>
            <a:off x="4475251" y="183611"/>
            <a:ext cx="3148641" cy="661358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6514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6CBC5A7-410A-E808-187D-A24B54B81439}"/>
              </a:ext>
            </a:extLst>
          </p:cNvPr>
          <p:cNvSpPr txBox="1"/>
          <p:nvPr/>
        </p:nvSpPr>
        <p:spPr>
          <a:xfrm>
            <a:off x="222422" y="247135"/>
            <a:ext cx="11711983" cy="64940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600" b="1" i="1" u="sng" dirty="0">
                <a:latin typeface="Times New Roman" pitchFamily="18" charset="0"/>
                <a:ea typeface="+mn-lt"/>
                <a:cs typeface="Times New Roman" pitchFamily="18" charset="0"/>
              </a:rPr>
              <a:t>Холл выделил 4 зоны коммуникации:</a:t>
            </a:r>
            <a:endParaRPr lang="ru-RU" sz="2600" b="1" i="1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Wingdings"/>
              <a:buChar char="Ø"/>
            </a:pPr>
            <a:r>
              <a:rPr lang="ru-RU" sz="2600" b="1" dirty="0">
                <a:latin typeface="Times New Roman" pitchFamily="18" charset="0"/>
                <a:ea typeface="+mn-lt"/>
                <a:cs typeface="Times New Roman" pitchFamily="18" charset="0"/>
              </a:rPr>
              <a:t>интимная </a:t>
            </a:r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– наиболее близка к человеку, и в этой зоне человек чувствует себя в безопасности; разделяют люди, которые достаточно близки друг другу;</a:t>
            </a:r>
          </a:p>
          <a:p>
            <a:pPr marL="285750" indent="-285750">
              <a:buFont typeface="Wingdings"/>
              <a:buChar char="Ø"/>
            </a:pPr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Wingdings"/>
              <a:buChar char="Ø"/>
            </a:pPr>
            <a:r>
              <a:rPr lang="ru-RU" sz="2600" b="1" dirty="0">
                <a:latin typeface="Times New Roman" pitchFamily="18" charset="0"/>
                <a:ea typeface="+mn-lt"/>
                <a:cs typeface="Times New Roman" pitchFamily="18" charset="0"/>
              </a:rPr>
              <a:t>личная </a:t>
            </a:r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– непосредственно окружающая тело человека (45-120 см); здесь происходит основная часть всех коммуникационных контактов человека;</a:t>
            </a:r>
          </a:p>
          <a:p>
            <a:pPr marL="285750" indent="-285750">
              <a:buFont typeface="Wingdings"/>
              <a:buChar char="Ø"/>
            </a:pPr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Wingdings"/>
              <a:buChar char="Ø"/>
            </a:pPr>
            <a:r>
              <a:rPr lang="ru-RU" sz="2600" b="1" dirty="0">
                <a:latin typeface="Times New Roman" pitchFamily="18" charset="0"/>
                <a:ea typeface="+mn-lt"/>
                <a:cs typeface="Times New Roman" pitchFamily="18" charset="0"/>
              </a:rPr>
              <a:t>социальная </a:t>
            </a:r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– расстояние (120-260 см), которое поддерживается при общении с незнакомыми людьми или с малой группой людей; наиболее удобна для формального общения, так как позволяет слышать видеть партнера (деловая встреча, совещание, дискуссии, пресс-конференции);</a:t>
            </a:r>
          </a:p>
          <a:p>
            <a:pPr marL="285750" indent="-285750">
              <a:buFont typeface="Wingdings"/>
              <a:buChar char="Ø"/>
            </a:pPr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Wingdings"/>
              <a:buChar char="Ø"/>
            </a:pPr>
            <a:r>
              <a:rPr lang="ru-RU" sz="2600" b="1" dirty="0">
                <a:latin typeface="Times New Roman" pitchFamily="18" charset="0"/>
                <a:ea typeface="+mn-lt"/>
                <a:cs typeface="Times New Roman" pitchFamily="18" charset="0"/>
              </a:rPr>
              <a:t>публичная </a:t>
            </a:r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– расстояние (начинается от 3,5 м) предпочтительное при коммуникации с большой группой людей, с массовой аудиторией; такие формы общения, как собрания, презентации, лекции, доклады и речи и пр</a:t>
            </a:r>
            <a:r>
              <a:rPr lang="ru-RU" sz="2600" dirty="0" smtClean="0">
                <a:latin typeface="Times New Roman" pitchFamily="18" charset="0"/>
                <a:ea typeface="+mn-lt"/>
                <a:cs typeface="Times New Roman" pitchFamily="18" charset="0"/>
              </a:rPr>
              <a:t>.)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714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CE2CF16-FD55-5077-4469-0BA8F44C6F5D}"/>
              </a:ext>
            </a:extLst>
          </p:cNvPr>
          <p:cNvSpPr txBox="1"/>
          <p:nvPr/>
        </p:nvSpPr>
        <p:spPr>
          <a:xfrm>
            <a:off x="4787960" y="162343"/>
            <a:ext cx="2189552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3700" b="1" dirty="0">
                <a:latin typeface="Times New Roman" pitchFamily="18" charset="0"/>
                <a:cs typeface="Times New Roman" pitchFamily="18" charset="0"/>
              </a:rPr>
              <a:t>Контекст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8996B44-5E0C-D78C-749D-71A6F5C5B075}"/>
              </a:ext>
            </a:extLst>
          </p:cNvPr>
          <p:cNvSpPr/>
          <p:nvPr/>
        </p:nvSpPr>
        <p:spPr>
          <a:xfrm>
            <a:off x="4720865" y="210868"/>
            <a:ext cx="2199735" cy="618226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711E378-6415-F8DF-FFF4-29E1AE4D569F}"/>
              </a:ext>
            </a:extLst>
          </p:cNvPr>
          <p:cNvSpPr txBox="1"/>
          <p:nvPr/>
        </p:nvSpPr>
        <p:spPr>
          <a:xfrm>
            <a:off x="259492" y="1000897"/>
            <a:ext cx="11753703" cy="5693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Все культуры в межличностном общении используют некие невысказанные, скрытые правила, которые важны для понимания происходящих событий и межличностного поведения. Культуры различаются своим «чтением контекста», использованием скрытой информации, которую заключает в себе каждая ситуация. </a:t>
            </a:r>
          </a:p>
          <a:p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ea typeface="+mn-lt"/>
                <a:cs typeface="Times New Roman" pitchFamily="18" charset="0"/>
              </a:rPr>
              <a:t>Чем больше контекстуальной информации необходимо для понимания социальной ситуации, тем выше сложность культуры. И чем выше сложность культуры, тем труднее «чужакам» правильно понять и оценить социальную ситуацию. </a:t>
            </a:r>
          </a:p>
          <a:p>
            <a:endParaRPr lang="ru-RU" sz="26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Так, в зависимости от отношения к контексту (информационное поле и социокультурное окружение) Холл разграничил все культуры на 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высококонтекстуальные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600" b="1" i="1" dirty="0" err="1">
                <a:latin typeface="Times New Roman" pitchFamily="18" charset="0"/>
                <a:cs typeface="Times New Roman" pitchFamily="18" charset="0"/>
              </a:rPr>
              <a:t>низкоконтекстуальные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296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D278039-D8D9-8E2D-79D2-596C2179BD14}"/>
              </a:ext>
            </a:extLst>
          </p:cNvPr>
          <p:cNvSpPr txBox="1"/>
          <p:nvPr/>
        </p:nvSpPr>
        <p:spPr>
          <a:xfrm>
            <a:off x="307017" y="210867"/>
            <a:ext cx="5619750" cy="6370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err="1">
                <a:latin typeface="Times New Roman" pitchFamily="18" charset="0"/>
                <a:ea typeface="+mn-lt"/>
                <a:cs typeface="Times New Roman" pitchFamily="18" charset="0"/>
              </a:rPr>
              <a:t>Высококонтекстуальные</a:t>
            </a:r>
            <a:r>
              <a:rPr lang="ru-RU" sz="2400" b="1" i="1" dirty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культуры (Восток) отличает: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невыраженная, скрытая манера речи, многозначительные и многочисленные паузы;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серьезное значение придается невербальному общению и умению «сказать глазами»;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избыточность информации излишня, поскольку все и так ясно;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конфликт разрушителен (представители этих культур не любят напрямую выяснять отношения и обсуждать проблемы);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открытое выражение недовольства неприемлемо ни при каких 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условиях.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721D282-BAC9-2D7C-CA27-406B0FAC0526}"/>
              </a:ext>
            </a:extLst>
          </p:cNvPr>
          <p:cNvSpPr txBox="1"/>
          <p:nvPr/>
        </p:nvSpPr>
        <p:spPr>
          <a:xfrm>
            <a:off x="5928564" y="210866"/>
            <a:ext cx="6094202" cy="60016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err="1">
                <a:latin typeface="Times New Roman" pitchFamily="18" charset="0"/>
                <a:ea typeface="+mn-lt"/>
                <a:cs typeface="Times New Roman" pitchFamily="18" charset="0"/>
              </a:rPr>
              <a:t>Низкоконтекстуальные</a:t>
            </a:r>
            <a:r>
              <a:rPr lang="ru-RU" sz="2400" b="1" i="1" dirty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культуры (Запад) отличает:</a:t>
            </a:r>
          </a:p>
          <a:p>
            <a:endParaRPr lang="ru-RU" sz="24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прямая и выразительная манера речи, недоверие к молчанию;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невербальное общение менее значимо;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все должно быть выражено словами и всему должна быть дана ясная оценка, недосказанность ассоциируется с недостаточной информированностью говорящего;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конфликт созидателен, так как обсуждение выявленных проблем и трудностей помогает принять правильное решение;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в отдельных случаях возможно открытое выражение недовольства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29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D3ECF5-5DEE-0B83-1D79-F2E8A36FE1AA}"/>
              </a:ext>
            </a:extLst>
          </p:cNvPr>
          <p:cNvSpPr txBox="1"/>
          <p:nvPr/>
        </p:nvSpPr>
        <p:spPr>
          <a:xfrm>
            <a:off x="3240297" y="235429"/>
            <a:ext cx="596372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Информационные потоки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F0373CA-5E6C-1F4C-2798-8473510C039A}"/>
              </a:ext>
            </a:extLst>
          </p:cNvPr>
          <p:cNvSpPr/>
          <p:nvPr/>
        </p:nvSpPr>
        <p:spPr>
          <a:xfrm>
            <a:off x="3147741" y="200983"/>
            <a:ext cx="6009735" cy="776377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5A860E-0F36-B158-48DD-534A97AF4784}"/>
              </a:ext>
            </a:extLst>
          </p:cNvPr>
          <p:cNvSpPr txBox="1"/>
          <p:nvPr/>
        </p:nvSpPr>
        <p:spPr>
          <a:xfrm>
            <a:off x="1" y="939219"/>
            <a:ext cx="12192000" cy="58477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200" dirty="0">
                <a:latin typeface="Times New Roman" pitchFamily="18" charset="0"/>
                <a:ea typeface="+mn-lt"/>
                <a:cs typeface="Times New Roman" pitchFamily="18" charset="0"/>
              </a:rPr>
              <a:t>Для процесса коммуникации важность информационных потоков определяется формами и скоростью распространения информации.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i="1" dirty="0">
                <a:latin typeface="Times New Roman" pitchFamily="18" charset="0"/>
                <a:ea typeface="+mn-lt"/>
                <a:cs typeface="Times New Roman" pitchFamily="18" charset="0"/>
              </a:rPr>
              <a:t>Культуры с низкой скоростью распространения информации</a:t>
            </a:r>
            <a:r>
              <a:rPr lang="ru-RU" sz="2200" dirty="0">
                <a:latin typeface="Times New Roman" pitchFamily="18" charset="0"/>
                <a:ea typeface="+mn-lt"/>
                <a:cs typeface="Times New Roman" pitchFamily="18" charset="0"/>
              </a:rPr>
              <a:t> (североевропейские страны) – здесь все должно иметь свою структуру и порядок, все точно определено правилами, а пространство для личной инициативы незначительно. Люди вовлечены в поток информации, перегруженный мельчайшими деталями. Чтобы переработать такой огромный объем информации, требуется большое число правил, регулирующих ее распространение. Люди из этих культур воспринимаются как недоступные и ограниченные только кругом своих интересов. </a:t>
            </a:r>
          </a:p>
          <a:p>
            <a:endParaRPr lang="ru-RU" sz="22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r>
              <a:rPr lang="ru-RU" sz="2200" b="1" i="1" dirty="0">
                <a:latin typeface="Times New Roman" pitchFamily="18" charset="0"/>
                <a:ea typeface="+mn-lt"/>
                <a:cs typeface="Times New Roman" pitchFamily="18" charset="0"/>
              </a:rPr>
              <a:t>Культуры с высокой скоростью распространения информации</a:t>
            </a:r>
            <a:r>
              <a:rPr lang="ru-RU" sz="2200" dirty="0">
                <a:latin typeface="Times New Roman" pitchFamily="18" charset="0"/>
                <a:ea typeface="+mn-lt"/>
                <a:cs typeface="Times New Roman" pitchFamily="18" charset="0"/>
              </a:rPr>
              <a:t> (Россия, Франция, страны южной Европы) – здесь вся информация течет беспрепятственно; те данные, которые хранятся в памяти, являются более важными, чем те, которые вновь передаются. Люди обо всем хорошо информированы, у них нет нужды выяснять подоплеку каждого нового события. Перегрузка информационных каналов случается также нечасто, так как люди находятся в непрерывном контакте друг с другом.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983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CD4C68-63AF-5B43-046A-6FB30580418A}"/>
              </a:ext>
            </a:extLst>
          </p:cNvPr>
          <p:cNvSpPr txBox="1"/>
          <p:nvPr/>
        </p:nvSpPr>
        <p:spPr>
          <a:xfrm>
            <a:off x="275865" y="290242"/>
            <a:ext cx="11681304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Список 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спользованной литературы: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err="1" smtClean="0">
                <a:latin typeface="Times New Roman" pitchFamily="18" charset="0"/>
                <a:ea typeface="+mn-lt"/>
                <a:cs typeface="Times New Roman" pitchFamily="18" charset="0"/>
              </a:rPr>
              <a:t>Садохин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А.П. Межкультурная коммуникация: Учебное пособие. М.: Альфа-М; ИНФРА-М, 2004. - 288 с.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</a:rPr>
              <a:t>Боголюбова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, Н. М.  Межкультурная коммуникация : учебник для вузов / Н. М. Боголюбова, Ю. В. Николаева. — Москва : Издательство </a:t>
            </a:r>
            <a:r>
              <a:rPr lang="ru-RU" sz="2400" dirty="0" err="1">
                <a:latin typeface="Times New Roman" pitchFamily="18" charset="0"/>
                <a:ea typeface="+mn-lt"/>
                <a:cs typeface="Times New Roman" pitchFamily="18" charset="0"/>
              </a:rPr>
              <a:t>Юрайт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, 2023. — 582 с. — (Высшее образование). — ISBN 978-5-534-16204-2. — Текст : электронный // Образовательная платформа </a:t>
            </a:r>
            <a:r>
              <a:rPr lang="ru-RU" sz="2400" dirty="0" err="1">
                <a:latin typeface="Times New Roman" pitchFamily="18" charset="0"/>
                <a:ea typeface="+mn-lt"/>
                <a:cs typeface="Times New Roman" pitchFamily="18" charset="0"/>
              </a:rPr>
              <a:t>Юрайт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 [сайт]. — URL: </a:t>
            </a: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  <a:hlinkClick r:id="rId2"/>
              </a:rPr>
              <a:t>https://</a:t>
            </a:r>
            <a:r>
              <a:rPr lang="ru-RU" sz="2400" dirty="0" smtClean="0">
                <a:latin typeface="Times New Roman" pitchFamily="18" charset="0"/>
                <a:ea typeface="+mn-lt"/>
                <a:cs typeface="Times New Roman" pitchFamily="18" charset="0"/>
                <a:hlinkClick r:id="rId2"/>
              </a:rPr>
              <a:t>urait.ru/bcode/530613</a:t>
            </a:r>
            <a:endParaRPr lang="ru-RU" sz="2400" dirty="0">
              <a:latin typeface="Times New Roman" pitchFamily="18" charset="0"/>
              <a:ea typeface="+mn-lt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>
                <a:latin typeface="Times New Roman" pitchFamily="18" charset="0"/>
                <a:ea typeface="+mn-lt"/>
                <a:cs typeface="Times New Roman" pitchFamily="18" charset="0"/>
              </a:rPr>
              <a:t>Безуглова, Н. П. Человек и культура: свобода или зависимость? //  Культура и образование: научно-информационный журнал вузов культуры и искусств. — 2014. — С. 48-51</a:t>
            </a:r>
            <a:endParaRPr lang="ru-RU" sz="2400" dirty="0" smtClean="0">
              <a:latin typeface="Times New Roman" pitchFamily="18" charset="0"/>
              <a:ea typeface="+mn-lt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F0373CA-5E6C-1F4C-2798-8473510C039A}"/>
              </a:ext>
            </a:extLst>
          </p:cNvPr>
          <p:cNvSpPr/>
          <p:nvPr/>
        </p:nvSpPr>
        <p:spPr>
          <a:xfrm>
            <a:off x="275865" y="290242"/>
            <a:ext cx="6464569" cy="776377"/>
          </a:xfrm>
          <a:prstGeom prst="rect">
            <a:avLst/>
          </a:prstGeom>
          <a:noFill/>
          <a:ln>
            <a:solidFill>
              <a:srgbClr val="CC0E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66872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453</Words>
  <Application>Microsoft Office PowerPoint</Application>
  <PresentationFormat>Произвольный</PresentationFormat>
  <Paragraphs>71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 7.2  Культурная грамматика Эдварда Холла </vt:lpstr>
      <vt:lpstr>Слайд 2</vt:lpstr>
      <vt:lpstr>Время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Anna Anisimova</cp:lastModifiedBy>
  <cp:revision>186</cp:revision>
  <dcterms:created xsi:type="dcterms:W3CDTF">2023-05-27T18:49:27Z</dcterms:created>
  <dcterms:modified xsi:type="dcterms:W3CDTF">2024-01-22T15:09:48Z</dcterms:modified>
</cp:coreProperties>
</file>