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sldIdLst>
    <p:sldId id="274" r:id="rId2"/>
    <p:sldId id="256" r:id="rId3"/>
    <p:sldId id="286" r:id="rId4"/>
    <p:sldId id="257" r:id="rId5"/>
    <p:sldId id="258" r:id="rId6"/>
    <p:sldId id="259" r:id="rId7"/>
    <p:sldId id="260" r:id="rId8"/>
    <p:sldId id="264" r:id="rId9"/>
    <p:sldId id="268" r:id="rId10"/>
    <p:sldId id="270" r:id="rId11"/>
    <p:sldId id="265" r:id="rId12"/>
    <p:sldId id="267" r:id="rId13"/>
    <p:sldId id="271" r:id="rId14"/>
    <p:sldId id="280" r:id="rId15"/>
    <p:sldId id="281" r:id="rId16"/>
    <p:sldId id="284" r:id="rId17"/>
    <p:sldId id="287" r:id="rId18"/>
    <p:sldId id="28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FC9D4D-4B2F-4E87-8360-6D7FA1EB982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AFC58BA-C726-452F-A40F-3E997CEC114B}">
      <dgm:prSet phldrT="[Текст]"/>
      <dgm:spPr/>
      <dgm:t>
        <a:bodyPr/>
        <a:lstStyle/>
        <a:p>
          <a:r>
            <a:rPr lang="ru-RU" dirty="0" smtClean="0"/>
            <a:t>40 стран</a:t>
          </a:r>
          <a:endParaRPr lang="ru-RU" dirty="0"/>
        </a:p>
      </dgm:t>
    </dgm:pt>
    <dgm:pt modelId="{A6C51DE4-7896-472C-93FB-F456D975AE09}" type="parTrans" cxnId="{22033166-F1B0-45ED-9C6B-31954C0153E8}">
      <dgm:prSet/>
      <dgm:spPr/>
      <dgm:t>
        <a:bodyPr/>
        <a:lstStyle/>
        <a:p>
          <a:endParaRPr lang="ru-RU"/>
        </a:p>
      </dgm:t>
    </dgm:pt>
    <dgm:pt modelId="{0584CC40-F394-4AB8-8C77-6A513F265894}" type="sibTrans" cxnId="{22033166-F1B0-45ED-9C6B-31954C0153E8}">
      <dgm:prSet/>
      <dgm:spPr/>
      <dgm:t>
        <a:bodyPr/>
        <a:lstStyle/>
        <a:p>
          <a:endParaRPr lang="ru-RU"/>
        </a:p>
      </dgm:t>
    </dgm:pt>
    <dgm:pt modelId="{565E4F08-C194-48CA-9250-C0519DD3910D}">
      <dgm:prSet phldrT="[Текст]"/>
      <dgm:spPr/>
      <dgm:t>
        <a:bodyPr/>
        <a:lstStyle/>
        <a:p>
          <a:r>
            <a:rPr lang="ru-RU" dirty="0" smtClean="0"/>
            <a:t>50 стран + </a:t>
          </a:r>
        </a:p>
        <a:p>
          <a:r>
            <a:rPr lang="ru-RU" dirty="0" smtClean="0"/>
            <a:t>3 региона</a:t>
          </a:r>
          <a:endParaRPr lang="ru-RU" dirty="0"/>
        </a:p>
      </dgm:t>
    </dgm:pt>
    <dgm:pt modelId="{6ACBDB9B-E58C-48A3-B0BB-C308FACF6069}" type="parTrans" cxnId="{76FBFB90-62F8-43FA-AB40-07D662CE76CC}">
      <dgm:prSet/>
      <dgm:spPr/>
      <dgm:t>
        <a:bodyPr/>
        <a:lstStyle/>
        <a:p>
          <a:endParaRPr lang="ru-RU"/>
        </a:p>
      </dgm:t>
    </dgm:pt>
    <dgm:pt modelId="{BDBB0843-EEBD-48CF-A6FD-B125BD779E4B}" type="sibTrans" cxnId="{76FBFB90-62F8-43FA-AB40-07D662CE76CC}">
      <dgm:prSet/>
      <dgm:spPr/>
      <dgm:t>
        <a:bodyPr/>
        <a:lstStyle/>
        <a:p>
          <a:endParaRPr lang="ru-RU"/>
        </a:p>
      </dgm:t>
    </dgm:pt>
    <dgm:pt modelId="{01212CBA-7357-433B-AC75-3395C0FB6D2E}">
      <dgm:prSet phldrT="[Текст]"/>
      <dgm:spPr/>
      <dgm:t>
        <a:bodyPr/>
        <a:lstStyle/>
        <a:p>
          <a:r>
            <a:rPr lang="ru-RU" dirty="0" smtClean="0"/>
            <a:t>70 стран</a:t>
          </a:r>
          <a:endParaRPr lang="ru-RU" dirty="0"/>
        </a:p>
      </dgm:t>
    </dgm:pt>
    <dgm:pt modelId="{FF38BEF1-E005-43C6-BC99-C8BE69C538AF}" type="parTrans" cxnId="{DB3D5F0C-A0A8-4FC4-927B-973559D4A8E0}">
      <dgm:prSet/>
      <dgm:spPr/>
      <dgm:t>
        <a:bodyPr/>
        <a:lstStyle/>
        <a:p>
          <a:endParaRPr lang="ru-RU"/>
        </a:p>
      </dgm:t>
    </dgm:pt>
    <dgm:pt modelId="{AEBC9E72-EDFB-4011-9FA0-A8A544CB01C9}" type="sibTrans" cxnId="{DB3D5F0C-A0A8-4FC4-927B-973559D4A8E0}">
      <dgm:prSet/>
      <dgm:spPr/>
      <dgm:t>
        <a:bodyPr/>
        <a:lstStyle/>
        <a:p>
          <a:endParaRPr lang="ru-RU"/>
        </a:p>
      </dgm:t>
    </dgm:pt>
    <dgm:pt modelId="{3ED1B22E-F39D-4812-AE10-7FC2ABC75B04}" type="pres">
      <dgm:prSet presAssocID="{CDFC9D4D-4B2F-4E87-8360-6D7FA1EB982B}" presName="Name0" presStyleCnt="0">
        <dgm:presLayoutVars>
          <dgm:dir/>
          <dgm:animLvl val="lvl"/>
          <dgm:resizeHandles val="exact"/>
        </dgm:presLayoutVars>
      </dgm:prSet>
      <dgm:spPr/>
    </dgm:pt>
    <dgm:pt modelId="{C454F373-1DFB-4323-8D88-39AAB2552E24}" type="pres">
      <dgm:prSet presAssocID="{0AFC58BA-C726-452F-A40F-3E997CEC114B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B64BC4-25A4-4DD2-A7F0-EE0FEE1E0C33}" type="pres">
      <dgm:prSet presAssocID="{0584CC40-F394-4AB8-8C77-6A513F265894}" presName="parTxOnlySpace" presStyleCnt="0"/>
      <dgm:spPr/>
    </dgm:pt>
    <dgm:pt modelId="{94002218-6C5D-4E5A-8E95-5420AA17849E}" type="pres">
      <dgm:prSet presAssocID="{565E4F08-C194-48CA-9250-C0519DD3910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5060A-65E1-4EBD-A936-C46F15F9AC7B}" type="pres">
      <dgm:prSet presAssocID="{BDBB0843-EEBD-48CF-A6FD-B125BD779E4B}" presName="parTxOnlySpace" presStyleCnt="0"/>
      <dgm:spPr/>
    </dgm:pt>
    <dgm:pt modelId="{838C2952-AD88-4E30-B5F8-D6C1EECCA823}" type="pres">
      <dgm:prSet presAssocID="{01212CBA-7357-433B-AC75-3395C0FB6D2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3846A8-7367-44E7-A9BE-A8EBDA22DD60}" type="presOf" srcId="{0AFC58BA-C726-452F-A40F-3E997CEC114B}" destId="{C454F373-1DFB-4323-8D88-39AAB2552E24}" srcOrd="0" destOrd="0" presId="urn:microsoft.com/office/officeart/2005/8/layout/chevron1"/>
    <dgm:cxn modelId="{ACC32241-7C9B-42B2-B9E9-5DA160254B3A}" type="presOf" srcId="{565E4F08-C194-48CA-9250-C0519DD3910D}" destId="{94002218-6C5D-4E5A-8E95-5420AA17849E}" srcOrd="0" destOrd="0" presId="urn:microsoft.com/office/officeart/2005/8/layout/chevron1"/>
    <dgm:cxn modelId="{B20BB3FB-23E0-4B4D-9723-1F555C5BA1CE}" type="presOf" srcId="{CDFC9D4D-4B2F-4E87-8360-6D7FA1EB982B}" destId="{3ED1B22E-F39D-4812-AE10-7FC2ABC75B04}" srcOrd="0" destOrd="0" presId="urn:microsoft.com/office/officeart/2005/8/layout/chevron1"/>
    <dgm:cxn modelId="{91B93CA7-12AB-46CD-A60A-C6D1AEE7CB76}" type="presOf" srcId="{01212CBA-7357-433B-AC75-3395C0FB6D2E}" destId="{838C2952-AD88-4E30-B5F8-D6C1EECCA823}" srcOrd="0" destOrd="0" presId="urn:microsoft.com/office/officeart/2005/8/layout/chevron1"/>
    <dgm:cxn modelId="{76FBFB90-62F8-43FA-AB40-07D662CE76CC}" srcId="{CDFC9D4D-4B2F-4E87-8360-6D7FA1EB982B}" destId="{565E4F08-C194-48CA-9250-C0519DD3910D}" srcOrd="1" destOrd="0" parTransId="{6ACBDB9B-E58C-48A3-B0BB-C308FACF6069}" sibTransId="{BDBB0843-EEBD-48CF-A6FD-B125BD779E4B}"/>
    <dgm:cxn modelId="{DB3D5F0C-A0A8-4FC4-927B-973559D4A8E0}" srcId="{CDFC9D4D-4B2F-4E87-8360-6D7FA1EB982B}" destId="{01212CBA-7357-433B-AC75-3395C0FB6D2E}" srcOrd="2" destOrd="0" parTransId="{FF38BEF1-E005-43C6-BC99-C8BE69C538AF}" sibTransId="{AEBC9E72-EDFB-4011-9FA0-A8A544CB01C9}"/>
    <dgm:cxn modelId="{22033166-F1B0-45ED-9C6B-31954C0153E8}" srcId="{CDFC9D4D-4B2F-4E87-8360-6D7FA1EB982B}" destId="{0AFC58BA-C726-452F-A40F-3E997CEC114B}" srcOrd="0" destOrd="0" parTransId="{A6C51DE4-7896-472C-93FB-F456D975AE09}" sibTransId="{0584CC40-F394-4AB8-8C77-6A513F265894}"/>
    <dgm:cxn modelId="{7A6A8A62-8995-456E-8167-6CB67A359D28}" type="presParOf" srcId="{3ED1B22E-F39D-4812-AE10-7FC2ABC75B04}" destId="{C454F373-1DFB-4323-8D88-39AAB2552E24}" srcOrd="0" destOrd="0" presId="urn:microsoft.com/office/officeart/2005/8/layout/chevron1"/>
    <dgm:cxn modelId="{3B3754DA-7CF7-4FA5-BA6A-B6C2548A3303}" type="presParOf" srcId="{3ED1B22E-F39D-4812-AE10-7FC2ABC75B04}" destId="{66B64BC4-25A4-4DD2-A7F0-EE0FEE1E0C33}" srcOrd="1" destOrd="0" presId="urn:microsoft.com/office/officeart/2005/8/layout/chevron1"/>
    <dgm:cxn modelId="{A572FB4A-6C3F-4FA4-8BC3-EAA017195C0B}" type="presParOf" srcId="{3ED1B22E-F39D-4812-AE10-7FC2ABC75B04}" destId="{94002218-6C5D-4E5A-8E95-5420AA17849E}" srcOrd="2" destOrd="0" presId="urn:microsoft.com/office/officeart/2005/8/layout/chevron1"/>
    <dgm:cxn modelId="{591873AE-9ECE-4DDE-84F9-28FF33651093}" type="presParOf" srcId="{3ED1B22E-F39D-4812-AE10-7FC2ABC75B04}" destId="{5C85060A-65E1-4EBD-A936-C46F15F9AC7B}" srcOrd="3" destOrd="0" presId="urn:microsoft.com/office/officeart/2005/8/layout/chevron1"/>
    <dgm:cxn modelId="{30BB5193-4AEB-4AA6-9A48-CB12CBF86E22}" type="presParOf" srcId="{3ED1B22E-F39D-4812-AE10-7FC2ABC75B04}" destId="{838C2952-AD88-4E30-B5F8-D6C1EECCA82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4480F1-CB1C-4AED-965D-5832C4223FBF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6C869E-68ED-4173-ADF0-FDF6718CAB58}">
      <dgm:prSet phldrT="[Текст]"/>
      <dgm:spPr/>
      <dgm:t>
        <a:bodyPr/>
        <a:lstStyle/>
        <a:p>
          <a:r>
            <a:rPr lang="ru-RU" dirty="0" smtClean="0"/>
            <a:t>Индивидуализм</a:t>
          </a:r>
          <a:endParaRPr lang="ru-RU" dirty="0"/>
        </a:p>
      </dgm:t>
    </dgm:pt>
    <dgm:pt modelId="{DBCD7EE0-CE96-4FC6-81C2-EA787EA59127}" type="parTrans" cxnId="{E4140640-F1DE-49DF-98FF-4F2495CA0DDC}">
      <dgm:prSet/>
      <dgm:spPr/>
      <dgm:t>
        <a:bodyPr/>
        <a:lstStyle/>
        <a:p>
          <a:endParaRPr lang="ru-RU"/>
        </a:p>
      </dgm:t>
    </dgm:pt>
    <dgm:pt modelId="{52A10BF9-9B0E-444A-B67A-DB092608F312}" type="sibTrans" cxnId="{E4140640-F1DE-49DF-98FF-4F2495CA0DDC}">
      <dgm:prSet/>
      <dgm:spPr/>
      <dgm:t>
        <a:bodyPr/>
        <a:lstStyle/>
        <a:p>
          <a:endParaRPr lang="ru-RU"/>
        </a:p>
      </dgm:t>
    </dgm:pt>
    <dgm:pt modelId="{AA362242-4941-43FB-952D-8F2482FA3565}">
      <dgm:prSet phldrT="[Текст]" custT="1"/>
      <dgm:spPr/>
      <dgm:t>
        <a:bodyPr anchor="ctr"/>
        <a:lstStyle/>
        <a:p>
          <a:r>
            <a:rPr lang="ru-RU" sz="2800" dirty="0" smtClean="0"/>
            <a:t>Большее значение достижению личных целей.</a:t>
          </a:r>
          <a:endParaRPr lang="ru-RU" sz="2800" dirty="0"/>
        </a:p>
      </dgm:t>
    </dgm:pt>
    <dgm:pt modelId="{B32E9FF5-0D61-480B-86FE-B40354387E42}" type="parTrans" cxnId="{1E72938F-C79B-439C-8628-FC86D0B2B8DD}">
      <dgm:prSet/>
      <dgm:spPr/>
      <dgm:t>
        <a:bodyPr/>
        <a:lstStyle/>
        <a:p>
          <a:endParaRPr lang="ru-RU"/>
        </a:p>
      </dgm:t>
    </dgm:pt>
    <dgm:pt modelId="{EEC2F7AF-EBDC-441A-8938-67255AB214C4}" type="sibTrans" cxnId="{1E72938F-C79B-439C-8628-FC86D0B2B8DD}">
      <dgm:prSet/>
      <dgm:spPr/>
      <dgm:t>
        <a:bodyPr/>
        <a:lstStyle/>
        <a:p>
          <a:endParaRPr lang="ru-RU"/>
        </a:p>
      </dgm:t>
    </dgm:pt>
    <dgm:pt modelId="{D1D95987-9D63-423D-B8FE-D8BA2A11680D}">
      <dgm:prSet phldrT="[Текст]"/>
      <dgm:spPr/>
      <dgm:t>
        <a:bodyPr/>
        <a:lstStyle/>
        <a:p>
          <a:r>
            <a:rPr lang="ru-RU" dirty="0" smtClean="0"/>
            <a:t>Коллективизм</a:t>
          </a:r>
          <a:endParaRPr lang="ru-RU" dirty="0"/>
        </a:p>
      </dgm:t>
    </dgm:pt>
    <dgm:pt modelId="{CAAEAA51-E539-4954-B3A9-D89E868887C7}" type="parTrans" cxnId="{CF05D750-F5E2-4D1D-A582-AB58B4AD3E90}">
      <dgm:prSet/>
      <dgm:spPr/>
      <dgm:t>
        <a:bodyPr/>
        <a:lstStyle/>
        <a:p>
          <a:endParaRPr lang="ru-RU"/>
        </a:p>
      </dgm:t>
    </dgm:pt>
    <dgm:pt modelId="{07BAA588-A3F4-4329-90E9-D3063230B5B4}" type="sibTrans" cxnId="{CF05D750-F5E2-4D1D-A582-AB58B4AD3E90}">
      <dgm:prSet/>
      <dgm:spPr/>
      <dgm:t>
        <a:bodyPr/>
        <a:lstStyle/>
        <a:p>
          <a:endParaRPr lang="ru-RU"/>
        </a:p>
      </dgm:t>
    </dgm:pt>
    <dgm:pt modelId="{08C65125-193C-4563-9297-748D4DF36F6C}">
      <dgm:prSet phldrT="[Текст]" custT="1"/>
      <dgm:spPr/>
      <dgm:t>
        <a:bodyPr anchor="ctr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smtClean="0"/>
            <a:t>Общественные цели и благосостояние ставятся выше личных.</a:t>
          </a:r>
        </a:p>
      </dgm:t>
    </dgm:pt>
    <dgm:pt modelId="{06E30054-6CC9-4B38-98CD-A7BE1134BF3A}" type="parTrans" cxnId="{88E2B1B4-8A51-4374-A9FF-94DDA7E76C8F}">
      <dgm:prSet/>
      <dgm:spPr/>
      <dgm:t>
        <a:bodyPr/>
        <a:lstStyle/>
        <a:p>
          <a:endParaRPr lang="ru-RU"/>
        </a:p>
      </dgm:t>
    </dgm:pt>
    <dgm:pt modelId="{46A9BE03-0249-453F-A119-23792DA65973}" type="sibTrans" cxnId="{88E2B1B4-8A51-4374-A9FF-94DDA7E76C8F}">
      <dgm:prSet/>
      <dgm:spPr/>
      <dgm:t>
        <a:bodyPr/>
        <a:lstStyle/>
        <a:p>
          <a:endParaRPr lang="ru-RU"/>
        </a:p>
      </dgm:t>
    </dgm:pt>
    <dgm:pt modelId="{A3FEA6BA-592B-45C0-8958-F538760E7371}" type="pres">
      <dgm:prSet presAssocID="{914480F1-CB1C-4AED-965D-5832C4223FBF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6818FA-A05B-428E-9EDB-47F43E1548AB}" type="pres">
      <dgm:prSet presAssocID="{914480F1-CB1C-4AED-965D-5832C4223FBF}" presName="Background" presStyleLbl="node1" presStyleIdx="0" presStyleCnt="1" custScaleX="110633" custScaleY="102017"/>
      <dgm:spPr/>
    </dgm:pt>
    <dgm:pt modelId="{194757A8-CD38-4DD9-9BC3-A5C8B22E151C}" type="pres">
      <dgm:prSet presAssocID="{914480F1-CB1C-4AED-965D-5832C4223FBF}" presName="Divider" presStyleLbl="callout" presStyleIdx="0" presStyleCnt="1"/>
      <dgm:spPr/>
    </dgm:pt>
    <dgm:pt modelId="{389883DC-9618-49D1-8251-1F6028ABC8C6}" type="pres">
      <dgm:prSet presAssocID="{914480F1-CB1C-4AED-965D-5832C4223FBF}" presName="ChildText1" presStyleLbl="revTx" presStyleIdx="0" presStyleCnt="0" custScaleX="1133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599008-349D-4212-8505-77D45D92F434}" type="pres">
      <dgm:prSet presAssocID="{914480F1-CB1C-4AED-965D-5832C4223FBF}" presName="ChildText2" presStyleLbl="revTx" presStyleIdx="0" presStyleCnt="0" custScaleX="135178" custLinFactNeighborX="13192" custLinFactNeighborY="10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94E285-A8E9-4C15-8121-86FF0DC343DC}" type="pres">
      <dgm:prSet presAssocID="{914480F1-CB1C-4AED-965D-5832C4223FBF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6C0EA741-A328-4147-8439-3549FDAF59D4}" type="pres">
      <dgm:prSet presAssocID="{914480F1-CB1C-4AED-965D-5832C4223FBF}" presName="ParentShape1" presStyleLbl="alignImgPlace1" presStyleIdx="0" presStyleCnt="2">
        <dgm:presLayoutVars/>
      </dgm:prSet>
      <dgm:spPr/>
      <dgm:t>
        <a:bodyPr/>
        <a:lstStyle/>
        <a:p>
          <a:endParaRPr lang="ru-RU"/>
        </a:p>
      </dgm:t>
    </dgm:pt>
    <dgm:pt modelId="{84EA46CD-2706-4B57-9752-3E82E5098A30}" type="pres">
      <dgm:prSet presAssocID="{914480F1-CB1C-4AED-965D-5832C4223FBF}" presName="ParentText2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BDDB4911-73D9-457E-9A01-72A292606F57}" type="pres">
      <dgm:prSet presAssocID="{914480F1-CB1C-4AED-965D-5832C4223FBF}" presName="ParentShape2" presStyleLbl="alignImgPlace1" presStyleIdx="1" presStyleCnt="2">
        <dgm:presLayoutVars/>
      </dgm:prSet>
      <dgm:spPr/>
      <dgm:t>
        <a:bodyPr/>
        <a:lstStyle/>
        <a:p>
          <a:endParaRPr lang="ru-RU"/>
        </a:p>
      </dgm:t>
    </dgm:pt>
  </dgm:ptLst>
  <dgm:cxnLst>
    <dgm:cxn modelId="{9586E415-5CD5-4F19-B1BC-3E844DC57186}" type="presOf" srcId="{AA362242-4941-43FB-952D-8F2482FA3565}" destId="{389883DC-9618-49D1-8251-1F6028ABC8C6}" srcOrd="0" destOrd="0" presId="urn:microsoft.com/office/officeart/2009/3/layout/OpposingIdeas"/>
    <dgm:cxn modelId="{88E2B1B4-8A51-4374-A9FF-94DDA7E76C8F}" srcId="{D1D95987-9D63-423D-B8FE-D8BA2A11680D}" destId="{08C65125-193C-4563-9297-748D4DF36F6C}" srcOrd="0" destOrd="0" parTransId="{06E30054-6CC9-4B38-98CD-A7BE1134BF3A}" sibTransId="{46A9BE03-0249-453F-A119-23792DA65973}"/>
    <dgm:cxn modelId="{34417CEF-4BE7-479F-AA23-BC83D4DD05BA}" type="presOf" srcId="{08C65125-193C-4563-9297-748D4DF36F6C}" destId="{27599008-349D-4212-8505-77D45D92F434}" srcOrd="0" destOrd="0" presId="urn:microsoft.com/office/officeart/2009/3/layout/OpposingIdeas"/>
    <dgm:cxn modelId="{BB1C6520-9E56-49E8-8ECC-C05341F7BDC6}" type="presOf" srcId="{4E6C869E-68ED-4173-ADF0-FDF6718CAB58}" destId="{6C0EA741-A328-4147-8439-3549FDAF59D4}" srcOrd="1" destOrd="0" presId="urn:microsoft.com/office/officeart/2009/3/layout/OpposingIdeas"/>
    <dgm:cxn modelId="{E4140640-F1DE-49DF-98FF-4F2495CA0DDC}" srcId="{914480F1-CB1C-4AED-965D-5832C4223FBF}" destId="{4E6C869E-68ED-4173-ADF0-FDF6718CAB58}" srcOrd="0" destOrd="0" parTransId="{DBCD7EE0-CE96-4FC6-81C2-EA787EA59127}" sibTransId="{52A10BF9-9B0E-444A-B67A-DB092608F312}"/>
    <dgm:cxn modelId="{1E72938F-C79B-439C-8628-FC86D0B2B8DD}" srcId="{4E6C869E-68ED-4173-ADF0-FDF6718CAB58}" destId="{AA362242-4941-43FB-952D-8F2482FA3565}" srcOrd="0" destOrd="0" parTransId="{B32E9FF5-0D61-480B-86FE-B40354387E42}" sibTransId="{EEC2F7AF-EBDC-441A-8938-67255AB214C4}"/>
    <dgm:cxn modelId="{2EBFCF27-FE69-4219-A313-961E9BF66B22}" type="presOf" srcId="{914480F1-CB1C-4AED-965D-5832C4223FBF}" destId="{A3FEA6BA-592B-45C0-8958-F538760E7371}" srcOrd="0" destOrd="0" presId="urn:microsoft.com/office/officeart/2009/3/layout/OpposingIdeas"/>
    <dgm:cxn modelId="{CF05D750-F5E2-4D1D-A582-AB58B4AD3E90}" srcId="{914480F1-CB1C-4AED-965D-5832C4223FBF}" destId="{D1D95987-9D63-423D-B8FE-D8BA2A11680D}" srcOrd="1" destOrd="0" parTransId="{CAAEAA51-E539-4954-B3A9-D89E868887C7}" sibTransId="{07BAA588-A3F4-4329-90E9-D3063230B5B4}"/>
    <dgm:cxn modelId="{CBA588E4-5616-4E9B-B4EE-2B28780440A8}" type="presOf" srcId="{4E6C869E-68ED-4173-ADF0-FDF6718CAB58}" destId="{7994E285-A8E9-4C15-8121-86FF0DC343DC}" srcOrd="0" destOrd="0" presId="urn:microsoft.com/office/officeart/2009/3/layout/OpposingIdeas"/>
    <dgm:cxn modelId="{923254B4-17C9-44B6-B0C0-A39EC7B1999F}" type="presOf" srcId="{D1D95987-9D63-423D-B8FE-D8BA2A11680D}" destId="{84EA46CD-2706-4B57-9752-3E82E5098A30}" srcOrd="0" destOrd="0" presId="urn:microsoft.com/office/officeart/2009/3/layout/OpposingIdeas"/>
    <dgm:cxn modelId="{3CD4C556-B8BA-4E15-94C9-77BCD9A917FF}" type="presOf" srcId="{D1D95987-9D63-423D-B8FE-D8BA2A11680D}" destId="{BDDB4911-73D9-457E-9A01-72A292606F57}" srcOrd="1" destOrd="0" presId="urn:microsoft.com/office/officeart/2009/3/layout/OpposingIdeas"/>
    <dgm:cxn modelId="{54D0CAD9-AB42-4AE2-99C6-AAAF15D02105}" type="presParOf" srcId="{A3FEA6BA-592B-45C0-8958-F538760E7371}" destId="{886818FA-A05B-428E-9EDB-47F43E1548AB}" srcOrd="0" destOrd="0" presId="urn:microsoft.com/office/officeart/2009/3/layout/OpposingIdeas"/>
    <dgm:cxn modelId="{434E942F-4BA2-4B82-AD3A-CC66DD5CAD45}" type="presParOf" srcId="{A3FEA6BA-592B-45C0-8958-F538760E7371}" destId="{194757A8-CD38-4DD9-9BC3-A5C8B22E151C}" srcOrd="1" destOrd="0" presId="urn:microsoft.com/office/officeart/2009/3/layout/OpposingIdeas"/>
    <dgm:cxn modelId="{DE44C187-3423-4945-A1A8-5D6BB2C893B7}" type="presParOf" srcId="{A3FEA6BA-592B-45C0-8958-F538760E7371}" destId="{389883DC-9618-49D1-8251-1F6028ABC8C6}" srcOrd="2" destOrd="0" presId="urn:microsoft.com/office/officeart/2009/3/layout/OpposingIdeas"/>
    <dgm:cxn modelId="{9A2BA1C7-08C1-40B2-AA6F-F39CFB154535}" type="presParOf" srcId="{A3FEA6BA-592B-45C0-8958-F538760E7371}" destId="{27599008-349D-4212-8505-77D45D92F434}" srcOrd="3" destOrd="0" presId="urn:microsoft.com/office/officeart/2009/3/layout/OpposingIdeas"/>
    <dgm:cxn modelId="{1C76625E-92C0-49AF-9F6E-6CDBA6FDF1C8}" type="presParOf" srcId="{A3FEA6BA-592B-45C0-8958-F538760E7371}" destId="{7994E285-A8E9-4C15-8121-86FF0DC343DC}" srcOrd="4" destOrd="0" presId="urn:microsoft.com/office/officeart/2009/3/layout/OpposingIdeas"/>
    <dgm:cxn modelId="{8D5A932D-820E-4844-BC03-ED4E28FEDD18}" type="presParOf" srcId="{A3FEA6BA-592B-45C0-8958-F538760E7371}" destId="{6C0EA741-A328-4147-8439-3549FDAF59D4}" srcOrd="5" destOrd="0" presId="urn:microsoft.com/office/officeart/2009/3/layout/OpposingIdeas"/>
    <dgm:cxn modelId="{77DC46A1-F20B-46F2-9765-5D08DB546DC5}" type="presParOf" srcId="{A3FEA6BA-592B-45C0-8958-F538760E7371}" destId="{84EA46CD-2706-4B57-9752-3E82E5098A30}" srcOrd="6" destOrd="0" presId="urn:microsoft.com/office/officeart/2009/3/layout/OpposingIdeas"/>
    <dgm:cxn modelId="{122807CA-66C6-48B0-94E2-83E5DA282361}" type="presParOf" srcId="{A3FEA6BA-592B-45C0-8958-F538760E7371}" destId="{BDDB4911-73D9-457E-9A01-72A292606F57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5D8990-B22E-4F4A-94E5-485648050C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524173-004E-4769-B88F-7EFC3D6E5AD4}">
      <dgm:prSet phldrT="[Текст]"/>
      <dgm:spPr/>
      <dgm:t>
        <a:bodyPr/>
        <a:lstStyle/>
        <a:p>
          <a:r>
            <a:rPr lang="ru-RU" dirty="0" err="1" smtClean="0"/>
            <a:t>Маскулинность</a:t>
          </a:r>
          <a:endParaRPr lang="ru-RU" dirty="0"/>
        </a:p>
      </dgm:t>
    </dgm:pt>
    <dgm:pt modelId="{2CFB27CE-3235-4F27-808D-0935B43CBE18}" type="parTrans" cxnId="{35E49543-FB9C-4DEF-BECC-CFB4C3C492CD}">
      <dgm:prSet/>
      <dgm:spPr/>
      <dgm:t>
        <a:bodyPr/>
        <a:lstStyle/>
        <a:p>
          <a:endParaRPr lang="ru-RU"/>
        </a:p>
      </dgm:t>
    </dgm:pt>
    <dgm:pt modelId="{88E13AF0-A72B-41EF-85EA-124F5FE4EBC9}" type="sibTrans" cxnId="{35E49543-FB9C-4DEF-BECC-CFB4C3C492CD}">
      <dgm:prSet/>
      <dgm:spPr/>
      <dgm:t>
        <a:bodyPr/>
        <a:lstStyle/>
        <a:p>
          <a:endParaRPr lang="ru-RU"/>
        </a:p>
      </dgm:t>
    </dgm:pt>
    <dgm:pt modelId="{8D1C5643-8D0E-41D6-8B0A-9C2949C726B0}">
      <dgm:prSet phldrT="[Текст]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 более </a:t>
          </a:r>
          <a:r>
            <a:rPr lang="ru-RU" dirty="0" smtClean="0"/>
            <a:t>четкие различия между полами и склонность к соперничеству и достижению целей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ru-RU" dirty="0"/>
        </a:p>
      </dgm:t>
    </dgm:pt>
    <dgm:pt modelId="{8463FC5F-C4F3-4312-A943-09663A78B1CB}" type="parTrans" cxnId="{A1581BB9-B1E4-49B1-A74B-270B43C66827}">
      <dgm:prSet/>
      <dgm:spPr/>
      <dgm:t>
        <a:bodyPr/>
        <a:lstStyle/>
        <a:p>
          <a:endParaRPr lang="ru-RU"/>
        </a:p>
      </dgm:t>
    </dgm:pt>
    <dgm:pt modelId="{E2579FA9-2083-43E2-B8F9-125E506CD721}" type="sibTrans" cxnId="{A1581BB9-B1E4-49B1-A74B-270B43C66827}">
      <dgm:prSet/>
      <dgm:spPr/>
      <dgm:t>
        <a:bodyPr/>
        <a:lstStyle/>
        <a:p>
          <a:endParaRPr lang="ru-RU"/>
        </a:p>
      </dgm:t>
    </dgm:pt>
    <dgm:pt modelId="{0A174181-2550-4E3C-B524-120276011AF2}">
      <dgm:prSet phldrT="[Текст]"/>
      <dgm:spPr/>
      <dgm:t>
        <a:bodyPr/>
        <a:lstStyle/>
        <a:p>
          <a:r>
            <a:rPr lang="ru-RU" dirty="0" err="1" smtClean="0"/>
            <a:t>Феминность</a:t>
          </a:r>
          <a:endParaRPr lang="ru-RU" dirty="0"/>
        </a:p>
      </dgm:t>
    </dgm:pt>
    <dgm:pt modelId="{BDFBEA80-857B-4C2C-A936-37AAE2557191}" type="parTrans" cxnId="{6F56258C-CB0E-4F3F-95D1-0A964B2446DF}">
      <dgm:prSet/>
      <dgm:spPr/>
      <dgm:t>
        <a:bodyPr/>
        <a:lstStyle/>
        <a:p>
          <a:endParaRPr lang="ru-RU"/>
        </a:p>
      </dgm:t>
    </dgm:pt>
    <dgm:pt modelId="{E799D31C-36B0-419E-A467-DA6E1086F176}" type="sibTrans" cxnId="{6F56258C-CB0E-4F3F-95D1-0A964B2446DF}">
      <dgm:prSet/>
      <dgm:spPr/>
      <dgm:t>
        <a:bodyPr/>
        <a:lstStyle/>
        <a:p>
          <a:endParaRPr lang="ru-RU"/>
        </a:p>
      </dgm:t>
    </dgm:pt>
    <dgm:pt modelId="{DA0B16BC-20A1-43AB-AB3D-C97A97B057E2}">
      <dgm:prSet phldrT="[Текст]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 менее </a:t>
          </a:r>
          <a:r>
            <a:rPr lang="ru-RU" dirty="0" smtClean="0"/>
            <a:t>существенные различия между полами и более высокая ценность взаимоотношений</a:t>
          </a:r>
        </a:p>
      </dgm:t>
    </dgm:pt>
    <dgm:pt modelId="{1CEA92E9-DDE1-44FD-9A3C-F3D9C302DCF4}" type="parTrans" cxnId="{5AC34F9C-82DF-46C5-BA1C-6E7DCCCB6AA4}">
      <dgm:prSet/>
      <dgm:spPr/>
      <dgm:t>
        <a:bodyPr/>
        <a:lstStyle/>
        <a:p>
          <a:endParaRPr lang="ru-RU"/>
        </a:p>
      </dgm:t>
    </dgm:pt>
    <dgm:pt modelId="{7A06BE3E-326C-430F-B87D-A53C513B8356}" type="sibTrans" cxnId="{5AC34F9C-82DF-46C5-BA1C-6E7DCCCB6AA4}">
      <dgm:prSet/>
      <dgm:spPr/>
      <dgm:t>
        <a:bodyPr/>
        <a:lstStyle/>
        <a:p>
          <a:endParaRPr lang="ru-RU"/>
        </a:p>
      </dgm:t>
    </dgm:pt>
    <dgm:pt modelId="{3497106E-EDF7-4369-842B-71DA62595E98}" type="pres">
      <dgm:prSet presAssocID="{0F5D8990-B22E-4F4A-94E5-485648050C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487DB9-CB78-4519-A658-589B80D4BA3D}" type="pres">
      <dgm:prSet presAssocID="{2A524173-004E-4769-B88F-7EFC3D6E5AD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A3825-7FD9-45D6-A66A-4526E88C7D52}" type="pres">
      <dgm:prSet presAssocID="{2A524173-004E-4769-B88F-7EFC3D6E5AD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92151-EFF4-4123-9ED3-90BE42BD24FB}" type="pres">
      <dgm:prSet presAssocID="{0A174181-2550-4E3C-B524-120276011AF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AF2751-C07C-4F0A-B0D9-59D22D24488C}" type="pres">
      <dgm:prSet presAssocID="{0A174181-2550-4E3C-B524-120276011AF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581BB9-B1E4-49B1-A74B-270B43C66827}" srcId="{2A524173-004E-4769-B88F-7EFC3D6E5AD4}" destId="{8D1C5643-8D0E-41D6-8B0A-9C2949C726B0}" srcOrd="0" destOrd="0" parTransId="{8463FC5F-C4F3-4312-A943-09663A78B1CB}" sibTransId="{E2579FA9-2083-43E2-B8F9-125E506CD721}"/>
    <dgm:cxn modelId="{5AC34F9C-82DF-46C5-BA1C-6E7DCCCB6AA4}" srcId="{0A174181-2550-4E3C-B524-120276011AF2}" destId="{DA0B16BC-20A1-43AB-AB3D-C97A97B057E2}" srcOrd="0" destOrd="0" parTransId="{1CEA92E9-DDE1-44FD-9A3C-F3D9C302DCF4}" sibTransId="{7A06BE3E-326C-430F-B87D-A53C513B8356}"/>
    <dgm:cxn modelId="{C36F74AF-6083-43B6-9867-9565A2BEC5D9}" type="presOf" srcId="{0F5D8990-B22E-4F4A-94E5-485648050CE7}" destId="{3497106E-EDF7-4369-842B-71DA62595E98}" srcOrd="0" destOrd="0" presId="urn:microsoft.com/office/officeart/2005/8/layout/vList2"/>
    <dgm:cxn modelId="{9F32DA4F-5A01-4F9A-8A34-CCCAB04D0C6D}" type="presOf" srcId="{0A174181-2550-4E3C-B524-120276011AF2}" destId="{76792151-EFF4-4123-9ED3-90BE42BD24FB}" srcOrd="0" destOrd="0" presId="urn:microsoft.com/office/officeart/2005/8/layout/vList2"/>
    <dgm:cxn modelId="{A4B32C5F-2A34-4249-86E3-C2958C538760}" type="presOf" srcId="{2A524173-004E-4769-B88F-7EFC3D6E5AD4}" destId="{02487DB9-CB78-4519-A658-589B80D4BA3D}" srcOrd="0" destOrd="0" presId="urn:microsoft.com/office/officeart/2005/8/layout/vList2"/>
    <dgm:cxn modelId="{2E84D153-FA29-4F85-91E6-5879965B609E}" type="presOf" srcId="{8D1C5643-8D0E-41D6-8B0A-9C2949C726B0}" destId="{D86A3825-7FD9-45D6-A66A-4526E88C7D52}" srcOrd="0" destOrd="0" presId="urn:microsoft.com/office/officeart/2005/8/layout/vList2"/>
    <dgm:cxn modelId="{35E49543-FB9C-4DEF-BECC-CFB4C3C492CD}" srcId="{0F5D8990-B22E-4F4A-94E5-485648050CE7}" destId="{2A524173-004E-4769-B88F-7EFC3D6E5AD4}" srcOrd="0" destOrd="0" parTransId="{2CFB27CE-3235-4F27-808D-0935B43CBE18}" sibTransId="{88E13AF0-A72B-41EF-85EA-124F5FE4EBC9}"/>
    <dgm:cxn modelId="{6F56258C-CB0E-4F3F-95D1-0A964B2446DF}" srcId="{0F5D8990-B22E-4F4A-94E5-485648050CE7}" destId="{0A174181-2550-4E3C-B524-120276011AF2}" srcOrd="1" destOrd="0" parTransId="{BDFBEA80-857B-4C2C-A936-37AAE2557191}" sibTransId="{E799D31C-36B0-419E-A467-DA6E1086F176}"/>
    <dgm:cxn modelId="{E12E3868-BC5E-4986-BB95-66693AB5192E}" type="presOf" srcId="{DA0B16BC-20A1-43AB-AB3D-C97A97B057E2}" destId="{4CAF2751-C07C-4F0A-B0D9-59D22D24488C}" srcOrd="0" destOrd="0" presId="urn:microsoft.com/office/officeart/2005/8/layout/vList2"/>
    <dgm:cxn modelId="{DB7F5040-12E5-45B5-8572-1051203CEE06}" type="presParOf" srcId="{3497106E-EDF7-4369-842B-71DA62595E98}" destId="{02487DB9-CB78-4519-A658-589B80D4BA3D}" srcOrd="0" destOrd="0" presId="urn:microsoft.com/office/officeart/2005/8/layout/vList2"/>
    <dgm:cxn modelId="{8482F715-2ABD-4072-8446-2503A8C340BF}" type="presParOf" srcId="{3497106E-EDF7-4369-842B-71DA62595E98}" destId="{D86A3825-7FD9-45D6-A66A-4526E88C7D52}" srcOrd="1" destOrd="0" presId="urn:microsoft.com/office/officeart/2005/8/layout/vList2"/>
    <dgm:cxn modelId="{9EBB4E5E-5217-486F-952D-19FE786BBEB5}" type="presParOf" srcId="{3497106E-EDF7-4369-842B-71DA62595E98}" destId="{76792151-EFF4-4123-9ED3-90BE42BD24FB}" srcOrd="2" destOrd="0" presId="urn:microsoft.com/office/officeart/2005/8/layout/vList2"/>
    <dgm:cxn modelId="{83D90865-5D3A-49B5-A1C5-22CBF901C065}" type="presParOf" srcId="{3497106E-EDF7-4369-842B-71DA62595E98}" destId="{4CAF2751-C07C-4F0A-B0D9-59D22D24488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7D9F77-97AD-4050-A96D-24EBE78021D5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607C09-E632-4E1A-A591-CC42D739F97D}">
      <dgm:prSet phldrT="[Текст]"/>
      <dgm:spPr/>
      <dgm:t>
        <a:bodyPr anchor="ctr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Культуры, для которых этот индекс высок, менее терпимы к изменениям и стремятся избегать беспокойства, которое несет в себе неизвестность, путем установления строгих правил, нормативов и/или законов. </a:t>
          </a:r>
        </a:p>
      </dgm:t>
    </dgm:pt>
    <dgm:pt modelId="{9F9FBF80-17A6-44DA-909E-AB3374D87A22}" type="parTrans" cxnId="{8A5E91DC-9E65-4F5B-A6BE-F1482D0E3A90}">
      <dgm:prSet/>
      <dgm:spPr/>
      <dgm:t>
        <a:bodyPr/>
        <a:lstStyle/>
        <a:p>
          <a:endParaRPr lang="ru-RU"/>
        </a:p>
      </dgm:t>
    </dgm:pt>
    <dgm:pt modelId="{6F9635CE-C6E0-4B3C-9FEC-9F3C28CD3194}" type="sibTrans" cxnId="{8A5E91DC-9E65-4F5B-A6BE-F1482D0E3A90}">
      <dgm:prSet/>
      <dgm:spPr/>
      <dgm:t>
        <a:bodyPr/>
        <a:lstStyle/>
        <a:p>
          <a:endParaRPr lang="ru-RU"/>
        </a:p>
      </dgm:t>
    </dgm:pt>
    <dgm:pt modelId="{8A0F78FC-E687-4E1A-998B-F4E434F455E5}">
      <dgm:prSet phldrT="[Текст]" custT="1"/>
      <dgm:spPr/>
      <dgm:t>
        <a:bodyPr anchor="ctr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Общества с низким индексом более открыты к изменениям и используют меньше правил и законов, а их обычаи имеют менее строгий характер.</a:t>
          </a:r>
        </a:p>
      </dgm:t>
    </dgm:pt>
    <dgm:pt modelId="{8E6484A3-5994-4614-8E26-5B6AFE5DD03D}" type="parTrans" cxnId="{77E87D68-51D9-4089-AAE3-97DA86A0A5DE}">
      <dgm:prSet/>
      <dgm:spPr/>
      <dgm:t>
        <a:bodyPr/>
        <a:lstStyle/>
        <a:p>
          <a:endParaRPr lang="ru-RU"/>
        </a:p>
      </dgm:t>
    </dgm:pt>
    <dgm:pt modelId="{218C41E0-E6C8-4E84-A8E9-CAC538DBDE35}" type="sibTrans" cxnId="{77E87D68-51D9-4089-AAE3-97DA86A0A5DE}">
      <dgm:prSet/>
      <dgm:spPr/>
      <dgm:t>
        <a:bodyPr/>
        <a:lstStyle/>
        <a:p>
          <a:endParaRPr lang="ru-RU"/>
        </a:p>
      </dgm:t>
    </dgm:pt>
    <dgm:pt modelId="{0964A030-86C8-4935-A851-CC4A61EA887C}" type="pres">
      <dgm:prSet presAssocID="{757D9F77-97AD-4050-A96D-24EBE78021D5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BBC14E-73C0-4634-BA6C-601A290421A4}" type="pres">
      <dgm:prSet presAssocID="{757D9F77-97AD-4050-A96D-24EBE78021D5}" presName="Background" presStyleLbl="bgImgPlace1" presStyleIdx="0" presStyleCnt="1"/>
      <dgm:spPr/>
    </dgm:pt>
    <dgm:pt modelId="{456A9BEB-AAD3-467E-8485-5BB276E60F93}" type="pres">
      <dgm:prSet presAssocID="{757D9F77-97AD-4050-A96D-24EBE78021D5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C0D44-D33F-4D27-B6A1-970E632CD135}" type="pres">
      <dgm:prSet presAssocID="{757D9F77-97AD-4050-A96D-24EBE78021D5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3E56E2-DEF7-4BFD-9082-A025C9310415}" type="pres">
      <dgm:prSet presAssocID="{757D9F77-97AD-4050-A96D-24EBE78021D5}" presName="Plus" presStyleLbl="alignNode1" presStyleIdx="0" presStyleCnt="2"/>
      <dgm:spPr/>
    </dgm:pt>
    <dgm:pt modelId="{A688BF65-44EE-4E36-B8F4-40F6A473C992}" type="pres">
      <dgm:prSet presAssocID="{757D9F77-97AD-4050-A96D-24EBE78021D5}" presName="Minus" presStyleLbl="alignNode1" presStyleIdx="1" presStyleCnt="2"/>
      <dgm:spPr/>
    </dgm:pt>
    <dgm:pt modelId="{2D8E3ADD-C2C8-4A4E-9442-80C03D0710DD}" type="pres">
      <dgm:prSet presAssocID="{757D9F77-97AD-4050-A96D-24EBE78021D5}" presName="Divider" presStyleLbl="parChTrans1D1" presStyleIdx="0" presStyleCnt="1"/>
      <dgm:spPr/>
    </dgm:pt>
  </dgm:ptLst>
  <dgm:cxnLst>
    <dgm:cxn modelId="{0334B300-7888-420F-A654-A5CDA60C6BE9}" type="presOf" srcId="{FE607C09-E632-4E1A-A591-CC42D739F97D}" destId="{456A9BEB-AAD3-467E-8485-5BB276E60F93}" srcOrd="0" destOrd="0" presId="urn:microsoft.com/office/officeart/2009/3/layout/PlusandMinus"/>
    <dgm:cxn modelId="{8A5E91DC-9E65-4F5B-A6BE-F1482D0E3A90}" srcId="{757D9F77-97AD-4050-A96D-24EBE78021D5}" destId="{FE607C09-E632-4E1A-A591-CC42D739F97D}" srcOrd="0" destOrd="0" parTransId="{9F9FBF80-17A6-44DA-909E-AB3374D87A22}" sibTransId="{6F9635CE-C6E0-4B3C-9FEC-9F3C28CD3194}"/>
    <dgm:cxn modelId="{77E87D68-51D9-4089-AAE3-97DA86A0A5DE}" srcId="{757D9F77-97AD-4050-A96D-24EBE78021D5}" destId="{8A0F78FC-E687-4E1A-998B-F4E434F455E5}" srcOrd="1" destOrd="0" parTransId="{8E6484A3-5994-4614-8E26-5B6AFE5DD03D}" sibTransId="{218C41E0-E6C8-4E84-A8E9-CAC538DBDE35}"/>
    <dgm:cxn modelId="{1951B24E-C82E-4123-8156-06D47160BC96}" type="presOf" srcId="{757D9F77-97AD-4050-A96D-24EBE78021D5}" destId="{0964A030-86C8-4935-A851-CC4A61EA887C}" srcOrd="0" destOrd="0" presId="urn:microsoft.com/office/officeart/2009/3/layout/PlusandMinus"/>
    <dgm:cxn modelId="{FB7CDA03-3318-443A-8059-71930141779B}" type="presOf" srcId="{8A0F78FC-E687-4E1A-998B-F4E434F455E5}" destId="{18EC0D44-D33F-4D27-B6A1-970E632CD135}" srcOrd="0" destOrd="0" presId="urn:microsoft.com/office/officeart/2009/3/layout/PlusandMinus"/>
    <dgm:cxn modelId="{F6AC3683-D381-425D-8DC5-EA05B4C47C1D}" type="presParOf" srcId="{0964A030-86C8-4935-A851-CC4A61EA887C}" destId="{F4BBC14E-73C0-4634-BA6C-601A290421A4}" srcOrd="0" destOrd="0" presId="urn:microsoft.com/office/officeart/2009/3/layout/PlusandMinus"/>
    <dgm:cxn modelId="{CDB82433-E3B3-431B-9319-FA90E1F2E37D}" type="presParOf" srcId="{0964A030-86C8-4935-A851-CC4A61EA887C}" destId="{456A9BEB-AAD3-467E-8485-5BB276E60F93}" srcOrd="1" destOrd="0" presId="urn:microsoft.com/office/officeart/2009/3/layout/PlusandMinus"/>
    <dgm:cxn modelId="{021625A7-EA8D-41C5-AAA2-7334A312F30E}" type="presParOf" srcId="{0964A030-86C8-4935-A851-CC4A61EA887C}" destId="{18EC0D44-D33F-4D27-B6A1-970E632CD135}" srcOrd="2" destOrd="0" presId="urn:microsoft.com/office/officeart/2009/3/layout/PlusandMinus"/>
    <dgm:cxn modelId="{C893FE09-3A90-41F4-A944-7F58550A026E}" type="presParOf" srcId="{0964A030-86C8-4935-A851-CC4A61EA887C}" destId="{3E3E56E2-DEF7-4BFD-9082-A025C9310415}" srcOrd="3" destOrd="0" presId="urn:microsoft.com/office/officeart/2009/3/layout/PlusandMinus"/>
    <dgm:cxn modelId="{85B6658A-5BCC-4AD0-B712-E3BA3177FB05}" type="presParOf" srcId="{0964A030-86C8-4935-A851-CC4A61EA887C}" destId="{A688BF65-44EE-4E36-B8F4-40F6A473C992}" srcOrd="4" destOrd="0" presId="urn:microsoft.com/office/officeart/2009/3/layout/PlusandMinus"/>
    <dgm:cxn modelId="{66F47B71-720F-4605-85BF-1A45A3FF6E4D}" type="presParOf" srcId="{0964A030-86C8-4935-A851-CC4A61EA887C}" destId="{2D8E3ADD-C2C8-4A4E-9442-80C03D0710DD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A9F5B9-523E-4C21-8141-9632EE5E5FA0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4CAC25-AF92-4D03-A8D7-461475F33917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/>
            <a:t>Культуры, ориентированные на краткосрочный период, ценят традиционные методы, уделяют много времени развитию отношений и в целом рассматривают время как замкнутый круг. </a:t>
          </a:r>
          <a:endParaRPr lang="ru-RU" sz="1300" dirty="0"/>
        </a:p>
      </dgm:t>
    </dgm:pt>
    <dgm:pt modelId="{271B4018-A122-445A-BD03-6B1737E98618}" type="parTrans" cxnId="{561BF6A3-1B9E-4E68-A790-85972A04D14C}">
      <dgm:prSet/>
      <dgm:spPr/>
      <dgm:t>
        <a:bodyPr/>
        <a:lstStyle/>
        <a:p>
          <a:endParaRPr lang="ru-RU"/>
        </a:p>
      </dgm:t>
    </dgm:pt>
    <dgm:pt modelId="{1E01E4E6-D63F-4D62-8BC1-D5F435E8034B}" type="sibTrans" cxnId="{561BF6A3-1B9E-4E68-A790-85972A04D14C}">
      <dgm:prSet/>
      <dgm:spPr/>
      <dgm:t>
        <a:bodyPr/>
        <a:lstStyle/>
        <a:p>
          <a:endParaRPr lang="ru-RU"/>
        </a:p>
      </dgm:t>
    </dgm:pt>
    <dgm:pt modelId="{BD4CC16D-CECB-4CD2-AB7E-5ADDB6D4EFF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/>
            <a:t>Долгосрочная ориентация на будущее: время рассматривается как вектор, а люди склонны смотреть в будущее больше, чем интересоваться настоящим или вспоминать прошлое. Такое общество ориентировано на достижение целей и высоко ценит результаты.</a:t>
          </a:r>
        </a:p>
      </dgm:t>
    </dgm:pt>
    <dgm:pt modelId="{9E9A197E-4977-4037-BB56-08B6A4CA9827}" type="parTrans" cxnId="{C55862D1-FF50-40DB-BBBC-1BB562454D0F}">
      <dgm:prSet/>
      <dgm:spPr/>
      <dgm:t>
        <a:bodyPr/>
        <a:lstStyle/>
        <a:p>
          <a:endParaRPr lang="ru-RU"/>
        </a:p>
      </dgm:t>
    </dgm:pt>
    <dgm:pt modelId="{F13383BC-6547-404C-9CF8-84635A8EAEA3}" type="sibTrans" cxnId="{C55862D1-FF50-40DB-BBBC-1BB562454D0F}">
      <dgm:prSet/>
      <dgm:spPr/>
      <dgm:t>
        <a:bodyPr/>
        <a:lstStyle/>
        <a:p>
          <a:endParaRPr lang="ru-RU"/>
        </a:p>
      </dgm:t>
    </dgm:pt>
    <dgm:pt modelId="{C5D9FA5B-EE67-4EED-B762-20B1326D0FFB}" type="pres">
      <dgm:prSet presAssocID="{67A9F5B9-523E-4C21-8141-9632EE5E5FA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23BC1C-6664-4643-8D57-3CA68ADA99FC}" type="pres">
      <dgm:prSet presAssocID="{67A9F5B9-523E-4C21-8141-9632EE5E5FA0}" presName="divider" presStyleLbl="fgShp" presStyleIdx="0" presStyleCnt="1"/>
      <dgm:spPr/>
    </dgm:pt>
    <dgm:pt modelId="{7E68425E-AA88-45E8-93F1-2E9F7B9A0FAC}" type="pres">
      <dgm:prSet presAssocID="{B84CAC25-AF92-4D03-A8D7-461475F33917}" presName="downArrow" presStyleLbl="node1" presStyleIdx="0" presStyleCnt="2"/>
      <dgm:spPr/>
    </dgm:pt>
    <dgm:pt modelId="{34053E01-DE13-43EB-9514-180AB4EAF32C}" type="pres">
      <dgm:prSet presAssocID="{B84CAC25-AF92-4D03-A8D7-461475F33917}" presName="downArrowText" presStyleLbl="revTx" presStyleIdx="0" presStyleCnt="2" custScaleX="1889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EF2EFA-1DDD-4B2A-89C2-16673FC99073}" type="pres">
      <dgm:prSet presAssocID="{BD4CC16D-CECB-4CD2-AB7E-5ADDB6D4EFFB}" presName="upArrow" presStyleLbl="node1" presStyleIdx="1" presStyleCnt="2"/>
      <dgm:spPr/>
    </dgm:pt>
    <dgm:pt modelId="{CF21CA1F-D586-41BB-96FE-9CDECE708822}" type="pres">
      <dgm:prSet presAssocID="{BD4CC16D-CECB-4CD2-AB7E-5ADDB6D4EFFB}" presName="upArrowText" presStyleLbl="revTx" presStyleIdx="1" presStyleCnt="2" custScaleX="1855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52F746-E3C0-46F6-BFB6-54EC9E2B7E2B}" type="presOf" srcId="{B84CAC25-AF92-4D03-A8D7-461475F33917}" destId="{34053E01-DE13-43EB-9514-180AB4EAF32C}" srcOrd="0" destOrd="0" presId="urn:microsoft.com/office/officeart/2005/8/layout/arrow3"/>
    <dgm:cxn modelId="{C55862D1-FF50-40DB-BBBC-1BB562454D0F}" srcId="{67A9F5B9-523E-4C21-8141-9632EE5E5FA0}" destId="{BD4CC16D-CECB-4CD2-AB7E-5ADDB6D4EFFB}" srcOrd="1" destOrd="0" parTransId="{9E9A197E-4977-4037-BB56-08B6A4CA9827}" sibTransId="{F13383BC-6547-404C-9CF8-84635A8EAEA3}"/>
    <dgm:cxn modelId="{561BF6A3-1B9E-4E68-A790-85972A04D14C}" srcId="{67A9F5B9-523E-4C21-8141-9632EE5E5FA0}" destId="{B84CAC25-AF92-4D03-A8D7-461475F33917}" srcOrd="0" destOrd="0" parTransId="{271B4018-A122-445A-BD03-6B1737E98618}" sibTransId="{1E01E4E6-D63F-4D62-8BC1-D5F435E8034B}"/>
    <dgm:cxn modelId="{3731503A-DB5A-4464-A6BE-74B2E1D6FABB}" type="presOf" srcId="{67A9F5B9-523E-4C21-8141-9632EE5E5FA0}" destId="{C5D9FA5B-EE67-4EED-B762-20B1326D0FFB}" srcOrd="0" destOrd="0" presId="urn:microsoft.com/office/officeart/2005/8/layout/arrow3"/>
    <dgm:cxn modelId="{9CBA37B3-4E8F-4DEB-AD6F-1BA2D87441FA}" type="presOf" srcId="{BD4CC16D-CECB-4CD2-AB7E-5ADDB6D4EFFB}" destId="{CF21CA1F-D586-41BB-96FE-9CDECE708822}" srcOrd="0" destOrd="0" presId="urn:microsoft.com/office/officeart/2005/8/layout/arrow3"/>
    <dgm:cxn modelId="{5DFFD351-E63D-4B5D-BB7B-F41DF61C31B3}" type="presParOf" srcId="{C5D9FA5B-EE67-4EED-B762-20B1326D0FFB}" destId="{EF23BC1C-6664-4643-8D57-3CA68ADA99FC}" srcOrd="0" destOrd="0" presId="urn:microsoft.com/office/officeart/2005/8/layout/arrow3"/>
    <dgm:cxn modelId="{22BF98A3-7FF4-419D-808C-D6FF484F49CB}" type="presParOf" srcId="{C5D9FA5B-EE67-4EED-B762-20B1326D0FFB}" destId="{7E68425E-AA88-45E8-93F1-2E9F7B9A0FAC}" srcOrd="1" destOrd="0" presId="urn:microsoft.com/office/officeart/2005/8/layout/arrow3"/>
    <dgm:cxn modelId="{88F4B087-0CE9-4B1F-90CC-A6A2CED4A39D}" type="presParOf" srcId="{C5D9FA5B-EE67-4EED-B762-20B1326D0FFB}" destId="{34053E01-DE13-43EB-9514-180AB4EAF32C}" srcOrd="2" destOrd="0" presId="urn:microsoft.com/office/officeart/2005/8/layout/arrow3"/>
    <dgm:cxn modelId="{1EED82AE-5F5D-4273-B266-7BFDCAA4143C}" type="presParOf" srcId="{C5D9FA5B-EE67-4EED-B762-20B1326D0FFB}" destId="{36EF2EFA-1DDD-4B2A-89C2-16673FC99073}" srcOrd="3" destOrd="0" presId="urn:microsoft.com/office/officeart/2005/8/layout/arrow3"/>
    <dgm:cxn modelId="{851409A9-5959-4D79-B90C-A77F143DA124}" type="presParOf" srcId="{C5D9FA5B-EE67-4EED-B762-20B1326D0FFB}" destId="{CF21CA1F-D586-41BB-96FE-9CDECE708822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B24DD91-6DAC-40CB-B261-F8268AF2BB7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AAB98C-6425-4FFD-AF50-1E74ACD62EC7}">
      <dgm:prSet phldrT="[Текст]"/>
      <dgm:spPr/>
      <dgm:t>
        <a:bodyPr/>
        <a:lstStyle/>
        <a:p>
          <a:r>
            <a:rPr lang="ru-RU" dirty="0" smtClean="0"/>
            <a:t>Индульгенция</a:t>
          </a:r>
          <a:endParaRPr lang="ru-RU" dirty="0"/>
        </a:p>
      </dgm:t>
    </dgm:pt>
    <dgm:pt modelId="{A8F10BFD-7BF9-4833-B870-2AC3D4A4A100}" type="parTrans" cxnId="{295B4573-7CE6-4646-9A26-98329A4BB742}">
      <dgm:prSet/>
      <dgm:spPr/>
      <dgm:t>
        <a:bodyPr/>
        <a:lstStyle/>
        <a:p>
          <a:endParaRPr lang="ru-RU"/>
        </a:p>
      </dgm:t>
    </dgm:pt>
    <dgm:pt modelId="{AE46F84E-97DB-446E-8BB5-8502D536059D}" type="sibTrans" cxnId="{295B4573-7CE6-4646-9A26-98329A4BB742}">
      <dgm:prSet/>
      <dgm:spPr/>
      <dgm:t>
        <a:bodyPr/>
        <a:lstStyle/>
        <a:p>
          <a:endParaRPr lang="ru-RU"/>
        </a:p>
      </dgm:t>
    </dgm:pt>
    <dgm:pt modelId="{95501EB7-9221-42E3-9474-1094E0E610FF}">
      <dgm:prSet phldrT="[Текст]"/>
      <dgm:spPr/>
      <dgm:t>
        <a:bodyPr/>
        <a:lstStyle/>
        <a:p>
          <a:r>
            <a:rPr lang="ru-RU" dirty="0" smtClean="0"/>
            <a:t>свободно удовлетворяются основные и естественные человеческие потребности, связанные с наслаждением жизнью и получением удовольствия</a:t>
          </a:r>
          <a:endParaRPr lang="ru-RU" dirty="0"/>
        </a:p>
      </dgm:t>
    </dgm:pt>
    <dgm:pt modelId="{7B9991AC-A970-429B-835B-1216503E2F56}" type="parTrans" cxnId="{F2CC8579-F53C-4003-8619-E6462F7F6251}">
      <dgm:prSet/>
      <dgm:spPr/>
      <dgm:t>
        <a:bodyPr/>
        <a:lstStyle/>
        <a:p>
          <a:endParaRPr lang="ru-RU"/>
        </a:p>
      </dgm:t>
    </dgm:pt>
    <dgm:pt modelId="{F110464F-1D74-41DB-8FA9-8B4EA4BFA4DD}" type="sibTrans" cxnId="{F2CC8579-F53C-4003-8619-E6462F7F6251}">
      <dgm:prSet/>
      <dgm:spPr/>
      <dgm:t>
        <a:bodyPr/>
        <a:lstStyle/>
        <a:p>
          <a:endParaRPr lang="ru-RU"/>
        </a:p>
      </dgm:t>
    </dgm:pt>
    <dgm:pt modelId="{D6FEBD93-B753-4D08-8769-BA7789A035E8}">
      <dgm:prSet phldrT="[Текст]"/>
      <dgm:spPr/>
      <dgm:t>
        <a:bodyPr/>
        <a:lstStyle/>
        <a:p>
          <a:r>
            <a:rPr lang="ru-RU" dirty="0" smtClean="0"/>
            <a:t>Сдержанность</a:t>
          </a:r>
          <a:endParaRPr lang="ru-RU" dirty="0"/>
        </a:p>
      </dgm:t>
    </dgm:pt>
    <dgm:pt modelId="{1EE425ED-D629-4DB8-BBCE-E923A50FA2A2}" type="parTrans" cxnId="{76AA4960-52AF-4041-898A-8BEFF4470914}">
      <dgm:prSet/>
      <dgm:spPr/>
      <dgm:t>
        <a:bodyPr/>
        <a:lstStyle/>
        <a:p>
          <a:endParaRPr lang="ru-RU"/>
        </a:p>
      </dgm:t>
    </dgm:pt>
    <dgm:pt modelId="{91D7DC3B-69FD-4E23-8D73-A15640E55057}" type="sibTrans" cxnId="{76AA4960-52AF-4041-898A-8BEFF4470914}">
      <dgm:prSet/>
      <dgm:spPr/>
      <dgm:t>
        <a:bodyPr/>
        <a:lstStyle/>
        <a:p>
          <a:endParaRPr lang="ru-RU"/>
        </a:p>
      </dgm:t>
    </dgm:pt>
    <dgm:pt modelId="{249DEF01-CE67-42A1-82BA-CB123892C773}">
      <dgm:prSet phldrT="[Текст]"/>
      <dgm:spPr/>
      <dgm:t>
        <a:bodyPr/>
        <a:lstStyle/>
        <a:p>
          <a:pPr marL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ru-RU" dirty="0" smtClean="0"/>
            <a:t> удовлетворение </a:t>
          </a:r>
          <a:r>
            <a:rPr lang="ru-RU" dirty="0" smtClean="0"/>
            <a:t>потребностей контролируется и управляется путём введения строгих общественных норм</a:t>
          </a:r>
        </a:p>
      </dgm:t>
    </dgm:pt>
    <dgm:pt modelId="{D58AFD96-729F-4138-B6CF-26DF47D3E54A}" type="parTrans" cxnId="{4F0D7F11-CA66-4AF3-9A54-F506E27C8CF4}">
      <dgm:prSet/>
      <dgm:spPr/>
      <dgm:t>
        <a:bodyPr/>
        <a:lstStyle/>
        <a:p>
          <a:endParaRPr lang="ru-RU"/>
        </a:p>
      </dgm:t>
    </dgm:pt>
    <dgm:pt modelId="{00FE1F5A-37DD-4189-A06B-93E53D8D2AA5}" type="sibTrans" cxnId="{4F0D7F11-CA66-4AF3-9A54-F506E27C8CF4}">
      <dgm:prSet/>
      <dgm:spPr/>
      <dgm:t>
        <a:bodyPr/>
        <a:lstStyle/>
        <a:p>
          <a:endParaRPr lang="ru-RU"/>
        </a:p>
      </dgm:t>
    </dgm:pt>
    <dgm:pt modelId="{879EDE87-11B3-449C-A45B-C8E21BB6403D}" type="pres">
      <dgm:prSet presAssocID="{AB24DD91-6DAC-40CB-B261-F8268AF2BB7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2B2E7C2-4EF7-4992-AD8A-79273C85A813}" type="pres">
      <dgm:prSet presAssocID="{C0AAB98C-6425-4FFD-AF50-1E74ACD62EC7}" presName="linNode" presStyleCnt="0"/>
      <dgm:spPr/>
    </dgm:pt>
    <dgm:pt modelId="{289DB000-2F4A-4B1B-AAF5-0B57E2425E43}" type="pres">
      <dgm:prSet presAssocID="{C0AAB98C-6425-4FFD-AF50-1E74ACD62EC7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B571B6-FB7C-4F1D-87F3-0D6AD9DFC253}" type="pres">
      <dgm:prSet presAssocID="{C0AAB98C-6425-4FFD-AF50-1E74ACD62EC7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825B30-6A89-41A1-B285-8A72E5F242B1}" type="pres">
      <dgm:prSet presAssocID="{AE46F84E-97DB-446E-8BB5-8502D536059D}" presName="spacing" presStyleCnt="0"/>
      <dgm:spPr/>
    </dgm:pt>
    <dgm:pt modelId="{70BBE401-7685-46E5-BD50-11C2028EBB64}" type="pres">
      <dgm:prSet presAssocID="{D6FEBD93-B753-4D08-8769-BA7789A035E8}" presName="linNode" presStyleCnt="0"/>
      <dgm:spPr/>
    </dgm:pt>
    <dgm:pt modelId="{18980496-BBF3-4371-8DAD-63FFFBE2A64D}" type="pres">
      <dgm:prSet presAssocID="{D6FEBD93-B753-4D08-8769-BA7789A035E8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8F439-67DB-4EE5-A496-C9B83E50ACCF}" type="pres">
      <dgm:prSet presAssocID="{D6FEBD93-B753-4D08-8769-BA7789A035E8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0D7F11-CA66-4AF3-9A54-F506E27C8CF4}" srcId="{D6FEBD93-B753-4D08-8769-BA7789A035E8}" destId="{249DEF01-CE67-42A1-82BA-CB123892C773}" srcOrd="0" destOrd="0" parTransId="{D58AFD96-729F-4138-B6CF-26DF47D3E54A}" sibTransId="{00FE1F5A-37DD-4189-A06B-93E53D8D2AA5}"/>
    <dgm:cxn modelId="{FEF63066-97A5-48B2-872A-D54DC6E4B999}" type="presOf" srcId="{249DEF01-CE67-42A1-82BA-CB123892C773}" destId="{AB88F439-67DB-4EE5-A496-C9B83E50ACCF}" srcOrd="0" destOrd="0" presId="urn:microsoft.com/office/officeart/2005/8/layout/vList6"/>
    <dgm:cxn modelId="{4D7907AF-380C-4870-9617-104FA1B055D5}" type="presOf" srcId="{D6FEBD93-B753-4D08-8769-BA7789A035E8}" destId="{18980496-BBF3-4371-8DAD-63FFFBE2A64D}" srcOrd="0" destOrd="0" presId="urn:microsoft.com/office/officeart/2005/8/layout/vList6"/>
    <dgm:cxn modelId="{26FBC5CA-6FC9-4B48-A9AE-8B81CFE7B900}" type="presOf" srcId="{95501EB7-9221-42E3-9474-1094E0E610FF}" destId="{B2B571B6-FB7C-4F1D-87F3-0D6AD9DFC253}" srcOrd="0" destOrd="0" presId="urn:microsoft.com/office/officeart/2005/8/layout/vList6"/>
    <dgm:cxn modelId="{54EDBE7C-0091-4941-B042-31584CBC7FD8}" type="presOf" srcId="{C0AAB98C-6425-4FFD-AF50-1E74ACD62EC7}" destId="{289DB000-2F4A-4B1B-AAF5-0B57E2425E43}" srcOrd="0" destOrd="0" presId="urn:microsoft.com/office/officeart/2005/8/layout/vList6"/>
    <dgm:cxn modelId="{F2CC8579-F53C-4003-8619-E6462F7F6251}" srcId="{C0AAB98C-6425-4FFD-AF50-1E74ACD62EC7}" destId="{95501EB7-9221-42E3-9474-1094E0E610FF}" srcOrd="0" destOrd="0" parTransId="{7B9991AC-A970-429B-835B-1216503E2F56}" sibTransId="{F110464F-1D74-41DB-8FA9-8B4EA4BFA4DD}"/>
    <dgm:cxn modelId="{9FC8B689-3797-477B-925C-4B73655CBA95}" type="presOf" srcId="{AB24DD91-6DAC-40CB-B261-F8268AF2BB7B}" destId="{879EDE87-11B3-449C-A45B-C8E21BB6403D}" srcOrd="0" destOrd="0" presId="urn:microsoft.com/office/officeart/2005/8/layout/vList6"/>
    <dgm:cxn modelId="{295B4573-7CE6-4646-9A26-98329A4BB742}" srcId="{AB24DD91-6DAC-40CB-B261-F8268AF2BB7B}" destId="{C0AAB98C-6425-4FFD-AF50-1E74ACD62EC7}" srcOrd="0" destOrd="0" parTransId="{A8F10BFD-7BF9-4833-B870-2AC3D4A4A100}" sibTransId="{AE46F84E-97DB-446E-8BB5-8502D536059D}"/>
    <dgm:cxn modelId="{76AA4960-52AF-4041-898A-8BEFF4470914}" srcId="{AB24DD91-6DAC-40CB-B261-F8268AF2BB7B}" destId="{D6FEBD93-B753-4D08-8769-BA7789A035E8}" srcOrd="1" destOrd="0" parTransId="{1EE425ED-D629-4DB8-BBCE-E923A50FA2A2}" sibTransId="{91D7DC3B-69FD-4E23-8D73-A15640E55057}"/>
    <dgm:cxn modelId="{866E6B7A-DB3F-4EEF-81B0-874829B2A016}" type="presParOf" srcId="{879EDE87-11B3-449C-A45B-C8E21BB6403D}" destId="{52B2E7C2-4EF7-4992-AD8A-79273C85A813}" srcOrd="0" destOrd="0" presId="urn:microsoft.com/office/officeart/2005/8/layout/vList6"/>
    <dgm:cxn modelId="{02C9770A-5741-4C9C-ABCC-5D443375B446}" type="presParOf" srcId="{52B2E7C2-4EF7-4992-AD8A-79273C85A813}" destId="{289DB000-2F4A-4B1B-AAF5-0B57E2425E43}" srcOrd="0" destOrd="0" presId="urn:microsoft.com/office/officeart/2005/8/layout/vList6"/>
    <dgm:cxn modelId="{CF84D488-3AD9-4589-8022-1E0B6E679820}" type="presParOf" srcId="{52B2E7C2-4EF7-4992-AD8A-79273C85A813}" destId="{B2B571B6-FB7C-4F1D-87F3-0D6AD9DFC253}" srcOrd="1" destOrd="0" presId="urn:microsoft.com/office/officeart/2005/8/layout/vList6"/>
    <dgm:cxn modelId="{39D43FEA-BEA2-4D30-A09D-F862816397F9}" type="presParOf" srcId="{879EDE87-11B3-449C-A45B-C8E21BB6403D}" destId="{83825B30-6A89-41A1-B285-8A72E5F242B1}" srcOrd="1" destOrd="0" presId="urn:microsoft.com/office/officeart/2005/8/layout/vList6"/>
    <dgm:cxn modelId="{8C97B210-E856-4C17-9750-3B3798DE9EA3}" type="presParOf" srcId="{879EDE87-11B3-449C-A45B-C8E21BB6403D}" destId="{70BBE401-7685-46E5-BD50-11C2028EBB64}" srcOrd="2" destOrd="0" presId="urn:microsoft.com/office/officeart/2005/8/layout/vList6"/>
    <dgm:cxn modelId="{D702F7D1-4A98-4538-94B1-153636759403}" type="presParOf" srcId="{70BBE401-7685-46E5-BD50-11C2028EBB64}" destId="{18980496-BBF3-4371-8DAD-63FFFBE2A64D}" srcOrd="0" destOrd="0" presId="urn:microsoft.com/office/officeart/2005/8/layout/vList6"/>
    <dgm:cxn modelId="{D997131E-A807-4EEA-866A-4520BC209C9F}" type="presParOf" srcId="{70BBE401-7685-46E5-BD50-11C2028EBB64}" destId="{AB88F439-67DB-4EE5-A496-C9B83E50ACC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3F79374-BF85-46E7-8F3A-C238105BB8E7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4340CC-28BA-4F09-A173-F471B5FEC983}">
      <dgm:prSet phldrT="[Текст]"/>
      <dgm:spPr/>
      <dgm:t>
        <a:bodyPr/>
        <a:lstStyle/>
        <a:p>
          <a:r>
            <a:rPr lang="ru-RU" dirty="0" smtClean="0"/>
            <a:t>Глобализация</a:t>
          </a:r>
          <a:endParaRPr lang="ru-RU" dirty="0"/>
        </a:p>
      </dgm:t>
    </dgm:pt>
    <dgm:pt modelId="{D43C040C-3BC0-4E41-8F27-6690CE309FE8}" type="parTrans" cxnId="{D9016504-9AD0-4A8A-8632-90C00C7A0B2B}">
      <dgm:prSet/>
      <dgm:spPr/>
      <dgm:t>
        <a:bodyPr/>
        <a:lstStyle/>
        <a:p>
          <a:endParaRPr lang="ru-RU"/>
        </a:p>
      </dgm:t>
    </dgm:pt>
    <dgm:pt modelId="{A91B9262-1088-48C2-ABE7-11E295272CDC}" type="sibTrans" cxnId="{D9016504-9AD0-4A8A-8632-90C00C7A0B2B}">
      <dgm:prSet/>
      <dgm:spPr/>
      <dgm:t>
        <a:bodyPr/>
        <a:lstStyle/>
        <a:p>
          <a:endParaRPr lang="ru-RU"/>
        </a:p>
      </dgm:t>
    </dgm:pt>
    <dgm:pt modelId="{85033725-8887-462D-81F0-C921BFF68137}">
      <dgm:prSet phldrT="[Текст]"/>
      <dgm:spPr/>
      <dgm:t>
        <a:bodyPr/>
        <a:lstStyle/>
        <a:p>
          <a:r>
            <a:rPr lang="ru-RU" dirty="0" smtClean="0"/>
            <a:t>Изучение </a:t>
          </a:r>
          <a:r>
            <a:rPr lang="ru-RU" dirty="0" err="1" smtClean="0"/>
            <a:t>кросскультурных</a:t>
          </a:r>
          <a:r>
            <a:rPr lang="ru-RU" dirty="0" smtClean="0"/>
            <a:t> особенностей</a:t>
          </a:r>
          <a:endParaRPr lang="ru-RU" dirty="0"/>
        </a:p>
      </dgm:t>
    </dgm:pt>
    <dgm:pt modelId="{151970F6-7C60-4A90-9426-0C6ACE61657E}" type="parTrans" cxnId="{FB763769-8D75-4F1D-AFFE-D183CB88DF87}">
      <dgm:prSet/>
      <dgm:spPr/>
      <dgm:t>
        <a:bodyPr/>
        <a:lstStyle/>
        <a:p>
          <a:endParaRPr lang="ru-RU"/>
        </a:p>
      </dgm:t>
    </dgm:pt>
    <dgm:pt modelId="{8323AEFF-C959-45E2-B812-1A739A7E47E0}" type="sibTrans" cxnId="{FB763769-8D75-4F1D-AFFE-D183CB88DF87}">
      <dgm:prSet/>
      <dgm:spPr/>
      <dgm:t>
        <a:bodyPr/>
        <a:lstStyle/>
        <a:p>
          <a:endParaRPr lang="ru-RU"/>
        </a:p>
      </dgm:t>
    </dgm:pt>
    <dgm:pt modelId="{268F27CD-456B-4FC0-93AC-39F06C7D5BE5}" type="pres">
      <dgm:prSet presAssocID="{13F79374-BF85-46E7-8F3A-C238105BB8E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DC7D0F-6648-4D84-BF2F-FDDB80203E0F}" type="pres">
      <dgm:prSet presAssocID="{D44340CC-28BA-4F09-A173-F471B5FEC983}" presName="arrow" presStyleLbl="node1" presStyleIdx="0" presStyleCnt="2" custScaleY="1000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FBAF7B-D388-4269-BB4C-A30D9FB297D9}" type="pres">
      <dgm:prSet presAssocID="{85033725-8887-462D-81F0-C921BFF68137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763769-8D75-4F1D-AFFE-D183CB88DF87}" srcId="{13F79374-BF85-46E7-8F3A-C238105BB8E7}" destId="{85033725-8887-462D-81F0-C921BFF68137}" srcOrd="1" destOrd="0" parTransId="{151970F6-7C60-4A90-9426-0C6ACE61657E}" sibTransId="{8323AEFF-C959-45E2-B812-1A739A7E47E0}"/>
    <dgm:cxn modelId="{AA9D3DAF-7494-4BD5-B3BC-759775D2C163}" type="presOf" srcId="{D44340CC-28BA-4F09-A173-F471B5FEC983}" destId="{36DC7D0F-6648-4D84-BF2F-FDDB80203E0F}" srcOrd="0" destOrd="0" presId="urn:microsoft.com/office/officeart/2005/8/layout/arrow5"/>
    <dgm:cxn modelId="{C8AF927F-D94E-41A4-9599-A1F0C4D61562}" type="presOf" srcId="{85033725-8887-462D-81F0-C921BFF68137}" destId="{FBFBAF7B-D388-4269-BB4C-A30D9FB297D9}" srcOrd="0" destOrd="0" presId="urn:microsoft.com/office/officeart/2005/8/layout/arrow5"/>
    <dgm:cxn modelId="{D9016504-9AD0-4A8A-8632-90C00C7A0B2B}" srcId="{13F79374-BF85-46E7-8F3A-C238105BB8E7}" destId="{D44340CC-28BA-4F09-A173-F471B5FEC983}" srcOrd="0" destOrd="0" parTransId="{D43C040C-3BC0-4E41-8F27-6690CE309FE8}" sibTransId="{A91B9262-1088-48C2-ABE7-11E295272CDC}"/>
    <dgm:cxn modelId="{9B9F214E-7C4F-4EE8-B9D4-2267367703E8}" type="presOf" srcId="{13F79374-BF85-46E7-8F3A-C238105BB8E7}" destId="{268F27CD-456B-4FC0-93AC-39F06C7D5BE5}" srcOrd="0" destOrd="0" presId="urn:microsoft.com/office/officeart/2005/8/layout/arrow5"/>
    <dgm:cxn modelId="{2B1CD0D8-9B83-4429-88FE-529D26A3CE49}" type="presParOf" srcId="{268F27CD-456B-4FC0-93AC-39F06C7D5BE5}" destId="{36DC7D0F-6648-4D84-BF2F-FDDB80203E0F}" srcOrd="0" destOrd="0" presId="urn:microsoft.com/office/officeart/2005/8/layout/arrow5"/>
    <dgm:cxn modelId="{A443E081-EF41-4644-9B0E-192D67525B9B}" type="presParOf" srcId="{268F27CD-456B-4FC0-93AC-39F06C7D5BE5}" destId="{FBFBAF7B-D388-4269-BB4C-A30D9FB297D9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4F373-1DFB-4323-8D88-39AAB2552E24}">
      <dsp:nvSpPr>
        <dsp:cNvPr id="0" name=""/>
        <dsp:cNvSpPr/>
      </dsp:nvSpPr>
      <dsp:spPr>
        <a:xfrm>
          <a:off x="2190" y="167506"/>
          <a:ext cx="2668501" cy="10674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40 стран</a:t>
          </a:r>
          <a:endParaRPr lang="ru-RU" sz="2300" kern="1200" dirty="0"/>
        </a:p>
      </dsp:txBody>
      <dsp:txXfrm>
        <a:off x="535890" y="167506"/>
        <a:ext cx="1601101" cy="1067400"/>
      </dsp:txXfrm>
    </dsp:sp>
    <dsp:sp modelId="{94002218-6C5D-4E5A-8E95-5420AA17849E}">
      <dsp:nvSpPr>
        <dsp:cNvPr id="0" name=""/>
        <dsp:cNvSpPr/>
      </dsp:nvSpPr>
      <dsp:spPr>
        <a:xfrm>
          <a:off x="2403842" y="167506"/>
          <a:ext cx="2668501" cy="10674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50 стран +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3 региона</a:t>
          </a:r>
          <a:endParaRPr lang="ru-RU" sz="2300" kern="1200" dirty="0"/>
        </a:p>
      </dsp:txBody>
      <dsp:txXfrm>
        <a:off x="2937542" y="167506"/>
        <a:ext cx="1601101" cy="1067400"/>
      </dsp:txXfrm>
    </dsp:sp>
    <dsp:sp modelId="{838C2952-AD88-4E30-B5F8-D6C1EECCA823}">
      <dsp:nvSpPr>
        <dsp:cNvPr id="0" name=""/>
        <dsp:cNvSpPr/>
      </dsp:nvSpPr>
      <dsp:spPr>
        <a:xfrm>
          <a:off x="4805493" y="167506"/>
          <a:ext cx="2668501" cy="10674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70 стран</a:t>
          </a:r>
          <a:endParaRPr lang="ru-RU" sz="2300" kern="1200" dirty="0"/>
        </a:p>
      </dsp:txBody>
      <dsp:txXfrm>
        <a:off x="5339193" y="167506"/>
        <a:ext cx="1601101" cy="1067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818FA-A05B-428E-9EDB-47F43E1548AB}">
      <dsp:nvSpPr>
        <dsp:cNvPr id="0" name=""/>
        <dsp:cNvSpPr/>
      </dsp:nvSpPr>
      <dsp:spPr>
        <a:xfrm>
          <a:off x="1394431" y="655297"/>
          <a:ext cx="5447175" cy="2701173"/>
        </a:xfrm>
        <a:prstGeom prst="round2DiagRect">
          <a:avLst>
            <a:gd name="adj1" fmla="val 0"/>
            <a:gd name="adj2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4757A8-CD38-4DD9-9BC3-A5C8B22E151C}">
      <dsp:nvSpPr>
        <dsp:cNvPr id="0" name=""/>
        <dsp:cNvSpPr/>
      </dsp:nvSpPr>
      <dsp:spPr>
        <a:xfrm>
          <a:off x="4118019" y="962824"/>
          <a:ext cx="656" cy="208611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9883DC-9618-49D1-8251-1F6028ABC8C6}">
      <dsp:nvSpPr>
        <dsp:cNvPr id="0" name=""/>
        <dsp:cNvSpPr/>
      </dsp:nvSpPr>
      <dsp:spPr>
        <a:xfrm>
          <a:off x="1677433" y="882589"/>
          <a:ext cx="2419350" cy="224659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Большее значение достижению личных целей.</a:t>
          </a:r>
          <a:endParaRPr lang="ru-RU" sz="2800" kern="1200" dirty="0"/>
        </a:p>
      </dsp:txBody>
      <dsp:txXfrm>
        <a:off x="1677433" y="882589"/>
        <a:ext cx="2419350" cy="2246590"/>
      </dsp:txXfrm>
    </dsp:sp>
    <dsp:sp modelId="{27599008-349D-4212-8505-77D45D92F434}">
      <dsp:nvSpPr>
        <dsp:cNvPr id="0" name=""/>
        <dsp:cNvSpPr/>
      </dsp:nvSpPr>
      <dsp:spPr>
        <a:xfrm>
          <a:off x="4188327" y="907121"/>
          <a:ext cx="2884129" cy="224659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/>
            <a:t>Общественные цели и благосостояние ставятся выше личных.</a:t>
          </a:r>
        </a:p>
      </dsp:txBody>
      <dsp:txXfrm>
        <a:off x="4188327" y="907121"/>
        <a:ext cx="2884129" cy="2246590"/>
      </dsp:txXfrm>
    </dsp:sp>
    <dsp:sp modelId="{6C0EA741-A328-4147-8439-3549FDAF59D4}">
      <dsp:nvSpPr>
        <dsp:cNvPr id="0" name=""/>
        <dsp:cNvSpPr/>
      </dsp:nvSpPr>
      <dsp:spPr>
        <a:xfrm rot="16200000">
          <a:off x="-198343" y="1033933"/>
          <a:ext cx="2888473" cy="820607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Индивидуализм</a:t>
          </a:r>
          <a:endParaRPr lang="ru-RU" sz="1900" kern="1200" dirty="0"/>
        </a:p>
      </dsp:txBody>
      <dsp:txXfrm>
        <a:off x="-74321" y="1363804"/>
        <a:ext cx="2640429" cy="408909"/>
      </dsp:txXfrm>
    </dsp:sp>
    <dsp:sp modelId="{BDDB4911-73D9-457E-9A01-72A292606F57}">
      <dsp:nvSpPr>
        <dsp:cNvPr id="0" name=""/>
        <dsp:cNvSpPr/>
      </dsp:nvSpPr>
      <dsp:spPr>
        <a:xfrm rot="5400000">
          <a:off x="5545908" y="2157228"/>
          <a:ext cx="2888473" cy="820607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Коллективизм</a:t>
          </a:r>
          <a:endParaRPr lang="ru-RU" sz="1900" kern="1200" dirty="0"/>
        </a:p>
      </dsp:txBody>
      <dsp:txXfrm>
        <a:off x="5669930" y="2239055"/>
        <a:ext cx="2640429" cy="4089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487DB9-CB78-4519-A658-589B80D4BA3D}">
      <dsp:nvSpPr>
        <dsp:cNvPr id="0" name=""/>
        <dsp:cNvSpPr/>
      </dsp:nvSpPr>
      <dsp:spPr>
        <a:xfrm>
          <a:off x="0" y="53086"/>
          <a:ext cx="8460153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/>
            <a:t>Маскулинность</a:t>
          </a:r>
          <a:endParaRPr lang="ru-RU" sz="2800" kern="1200" dirty="0"/>
        </a:p>
      </dsp:txBody>
      <dsp:txXfrm>
        <a:off x="31984" y="85070"/>
        <a:ext cx="8396185" cy="591232"/>
      </dsp:txXfrm>
    </dsp:sp>
    <dsp:sp modelId="{D86A3825-7FD9-45D6-A66A-4526E88C7D52}">
      <dsp:nvSpPr>
        <dsp:cNvPr id="0" name=""/>
        <dsp:cNvSpPr/>
      </dsp:nvSpPr>
      <dsp:spPr>
        <a:xfrm>
          <a:off x="0" y="708286"/>
          <a:ext cx="8460153" cy="1014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610" tIns="35560" rIns="199136" bIns="35560" numCol="1" spcCol="1270" anchor="t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200" kern="1200" dirty="0" smtClean="0"/>
            <a:t>более четкие различия между полами и склонность к соперничеству и достижению целей</a:t>
          </a:r>
        </a:p>
        <a:p>
          <a:pPr lvl="1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200" kern="1200" dirty="0"/>
        </a:p>
      </dsp:txBody>
      <dsp:txXfrm>
        <a:off x="0" y="708286"/>
        <a:ext cx="8460153" cy="1014300"/>
      </dsp:txXfrm>
    </dsp:sp>
    <dsp:sp modelId="{76792151-EFF4-4123-9ED3-90BE42BD24FB}">
      <dsp:nvSpPr>
        <dsp:cNvPr id="0" name=""/>
        <dsp:cNvSpPr/>
      </dsp:nvSpPr>
      <dsp:spPr>
        <a:xfrm>
          <a:off x="0" y="1722586"/>
          <a:ext cx="8460153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/>
            <a:t>Феминность</a:t>
          </a:r>
          <a:endParaRPr lang="ru-RU" sz="2800" kern="1200" dirty="0"/>
        </a:p>
      </dsp:txBody>
      <dsp:txXfrm>
        <a:off x="31984" y="1754570"/>
        <a:ext cx="8396185" cy="591232"/>
      </dsp:txXfrm>
    </dsp:sp>
    <dsp:sp modelId="{4CAF2751-C07C-4F0A-B0D9-59D22D24488C}">
      <dsp:nvSpPr>
        <dsp:cNvPr id="0" name=""/>
        <dsp:cNvSpPr/>
      </dsp:nvSpPr>
      <dsp:spPr>
        <a:xfrm>
          <a:off x="0" y="2377786"/>
          <a:ext cx="8460153" cy="710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610" tIns="35560" rIns="199136" bIns="35560" numCol="1" spcCol="1270" anchor="t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200" kern="1200" dirty="0" smtClean="0"/>
            <a:t>менее существенные различия между полами и более высокая ценность взаимоотношений</a:t>
          </a:r>
        </a:p>
      </dsp:txBody>
      <dsp:txXfrm>
        <a:off x="0" y="2377786"/>
        <a:ext cx="8460153" cy="7100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BBC14E-73C0-4634-BA6C-601A290421A4}">
      <dsp:nvSpPr>
        <dsp:cNvPr id="0" name=""/>
        <dsp:cNvSpPr/>
      </dsp:nvSpPr>
      <dsp:spPr>
        <a:xfrm>
          <a:off x="1091465" y="699211"/>
          <a:ext cx="6448373" cy="333248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A9BEB-AAD3-467E-8485-5BB276E60F93}">
      <dsp:nvSpPr>
        <dsp:cNvPr id="0" name=""/>
        <dsp:cNvSpPr/>
      </dsp:nvSpPr>
      <dsp:spPr>
        <a:xfrm>
          <a:off x="1284175" y="1088948"/>
          <a:ext cx="2994416" cy="2850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900" kern="1200" dirty="0" smtClean="0"/>
            <a:t>Культуры, для которых этот индекс высок, менее терпимы к изменениям и стремятся избегать беспокойства, которое несет в себе неизвестность, путем установления строгих правил, нормативов и/или законов. </a:t>
          </a:r>
        </a:p>
      </dsp:txBody>
      <dsp:txXfrm>
        <a:off x="1284175" y="1088948"/>
        <a:ext cx="2994416" cy="2850896"/>
      </dsp:txXfrm>
    </dsp:sp>
    <dsp:sp modelId="{18EC0D44-D33F-4D27-B6A1-970E632CD135}">
      <dsp:nvSpPr>
        <dsp:cNvPr id="0" name=""/>
        <dsp:cNvSpPr/>
      </dsp:nvSpPr>
      <dsp:spPr>
        <a:xfrm>
          <a:off x="4345299" y="1088948"/>
          <a:ext cx="2994416" cy="2850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/>
            <a:t>Общества с низким индексом более открыты к изменениям и используют меньше правил и законов, а их обычаи имеют менее строгий характер.</a:t>
          </a:r>
        </a:p>
      </dsp:txBody>
      <dsp:txXfrm>
        <a:off x="4345299" y="1088948"/>
        <a:ext cx="2994416" cy="2850896"/>
      </dsp:txXfrm>
    </dsp:sp>
    <dsp:sp modelId="{3E3E56E2-DEF7-4BFD-9082-A025C9310415}">
      <dsp:nvSpPr>
        <dsp:cNvPr id="0" name=""/>
        <dsp:cNvSpPr/>
      </dsp:nvSpPr>
      <dsp:spPr>
        <a:xfrm>
          <a:off x="424392" y="32308"/>
          <a:ext cx="1260026" cy="1260026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8BF65-44EE-4E36-B8F4-40F6A473C992}">
      <dsp:nvSpPr>
        <dsp:cNvPr id="0" name=""/>
        <dsp:cNvSpPr/>
      </dsp:nvSpPr>
      <dsp:spPr>
        <a:xfrm>
          <a:off x="6650407" y="485444"/>
          <a:ext cx="1185907" cy="4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E3ADD-C2C8-4A4E-9442-80C03D0710DD}">
      <dsp:nvSpPr>
        <dsp:cNvPr id="0" name=""/>
        <dsp:cNvSpPr/>
      </dsp:nvSpPr>
      <dsp:spPr>
        <a:xfrm>
          <a:off x="4315652" y="1095044"/>
          <a:ext cx="741" cy="272288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3BC1C-6664-4643-8D57-3CA68ADA99FC}">
      <dsp:nvSpPr>
        <dsp:cNvPr id="0" name=""/>
        <dsp:cNvSpPr/>
      </dsp:nvSpPr>
      <dsp:spPr>
        <a:xfrm rot="21300000">
          <a:off x="178555" y="1476365"/>
          <a:ext cx="8477795" cy="741711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8425E-AA88-45E8-93F1-2E9F7B9A0FAC}">
      <dsp:nvSpPr>
        <dsp:cNvPr id="0" name=""/>
        <dsp:cNvSpPr/>
      </dsp:nvSpPr>
      <dsp:spPr>
        <a:xfrm>
          <a:off x="1060188" y="184722"/>
          <a:ext cx="2650472" cy="1477777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53E01-DE13-43EB-9514-180AB4EAF32C}">
      <dsp:nvSpPr>
        <dsp:cNvPr id="0" name=""/>
        <dsp:cNvSpPr/>
      </dsp:nvSpPr>
      <dsp:spPr>
        <a:xfrm>
          <a:off x="3425781" y="0"/>
          <a:ext cx="5340609" cy="1551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/>
            <a:t>Культуры, ориентированные на краткосрочный период, ценят традиционные методы, уделяют много времени развитию отношений и в целом рассматривают время как замкнутый круг. </a:t>
          </a:r>
          <a:endParaRPr lang="ru-RU" sz="1300" kern="1200" dirty="0"/>
        </a:p>
      </dsp:txBody>
      <dsp:txXfrm>
        <a:off x="3425781" y="0"/>
        <a:ext cx="5340609" cy="1551666"/>
      </dsp:txXfrm>
    </dsp:sp>
    <dsp:sp modelId="{36EF2EFA-1DDD-4B2A-89C2-16673FC99073}">
      <dsp:nvSpPr>
        <dsp:cNvPr id="0" name=""/>
        <dsp:cNvSpPr/>
      </dsp:nvSpPr>
      <dsp:spPr>
        <a:xfrm>
          <a:off x="5124246" y="2031943"/>
          <a:ext cx="2650472" cy="1477777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1CA1F-D586-41BB-96FE-9CDECE708822}">
      <dsp:nvSpPr>
        <dsp:cNvPr id="0" name=""/>
        <dsp:cNvSpPr/>
      </dsp:nvSpPr>
      <dsp:spPr>
        <a:xfrm>
          <a:off x="115913" y="2142776"/>
          <a:ext cx="5245814" cy="1551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/>
            <a:t>Долгосрочная ориентация на будущее: время рассматривается как вектор, а люди склонны смотреть в будущее больше, чем интересоваться настоящим или вспоминать прошлое. Такое общество ориентировано на достижение целей и высоко ценит результаты.</a:t>
          </a:r>
        </a:p>
      </dsp:txBody>
      <dsp:txXfrm>
        <a:off x="115913" y="2142776"/>
        <a:ext cx="5245814" cy="15516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B571B6-FB7C-4F1D-87F3-0D6AD9DFC253}">
      <dsp:nvSpPr>
        <dsp:cNvPr id="0" name=""/>
        <dsp:cNvSpPr/>
      </dsp:nvSpPr>
      <dsp:spPr>
        <a:xfrm>
          <a:off x="3291839" y="312"/>
          <a:ext cx="4937760" cy="121923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свободно удовлетворяются основные и естественные человеческие потребности, связанные с наслаждением жизнью и получением удовольствия</a:t>
          </a:r>
          <a:endParaRPr lang="ru-RU" sz="1700" kern="1200" dirty="0"/>
        </a:p>
      </dsp:txBody>
      <dsp:txXfrm>
        <a:off x="3291839" y="152716"/>
        <a:ext cx="4480547" cy="914427"/>
      </dsp:txXfrm>
    </dsp:sp>
    <dsp:sp modelId="{289DB000-2F4A-4B1B-AAF5-0B57E2425E43}">
      <dsp:nvSpPr>
        <dsp:cNvPr id="0" name=""/>
        <dsp:cNvSpPr/>
      </dsp:nvSpPr>
      <dsp:spPr>
        <a:xfrm>
          <a:off x="0" y="312"/>
          <a:ext cx="3291840" cy="1219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Индульгенция</a:t>
          </a:r>
          <a:endParaRPr lang="ru-RU" sz="3200" kern="1200" dirty="0"/>
        </a:p>
      </dsp:txBody>
      <dsp:txXfrm>
        <a:off x="59518" y="59830"/>
        <a:ext cx="3172804" cy="1100199"/>
      </dsp:txXfrm>
    </dsp:sp>
    <dsp:sp modelId="{AB88F439-67DB-4EE5-A496-C9B83E50ACCF}">
      <dsp:nvSpPr>
        <dsp:cNvPr id="0" name=""/>
        <dsp:cNvSpPr/>
      </dsp:nvSpPr>
      <dsp:spPr>
        <a:xfrm>
          <a:off x="3291839" y="1341471"/>
          <a:ext cx="4937760" cy="121923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0" lvl="1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700" kern="1200" dirty="0" smtClean="0"/>
            <a:t>удовлетворение потребностей контролируется и управляется путём введения строгих общественных норм</a:t>
          </a:r>
          <a:endParaRPr lang="ru-RU" sz="1700" kern="1200" dirty="0" smtClean="0"/>
        </a:p>
      </dsp:txBody>
      <dsp:txXfrm>
        <a:off x="3291839" y="1493875"/>
        <a:ext cx="4480547" cy="914427"/>
      </dsp:txXfrm>
    </dsp:sp>
    <dsp:sp modelId="{18980496-BBF3-4371-8DAD-63FFFBE2A64D}">
      <dsp:nvSpPr>
        <dsp:cNvPr id="0" name=""/>
        <dsp:cNvSpPr/>
      </dsp:nvSpPr>
      <dsp:spPr>
        <a:xfrm>
          <a:off x="0" y="1341471"/>
          <a:ext cx="3291840" cy="1219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Сдержанность</a:t>
          </a:r>
          <a:endParaRPr lang="ru-RU" sz="3200" kern="1200" dirty="0"/>
        </a:p>
      </dsp:txBody>
      <dsp:txXfrm>
        <a:off x="59518" y="1400989"/>
        <a:ext cx="3172804" cy="11001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DC7D0F-6648-4D84-BF2F-FDDB80203E0F}">
      <dsp:nvSpPr>
        <dsp:cNvPr id="0" name=""/>
        <dsp:cNvSpPr/>
      </dsp:nvSpPr>
      <dsp:spPr>
        <a:xfrm rot="16200000">
          <a:off x="442" y="1927"/>
          <a:ext cx="3523340" cy="352531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Глобализация</a:t>
          </a:r>
          <a:endParaRPr lang="ru-RU" sz="2400" kern="1200" dirty="0"/>
        </a:p>
      </dsp:txBody>
      <dsp:txXfrm rot="5400000">
        <a:off x="-544" y="883748"/>
        <a:ext cx="2908729" cy="1761670"/>
      </dsp:txXfrm>
    </dsp:sp>
    <dsp:sp modelId="{FBFBAF7B-D388-4269-BB4C-A30D9FB297D9}">
      <dsp:nvSpPr>
        <dsp:cNvPr id="0" name=""/>
        <dsp:cNvSpPr/>
      </dsp:nvSpPr>
      <dsp:spPr>
        <a:xfrm rot="5400000">
          <a:off x="4370965" y="2914"/>
          <a:ext cx="3523340" cy="352334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Изучение </a:t>
          </a:r>
          <a:r>
            <a:rPr lang="ru-RU" sz="2400" kern="1200" dirty="0" err="1" smtClean="0"/>
            <a:t>кросскультурных</a:t>
          </a:r>
          <a:r>
            <a:rPr lang="ru-RU" sz="2400" kern="1200" dirty="0" smtClean="0"/>
            <a:t> особенностей</a:t>
          </a:r>
          <a:endParaRPr lang="ru-RU" sz="2400" kern="1200" dirty="0"/>
        </a:p>
      </dsp:txBody>
      <dsp:txXfrm rot="-5400000">
        <a:off x="4987549" y="883749"/>
        <a:ext cx="2906756" cy="1761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7" y="3810008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4" y="3897010"/>
            <a:ext cx="3733802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4" y="4115167"/>
            <a:ext cx="3733802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2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" y="3675533"/>
            <a:ext cx="9144002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3" y="3643090"/>
            <a:ext cx="2729949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96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90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9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33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33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30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9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61BEF0D-F0BB-DE4B-95CE-6DB70DBA9567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6" y="1109163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16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2" y="366827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4" y="308284"/>
            <a:ext cx="9144002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7" y="360255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4" y="440121"/>
            <a:ext cx="3733802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7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7" y="-2001"/>
            <a:ext cx="57627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8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1/22/2024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sdo1.krsk.irgups.ru/course/view.php?id=124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erthofstede.n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76311" y="2461847"/>
            <a:ext cx="8458200" cy="16747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latin typeface="Times New Roman" pitchFamily="18" charset="0"/>
                <a:cs typeface="Times New Roman" pitchFamily="18" charset="0"/>
                <a:hlinkClick r:id="rId2" tooltip="Редактировать название темы"/>
              </a:rPr>
              <a:t>Тема 7.1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  <a:hlinkClick r:id="rId2" tooltip="Редактировать название темы"/>
              </a:rPr>
              <a:t>Культурные размерности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  <a:hlinkClick r:id="rId2" tooltip="Редактировать название темы"/>
              </a:rPr>
              <a:t/>
            </a:r>
            <a:br>
              <a:rPr lang="ru-RU" b="1" i="1" u="sng" dirty="0" smtClean="0">
                <a:latin typeface="Times New Roman" pitchFamily="18" charset="0"/>
                <a:cs typeface="Times New Roman" pitchFamily="18" charset="0"/>
                <a:hlinkClick r:id="rId2" tooltip="Редактировать название темы"/>
              </a:rPr>
            </a:br>
            <a:r>
              <a:rPr lang="ru-RU" b="1" i="1" u="sng" dirty="0" smtClean="0">
                <a:latin typeface="Times New Roman" pitchFamily="18" charset="0"/>
                <a:cs typeface="Times New Roman" pitchFamily="18" charset="0"/>
                <a:hlinkClick r:id="rId2" tooltip="Редактировать название темы"/>
              </a:rPr>
              <a:t>Г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  <a:hlinkClick r:id="rId2" tooltip="Редактировать название темы"/>
              </a:rPr>
              <a:t>. </a:t>
            </a:r>
            <a:r>
              <a:rPr lang="ru-RU" b="1" i="1" u="sng" dirty="0" err="1" smtClean="0">
                <a:latin typeface="Times New Roman" pitchFamily="18" charset="0"/>
                <a:cs typeface="Times New Roman" pitchFamily="18" charset="0"/>
                <a:hlinkClick r:id="rId2" tooltip="Редактировать название темы"/>
              </a:rPr>
              <a:t>Хофстеде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  <a:hlinkClick r:id="rId2" tooltip="Редактировать название темы"/>
              </a:rPr>
              <a:t>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857628"/>
            <a:ext cx="8858280" cy="3000372"/>
          </a:xfrm>
        </p:spPr>
        <p:txBody>
          <a:bodyPr>
            <a:normAutofit/>
          </a:bodyPr>
          <a:lstStyle/>
          <a:p>
            <a:pPr algn="ctr"/>
            <a:endParaRPr lang="ru-RU" sz="3400" dirty="0" smtClean="0"/>
          </a:p>
          <a:p>
            <a:endParaRPr lang="ru-RU" dirty="0" smtClean="0"/>
          </a:p>
        </p:txBody>
      </p:sp>
      <p:sp>
        <p:nvSpPr>
          <p:cNvPr id="1026" name="AutoShape 2" descr="https://www.pushkin.institute/bitrix/templates/inner_page/images/logo-white.sv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www.pushkin.institute/bitrix/templates/inner_page/images/logo-white.sv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355209"/>
            <a:ext cx="9143999" cy="1066800"/>
          </a:xfrm>
        </p:spPr>
        <p:txBody>
          <a:bodyPr>
            <a:normAutofit/>
          </a:bodyPr>
          <a:lstStyle/>
          <a:p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Герт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Герард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Хендрик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Хофстеде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(1928)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168416" y="1487055"/>
            <a:ext cx="5308748" cy="462393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2300" dirty="0" err="1" smtClean="0"/>
              <a:t>Нидерладский</a:t>
            </a:r>
            <a:r>
              <a:rPr lang="ru-RU" sz="2300" dirty="0" smtClean="0"/>
              <a:t> </a:t>
            </a:r>
            <a:r>
              <a:rPr lang="ru-RU" sz="2300" dirty="0" err="1" smtClean="0"/>
              <a:t>социопсихолог</a:t>
            </a:r>
            <a:r>
              <a:rPr lang="ru-RU" sz="2300" dirty="0" smtClean="0"/>
              <a:t>, антрополог, специалист по теории управления,  </a:t>
            </a:r>
            <a:r>
              <a:rPr lang="ru-RU" sz="2300" dirty="0"/>
              <a:t>занимающийся изучением взаимодействия между культурами. </a:t>
            </a:r>
            <a:endParaRPr lang="ru-RU" sz="2300" dirty="0" smtClean="0"/>
          </a:p>
          <a:p>
            <a:r>
              <a:rPr lang="ru-RU" sz="2300" dirty="0"/>
              <a:t>Р</a:t>
            </a:r>
            <a:r>
              <a:rPr lang="ru-RU" sz="2300" dirty="0" smtClean="0"/>
              <a:t>азработка </a:t>
            </a:r>
            <a:r>
              <a:rPr lang="ru-RU" sz="2300" dirty="0"/>
              <a:t>теории измерений культур, предоставляющей систематическую основу для оценки различий между нациями и </a:t>
            </a:r>
            <a:r>
              <a:rPr lang="ru-RU" sz="2300" dirty="0" smtClean="0"/>
              <a:t>культурами</a:t>
            </a:r>
          </a:p>
          <a:p>
            <a:pPr>
              <a:buNone/>
            </a:pPr>
            <a:r>
              <a:rPr lang="ru-RU" sz="2300" dirty="0" smtClean="0"/>
              <a:t>    (1960 – 1970 </a:t>
            </a:r>
            <a:r>
              <a:rPr lang="ru-RU" sz="2300" dirty="0" err="1" smtClean="0"/>
              <a:t>г.г</a:t>
            </a:r>
            <a:r>
              <a:rPr lang="ru-RU" sz="2300" dirty="0" smtClean="0"/>
              <a:t>.).</a:t>
            </a:r>
            <a:endParaRPr lang="ru-RU" sz="2300" dirty="0"/>
          </a:p>
        </p:txBody>
      </p:sp>
      <p:pic>
        <p:nvPicPr>
          <p:cNvPr id="13" name="Рисунок 12" descr="4287842e-8860-49a1-ae3f-f13bf08f55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306" y="2299855"/>
            <a:ext cx="3067030" cy="2828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170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436" y="717998"/>
            <a:ext cx="8474364" cy="1066800"/>
          </a:xfrm>
        </p:spPr>
        <p:txBody>
          <a:bodyPr>
            <a:noAutofit/>
          </a:bodyPr>
          <a:lstStyle/>
          <a:p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Эмпирическая база исследования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01500851"/>
              </p:ext>
            </p:extLst>
          </p:nvPr>
        </p:nvGraphicFramePr>
        <p:xfrm>
          <a:off x="833906" y="2759824"/>
          <a:ext cx="7476186" cy="1402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2427" y="1784798"/>
            <a:ext cx="750838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Письменный опрос</a:t>
            </a:r>
            <a:r>
              <a:rPr lang="ru-RU" sz="2400" dirty="0"/>
              <a:t> 1960–1970-х гг</a:t>
            </a:r>
            <a:r>
              <a:rPr lang="ru-RU" sz="2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117 </a:t>
            </a:r>
            <a:r>
              <a:rPr lang="ru-RU" sz="2400" dirty="0"/>
              <a:t>тысяч сотрудников IBM из разных </a:t>
            </a:r>
            <a:r>
              <a:rPr lang="ru-RU" sz="2400" dirty="0" smtClean="0"/>
              <a:t>стран</a:t>
            </a:r>
            <a:endParaRPr lang="ru-RU" sz="24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2414787" y="4172813"/>
            <a:ext cx="4314423" cy="8309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92427" y="5264762"/>
            <a:ext cx="7508383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1" algn="just">
              <a:buFont typeface="Wingdings" pitchFamily="2" charset="2"/>
              <a:buChar char="Ø"/>
            </a:pPr>
            <a:r>
              <a:rPr lang="ru-RU" sz="2400" dirty="0" smtClean="0"/>
              <a:t> «</a:t>
            </a:r>
            <a:r>
              <a:rPr lang="ru-RU" sz="2400" dirty="0" smtClean="0"/>
              <a:t>Последствия культуры»  </a:t>
            </a:r>
            <a:r>
              <a:rPr lang="ru-RU" sz="2400" dirty="0"/>
              <a:t>(1980)  </a:t>
            </a:r>
          </a:p>
          <a:p>
            <a:pPr lvl="1" algn="just">
              <a:buFont typeface="Wingdings" pitchFamily="2" charset="2"/>
              <a:buChar char="Ø"/>
            </a:pPr>
            <a:r>
              <a:rPr lang="ru-RU" sz="2400" dirty="0"/>
              <a:t> </a:t>
            </a:r>
            <a:r>
              <a:rPr lang="ru-RU" sz="2400" dirty="0" smtClean="0"/>
              <a:t>«</a:t>
            </a:r>
            <a:r>
              <a:rPr lang="ru-RU" sz="2400" dirty="0" smtClean="0"/>
              <a:t>Измерения </a:t>
            </a:r>
            <a:r>
              <a:rPr lang="ru-RU" sz="2400" dirty="0"/>
              <a:t>национальных культур в пятидесяти странах и трех </a:t>
            </a:r>
            <a:r>
              <a:rPr lang="ru-RU" sz="2400" dirty="0" smtClean="0"/>
              <a:t>регионах»  </a:t>
            </a:r>
            <a:r>
              <a:rPr lang="ru-RU" sz="2400" dirty="0"/>
              <a:t>(1983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1732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3273" y="1854744"/>
            <a:ext cx="4773307" cy="4656408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7018" y="618979"/>
            <a:ext cx="8690768" cy="99880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Теория основана на идее о том, что ценность может быть распределена по шести измерениям культуры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0303" y="1854744"/>
            <a:ext cx="5267459" cy="429403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7030A0"/>
                </a:solidFill>
              </a:rPr>
              <a:t>Дистанция власти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7030A0"/>
                </a:solidFill>
              </a:rPr>
              <a:t>Соотношение индивидуализма и коллективизма</a:t>
            </a:r>
            <a:endParaRPr lang="ru-RU" sz="2400" dirty="0" smtClean="0"/>
          </a:p>
          <a:p>
            <a:pPr marL="624078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7030A0"/>
                </a:solidFill>
              </a:rPr>
              <a:t>Соотношение мужественности и женственности 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7030A0"/>
                </a:solidFill>
              </a:rPr>
              <a:t>Избегание неопределенности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7030A0"/>
                </a:solidFill>
              </a:rPr>
              <a:t>Краткосрочная или долгосрочная ориентация на будущее 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2400" dirty="0" smtClean="0">
                <a:solidFill>
                  <a:srgbClr val="7030A0"/>
                </a:solidFill>
              </a:rPr>
              <a:t>Допущение (индульгенция) или сдержанность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8923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339" y="511126"/>
            <a:ext cx="8143630" cy="89722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Дистанция власти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848" y="1710612"/>
            <a:ext cx="4398851" cy="4400413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 smtClean="0"/>
              <a:t>«</a:t>
            </a:r>
            <a:r>
              <a:rPr lang="ru-RU" i="1" dirty="0"/>
              <a:t>С</a:t>
            </a:r>
            <a:r>
              <a:rPr lang="ru-RU" i="1" dirty="0" smtClean="0"/>
              <a:t>тепень</a:t>
            </a:r>
            <a:r>
              <a:rPr lang="ru-RU" i="1" dirty="0"/>
              <a:t>, с которой наделенные относительно меньшей властью члены организаций и институтов (например, семьи) ожидают и допускают неравномерность распределения власти</a:t>
            </a:r>
            <a:r>
              <a:rPr lang="ru-RU" dirty="0"/>
              <a:t>». </a:t>
            </a:r>
            <a:endParaRPr lang="ru-RU" dirty="0" smtClean="0"/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5138669" y="2068945"/>
            <a:ext cx="3839076" cy="309112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/>
              <a:t>Это измерение не характеризует уровень распределения власти в данной культуре, а, скорее, анализирует его </a:t>
            </a:r>
            <a:r>
              <a:rPr lang="ru-RU" sz="2600" b="1" dirty="0"/>
              <a:t>восприятие обществом</a:t>
            </a:r>
            <a:r>
              <a:rPr lang="ru-RU" sz="2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76220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426797"/>
              </p:ext>
            </p:extLst>
          </p:nvPr>
        </p:nvGraphicFramePr>
        <p:xfrm>
          <a:off x="0" y="0"/>
          <a:ext cx="9144000" cy="711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04784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>
                          <a:latin typeface="+mn-lt"/>
                        </a:rPr>
                        <a:t>Низкая </a:t>
                      </a:r>
                      <a:r>
                        <a:rPr lang="ru-RU" sz="3000" dirty="0" err="1" smtClean="0">
                          <a:latin typeface="+mn-lt"/>
                        </a:rPr>
                        <a:t>дистанцированность</a:t>
                      </a:r>
                      <a:endParaRPr lang="en-GB" sz="3000" dirty="0" smtClean="0">
                        <a:latin typeface="+mn-lt"/>
                      </a:endParaRPr>
                    </a:p>
                    <a:p>
                      <a:pPr algn="ctr"/>
                      <a:r>
                        <a:rPr lang="en-GB" sz="3000" b="0" dirty="0" smtClean="0">
                          <a:latin typeface="+mn-lt"/>
                        </a:rPr>
                        <a:t>Small</a:t>
                      </a:r>
                      <a:endParaRPr lang="ru-RU" sz="3000" b="0" dirty="0">
                        <a:latin typeface="+mn-lt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Высокая </a:t>
                      </a:r>
                      <a:r>
                        <a:rPr lang="ru-RU" sz="3000" dirty="0" err="1" smtClean="0"/>
                        <a:t>дистанцированность</a:t>
                      </a:r>
                      <a:endParaRPr lang="en-GB" sz="3000" dirty="0" smtClean="0"/>
                    </a:p>
                    <a:p>
                      <a:pPr algn="ctr"/>
                      <a:r>
                        <a:rPr lang="en-GB" sz="3000" b="0" dirty="0" smtClean="0"/>
                        <a:t>Large</a:t>
                      </a:r>
                      <a:endParaRPr lang="ru-RU" sz="3000" b="0" dirty="0"/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53215">
                <a:tc>
                  <a:txBody>
                    <a:bodyPr/>
                    <a:lstStyle/>
                    <a:p>
                      <a:r>
                        <a:rPr lang="ru-RU" sz="3000" dirty="0" smtClean="0"/>
                        <a:t>Австрия, Дания,</a:t>
                      </a:r>
                    </a:p>
                    <a:p>
                      <a:r>
                        <a:rPr lang="ru-RU" sz="3000" dirty="0" smtClean="0"/>
                        <a:t>Израиль, Швеция,</a:t>
                      </a:r>
                    </a:p>
                    <a:p>
                      <a:r>
                        <a:rPr lang="ru-RU" sz="3000" dirty="0" smtClean="0"/>
                        <a:t>Швейцария, Финляндия, </a:t>
                      </a:r>
                    </a:p>
                    <a:p>
                      <a:r>
                        <a:rPr lang="ru-RU" sz="3000" dirty="0" smtClean="0"/>
                        <a:t>Германия, Великобритания,</a:t>
                      </a:r>
                    </a:p>
                    <a:p>
                      <a:r>
                        <a:rPr lang="ru-RU" sz="3000" dirty="0" smtClean="0"/>
                        <a:t>Канада</a:t>
                      </a:r>
                      <a:endParaRPr lang="ru-RU" sz="3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Большинство африканских, латиноамериканских и восточных культур; </a:t>
                      </a:r>
                    </a:p>
                    <a:p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Индия, Индонезия, Малайзия, Филиппины, Сингапур, Турция, </a:t>
                      </a:r>
                      <a:r>
                        <a:rPr lang="ru-RU" sz="3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Тайланд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Югославия, Бельгия, Франция, Россия</a:t>
                      </a:r>
                      <a:endParaRPr lang="ru-RU" sz="3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7816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51" y="398584"/>
            <a:ext cx="8736037" cy="1038896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Индивидуализм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коллективизм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25998"/>
            <a:ext cx="8236039" cy="1044971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457200" algn="ctr">
              <a:buNone/>
            </a:pPr>
            <a:r>
              <a:rPr lang="ru-RU" sz="3000" i="1" dirty="0" smtClean="0"/>
              <a:t>«</a:t>
            </a:r>
            <a:r>
              <a:rPr lang="ru-RU" sz="3000" i="1" dirty="0"/>
              <a:t>Степень, с которой члены общества склонны образовывать группы</a:t>
            </a:r>
            <a:r>
              <a:rPr lang="ru-RU" sz="3000" i="1" dirty="0" smtClean="0"/>
              <a:t>».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293756532"/>
              </p:ext>
            </p:extLst>
          </p:nvPr>
        </p:nvGraphicFramePr>
        <p:xfrm>
          <a:off x="457200" y="2659487"/>
          <a:ext cx="8236039" cy="4011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8824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06214443"/>
              </p:ext>
            </p:extLst>
          </p:nvPr>
        </p:nvGraphicFramePr>
        <p:xfrm>
          <a:off x="-1" y="0"/>
          <a:ext cx="9144000" cy="7245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93091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Индивидуализм</a:t>
                      </a:r>
                      <a:endParaRPr lang="en-GB" sz="3600" dirty="0" smtClean="0"/>
                    </a:p>
                    <a:p>
                      <a:pPr algn="ctr"/>
                      <a:r>
                        <a:rPr lang="en-GB" sz="1800" b="0" dirty="0" smtClean="0"/>
                        <a:t>Individualist</a:t>
                      </a:r>
                      <a:endParaRPr lang="ru-RU" sz="1800" b="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Коллективизм</a:t>
                      </a:r>
                      <a:endParaRPr lang="en-GB" sz="3600" dirty="0" smtClean="0"/>
                    </a:p>
                    <a:p>
                      <a:pPr algn="ctr"/>
                      <a:r>
                        <a:rPr lang="en-GB" sz="1800" b="0" dirty="0" smtClean="0"/>
                        <a:t>Collectivist</a:t>
                      </a:r>
                      <a:endParaRPr lang="ru-RU" sz="1800" b="0" dirty="0"/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52226">
                <a:tc>
                  <a:txBody>
                    <a:bodyPr/>
                    <a:lstStyle/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США,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Австралия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Великобритания, Канада,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Нидерланды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Новая Зеландия, Швеция,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Бельгия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Дания,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Франция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Италия,</a:t>
                      </a: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Ирландия,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Германия</a:t>
                      </a:r>
                      <a:endParaRPr lang="ru-RU" sz="3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Россия,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Корея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Пакистан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Перу, 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Тайвань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Колумбия,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Венесуэла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Коста-Рика, Гватемала, Эквадор,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Индонезия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Португалия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Япония,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Китай</a:t>
                      </a:r>
                      <a:endParaRPr lang="ru-RU" sz="3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400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77" y="553792"/>
            <a:ext cx="8706338" cy="1126604"/>
          </a:xfrm>
        </p:spPr>
        <p:txBody>
          <a:bodyPr>
            <a:noAutofit/>
          </a:bodyPr>
          <a:lstStyle/>
          <a:p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Соотношение мужественности и женственности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662" y="1785705"/>
            <a:ext cx="8213968" cy="1008295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000" i="1" dirty="0"/>
              <a:t>«Распределение эмоциональных ролей между полами». </a:t>
            </a:r>
            <a:endParaRPr lang="ru-RU" sz="3000" i="1" dirty="0" smtClean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716305992"/>
              </p:ext>
            </p:extLst>
          </p:nvPr>
        </p:nvGraphicFramePr>
        <p:xfrm>
          <a:off x="249382" y="3001818"/>
          <a:ext cx="8728363" cy="3648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21693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6973912"/>
              </p:ext>
            </p:extLst>
          </p:nvPr>
        </p:nvGraphicFramePr>
        <p:xfrm>
          <a:off x="-1" y="0"/>
          <a:ext cx="9144000" cy="7303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01481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err="1" smtClean="0"/>
                        <a:t>Маскулинные</a:t>
                      </a:r>
                      <a:endParaRPr lang="en-GB" sz="3000" dirty="0" smtClean="0"/>
                    </a:p>
                    <a:p>
                      <a:pPr algn="ctr"/>
                      <a:r>
                        <a:rPr lang="en-GB" sz="3000" b="0" dirty="0" smtClean="0"/>
                        <a:t>Masculine</a:t>
                      </a:r>
                      <a:endParaRPr lang="ru-RU" sz="3000" b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err="1" smtClean="0"/>
                        <a:t>Феминные</a:t>
                      </a:r>
                      <a:endParaRPr lang="en-GB" sz="3000" dirty="0" smtClean="0"/>
                    </a:p>
                    <a:p>
                      <a:pPr algn="ctr"/>
                      <a:r>
                        <a:rPr lang="en-GB" sz="3000" b="0" dirty="0" smtClean="0"/>
                        <a:t>Feminine</a:t>
                      </a:r>
                      <a:endParaRPr lang="ru-RU" sz="30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97353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Австралия,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Австрия</a:t>
                      </a:r>
                      <a:r>
                        <a:rPr lang="ru-RU" sz="3000" dirty="0" smtClean="0"/>
                        <a:t>, </a:t>
                      </a:r>
                      <a:r>
                        <a:rPr lang="ru-RU" sz="3000" dirty="0" smtClean="0"/>
                        <a:t>Колумбия</a:t>
                      </a:r>
                      <a:r>
                        <a:rPr lang="ru-RU" sz="3000" dirty="0" smtClean="0"/>
                        <a:t>, Германия, Великобритания, Ирландия, Италия, Япония, </a:t>
                      </a:r>
                    </a:p>
                    <a:p>
                      <a:pPr algn="ctr"/>
                      <a:r>
                        <a:rPr lang="ru-RU" sz="3000" dirty="0" smtClean="0"/>
                        <a:t>Мексика,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Филиппины</a:t>
                      </a:r>
                      <a:r>
                        <a:rPr lang="ru-RU" sz="3000" dirty="0" smtClean="0"/>
                        <a:t>, </a:t>
                      </a:r>
                    </a:p>
                    <a:p>
                      <a:pPr algn="ctr"/>
                      <a:r>
                        <a:rPr lang="ru-RU" sz="3000" dirty="0" smtClean="0"/>
                        <a:t>страны Южной Африки,</a:t>
                      </a:r>
                    </a:p>
                    <a:p>
                      <a:pPr algn="ctr"/>
                      <a:r>
                        <a:rPr lang="ru-RU" sz="3000" dirty="0" smtClean="0"/>
                        <a:t>Швейцария,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США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Канада</a:t>
                      </a:r>
                      <a:endParaRPr lang="ru-RU" sz="3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Чили,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Коста-Рика</a:t>
                      </a:r>
                      <a:r>
                        <a:rPr lang="ru-RU" sz="3000" dirty="0" smtClean="0"/>
                        <a:t>, </a:t>
                      </a:r>
                    </a:p>
                    <a:p>
                      <a:pPr algn="ctr"/>
                      <a:r>
                        <a:rPr lang="ru-RU" sz="3000" dirty="0" smtClean="0"/>
                        <a:t>Дания,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Нидерланды</a:t>
                      </a:r>
                      <a:r>
                        <a:rPr lang="ru-RU" sz="3000" dirty="0" smtClean="0"/>
                        <a:t>, </a:t>
                      </a:r>
                    </a:p>
                    <a:p>
                      <a:pPr algn="ctr"/>
                      <a:r>
                        <a:rPr lang="ru-RU" sz="3000" dirty="0" smtClean="0"/>
                        <a:t>Норвегия,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Швеция</a:t>
                      </a:r>
                      <a:r>
                        <a:rPr lang="ru-RU" sz="3000" dirty="0" smtClean="0"/>
                        <a:t>, </a:t>
                      </a:r>
                    </a:p>
                    <a:p>
                      <a:pPr algn="ctr"/>
                      <a:r>
                        <a:rPr lang="ru-RU" sz="3000" dirty="0" smtClean="0"/>
                        <a:t>Югославия,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Россия</a:t>
                      </a:r>
                      <a:endParaRPr lang="ru-RU" sz="3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7140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895" y="443165"/>
            <a:ext cx="8750105" cy="98738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Избегание неопределенности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643" y="1282763"/>
            <a:ext cx="8133723" cy="102991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sz="3000" i="1" dirty="0" smtClean="0"/>
              <a:t>«</a:t>
            </a:r>
            <a:r>
              <a:rPr lang="ru-RU" sz="3000" i="1" dirty="0"/>
              <a:t>Толерантность общества к неопределенности и отклонениям». </a:t>
            </a:r>
            <a:endParaRPr lang="ru-RU" sz="3000" i="1" dirty="0" smtClean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803438428"/>
              </p:ext>
            </p:extLst>
          </p:nvPr>
        </p:nvGraphicFramePr>
        <p:xfrm>
          <a:off x="203200" y="2438400"/>
          <a:ext cx="8719127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4372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99451145"/>
              </p:ext>
            </p:extLst>
          </p:nvPr>
        </p:nvGraphicFramePr>
        <p:xfrm>
          <a:off x="0" y="1"/>
          <a:ext cx="9144000" cy="735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25039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Высокий уровень избегания неопределенности</a:t>
                      </a:r>
                      <a:endParaRPr lang="en-GB" sz="3000" dirty="0" smtClean="0"/>
                    </a:p>
                    <a:p>
                      <a:pPr algn="ctr"/>
                      <a:r>
                        <a:rPr lang="en-GB" sz="3000" b="0" dirty="0" err="1" smtClean="0"/>
                        <a:t>UNC.Avoiding</a:t>
                      </a:r>
                      <a:endParaRPr lang="ru-RU" sz="3000" b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Низкий уровень избегания неопределенности</a:t>
                      </a:r>
                      <a:endParaRPr lang="en-GB" sz="3000" dirty="0" smtClean="0"/>
                    </a:p>
                    <a:p>
                      <a:pPr algn="ctr"/>
                      <a:r>
                        <a:rPr lang="en-GB" sz="3000" b="0" dirty="0" err="1" smtClean="0"/>
                        <a:t>UNC.Tolerant</a:t>
                      </a:r>
                      <a:endParaRPr lang="ru-RU" sz="30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32960">
                <a:tc>
                  <a:txBody>
                    <a:bodyPr/>
                    <a:lstStyle/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Страны Латинской Америки, Африки,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 </a:t>
                      </a:r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также культуры стран Ближнего Востока;</a:t>
                      </a: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Россия, Греция, Бельгия, Франция, Испания, Израиль, Япония, Корея, Португалия, </a:t>
                      </a:r>
                      <a:endParaRPr lang="ru-RU" sz="30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Югославия</a:t>
                      </a:r>
                      <a:endParaRPr lang="ru-RU" sz="3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Дания, Великобритания, </a:t>
                      </a:r>
                    </a:p>
                    <a:p>
                      <a:pPr algn="ctr"/>
                      <a:r>
                        <a:rPr lang="ru-RU" sz="3000" dirty="0" smtClean="0"/>
                        <a:t>Ямайка,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Сингапур</a:t>
                      </a:r>
                      <a:r>
                        <a:rPr lang="ru-RU" sz="3000" dirty="0" smtClean="0"/>
                        <a:t>, </a:t>
                      </a:r>
                    </a:p>
                    <a:p>
                      <a:pPr algn="ctr"/>
                      <a:r>
                        <a:rPr lang="ru-RU" sz="3000" dirty="0" smtClean="0"/>
                        <a:t>Малайзия,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Ирландия </a:t>
                      </a:r>
                      <a:endParaRPr lang="ru-RU" sz="3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3361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963" y="431767"/>
            <a:ext cx="8467859" cy="1300766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Краткосрочная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долгосрочная ориентация 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будущее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305" y="1748217"/>
            <a:ext cx="8641723" cy="883627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000" i="1" dirty="0" smtClean="0"/>
              <a:t>Это </a:t>
            </a:r>
            <a:r>
              <a:rPr lang="ru-RU" sz="3000" i="1" dirty="0"/>
              <a:t>измерение описывает временной горизонт общества. </a:t>
            </a:r>
            <a:endParaRPr lang="ru-RU" sz="3000" i="1" dirty="0" smtClean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607614421"/>
              </p:ext>
            </p:extLst>
          </p:nvPr>
        </p:nvGraphicFramePr>
        <p:xfrm>
          <a:off x="180304" y="2789382"/>
          <a:ext cx="8834907" cy="4068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3616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02026328"/>
              </p:ext>
            </p:extLst>
          </p:nvPr>
        </p:nvGraphicFramePr>
        <p:xfrm>
          <a:off x="0" y="1"/>
          <a:ext cx="9144000" cy="735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25039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Краткосрочная ориентация</a:t>
                      </a:r>
                      <a:r>
                        <a:rPr lang="ru-RU" sz="3000" baseline="0" dirty="0" smtClean="0"/>
                        <a:t> на будущее</a:t>
                      </a:r>
                      <a:endParaRPr lang="ru-RU" sz="3000" baseline="0" dirty="0"/>
                    </a:p>
                    <a:p>
                      <a:pPr algn="ctr"/>
                      <a:r>
                        <a:rPr lang="en-GB" sz="3000" baseline="0" dirty="0" err="1" smtClean="0"/>
                        <a:t>Monumentalist</a:t>
                      </a:r>
                      <a:endParaRPr lang="en-GB" sz="3000" baseline="0" dirty="0" smtClean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Долгосрочная ориентация на будущее</a:t>
                      </a:r>
                      <a:endParaRPr lang="en-GB" sz="3000" dirty="0" smtClean="0"/>
                    </a:p>
                    <a:p>
                      <a:pPr algn="ctr"/>
                      <a:r>
                        <a:rPr lang="en-GB" sz="3000" dirty="0" err="1" smtClean="0"/>
                        <a:t>Flexhumble</a:t>
                      </a:r>
                      <a:endParaRPr lang="ru-RU" sz="3000" dirty="0"/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32960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Британия,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Индия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Израиль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США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Мексика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Австралия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Нигерия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Африка</a:t>
                      </a:r>
                      <a:r>
                        <a:rPr lang="ru-RU" sz="3000" dirty="0" smtClean="0"/>
                        <a:t>,</a:t>
                      </a:r>
                      <a:r>
                        <a:rPr lang="ru-RU" sz="3000" baseline="0" dirty="0" smtClean="0"/>
                        <a:t> </a:t>
                      </a:r>
                      <a:endParaRPr lang="ru-RU" sz="3000" baseline="0" dirty="0" smtClean="0"/>
                    </a:p>
                    <a:p>
                      <a:pPr algn="ctr"/>
                      <a:r>
                        <a:rPr lang="ru-RU" sz="3000" baseline="0" dirty="0" smtClean="0"/>
                        <a:t>Египет</a:t>
                      </a:r>
                      <a:endParaRPr lang="ru-RU" sz="3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Китай,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Япония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Гонконг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Нидерланды,</a:t>
                      </a:r>
                    </a:p>
                    <a:p>
                      <a:pPr algn="ctr"/>
                      <a:r>
                        <a:rPr lang="ru-RU" sz="3000" dirty="0" smtClean="0"/>
                        <a:t> </a:t>
                      </a:r>
                      <a:r>
                        <a:rPr lang="ru-RU" sz="3000" dirty="0" smtClean="0"/>
                        <a:t>Франция,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Италия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Швеция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Германия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Россия</a:t>
                      </a:r>
                      <a:endParaRPr lang="ru-RU" sz="3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4600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491" y="564881"/>
            <a:ext cx="8229600" cy="1175197"/>
          </a:xfrm>
        </p:spPr>
        <p:txBody>
          <a:bodyPr>
            <a:no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Допущение (индульгенция) или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сдержанность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304" y="1794240"/>
            <a:ext cx="8757634" cy="118923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sz="3000" i="1" dirty="0" smtClean="0"/>
              <a:t>Это </a:t>
            </a:r>
            <a:r>
              <a:rPr lang="ru-RU" sz="3000" i="1" dirty="0"/>
              <a:t>измерение характеризует способность культуры удовлетворять сиюминутные потребности и личные желания членов общества. </a:t>
            </a:r>
            <a:endParaRPr lang="ru-RU" sz="3000" i="1" dirty="0" smtClean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824644672"/>
              </p:ext>
            </p:extLst>
          </p:nvPr>
        </p:nvGraphicFramePr>
        <p:xfrm>
          <a:off x="249381" y="3580327"/>
          <a:ext cx="8719127" cy="3042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594324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881286"/>
              </p:ext>
            </p:extLst>
          </p:nvPr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25039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Допущение</a:t>
                      </a:r>
                      <a:endParaRPr lang="en-GB" sz="3000" dirty="0" smtClean="0"/>
                    </a:p>
                    <a:p>
                      <a:pPr algn="ctr"/>
                      <a:r>
                        <a:rPr lang="en-GB" sz="3000" dirty="0" smtClean="0"/>
                        <a:t>Indulgent</a:t>
                      </a:r>
                      <a:endParaRPr lang="ru-RU" sz="3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Сдержанность</a:t>
                      </a:r>
                    </a:p>
                    <a:p>
                      <a:pPr algn="ctr"/>
                      <a:r>
                        <a:rPr lang="en-GB" sz="3000" dirty="0" smtClean="0"/>
                        <a:t>Restrained</a:t>
                      </a:r>
                      <a:endParaRPr lang="ru-RU" sz="3000" dirty="0"/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32960"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Мексика,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Нигерия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Африка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Швеция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Австралия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Британия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Нидерланды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США</a:t>
                      </a:r>
                      <a:r>
                        <a:rPr lang="ru-RU" sz="3000" dirty="0" smtClean="0"/>
                        <a:t>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Бразилия</a:t>
                      </a:r>
                      <a:endParaRPr lang="ru-RU" sz="3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dirty="0" smtClean="0"/>
                        <a:t>Франция, </a:t>
                      </a:r>
                      <a:endParaRPr lang="ru-RU" sz="3000" dirty="0" smtClean="0"/>
                    </a:p>
                    <a:p>
                      <a:pPr algn="ctr"/>
                      <a:r>
                        <a:rPr lang="ru-RU" sz="3000" dirty="0" smtClean="0"/>
                        <a:t>Япония</a:t>
                      </a:r>
                      <a:r>
                        <a:rPr lang="ru-RU" sz="3000" dirty="0" smtClean="0"/>
                        <a:t>,</a:t>
                      </a:r>
                      <a:r>
                        <a:rPr lang="ru-RU" sz="3000" baseline="0" dirty="0" smtClean="0"/>
                        <a:t> </a:t>
                      </a:r>
                      <a:endParaRPr lang="ru-RU" sz="3000" baseline="0" dirty="0" smtClean="0"/>
                    </a:p>
                    <a:p>
                      <a:pPr algn="ctr"/>
                      <a:r>
                        <a:rPr lang="ru-RU" sz="3000" baseline="0" dirty="0" smtClean="0"/>
                        <a:t>Италия</a:t>
                      </a:r>
                      <a:r>
                        <a:rPr lang="ru-RU" sz="3000" baseline="0" dirty="0" smtClean="0"/>
                        <a:t>, </a:t>
                      </a:r>
                      <a:endParaRPr lang="ru-RU" sz="3000" baseline="0" dirty="0" smtClean="0"/>
                    </a:p>
                    <a:p>
                      <a:pPr algn="ctr"/>
                      <a:r>
                        <a:rPr lang="ru-RU" sz="3000" baseline="0" dirty="0" smtClean="0"/>
                        <a:t>Германия</a:t>
                      </a:r>
                      <a:r>
                        <a:rPr lang="ru-RU" sz="3000" baseline="0" dirty="0" smtClean="0"/>
                        <a:t>, </a:t>
                      </a:r>
                      <a:endParaRPr lang="ru-RU" sz="3000" baseline="0" dirty="0" smtClean="0"/>
                    </a:p>
                    <a:p>
                      <a:pPr algn="ctr"/>
                      <a:r>
                        <a:rPr lang="ru-RU" sz="3000" baseline="0" dirty="0" smtClean="0"/>
                        <a:t>Китай</a:t>
                      </a:r>
                      <a:r>
                        <a:rPr lang="ru-RU" sz="3000" baseline="0" dirty="0" smtClean="0"/>
                        <a:t>, </a:t>
                      </a:r>
                      <a:endParaRPr lang="ru-RU" sz="3000" baseline="0" dirty="0" smtClean="0"/>
                    </a:p>
                    <a:p>
                      <a:pPr algn="ctr"/>
                      <a:r>
                        <a:rPr lang="ru-RU" sz="3000" baseline="0" dirty="0" smtClean="0"/>
                        <a:t>Египет</a:t>
                      </a:r>
                      <a:r>
                        <a:rPr lang="ru-RU" sz="3000" baseline="0" dirty="0" smtClean="0"/>
                        <a:t>, </a:t>
                      </a:r>
                      <a:endParaRPr lang="ru-RU" sz="3000" baseline="0" dirty="0" smtClean="0"/>
                    </a:p>
                    <a:p>
                      <a:pPr algn="ctr"/>
                      <a:r>
                        <a:rPr lang="ru-RU" sz="3000" baseline="0" dirty="0" smtClean="0"/>
                        <a:t>Индия</a:t>
                      </a:r>
                      <a:r>
                        <a:rPr lang="ru-RU" sz="3000" baseline="0" dirty="0" smtClean="0"/>
                        <a:t>, </a:t>
                      </a:r>
                      <a:endParaRPr lang="ru-RU" sz="3000" baseline="0" dirty="0" smtClean="0"/>
                    </a:p>
                    <a:p>
                      <a:pPr algn="ctr"/>
                      <a:r>
                        <a:rPr lang="ru-RU" sz="3000" baseline="0" dirty="0" smtClean="0"/>
                        <a:t>Россия</a:t>
                      </a:r>
                      <a:endParaRPr lang="ru-RU" sz="3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0054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079" y="602087"/>
            <a:ext cx="8229600" cy="1066800"/>
          </a:xfrm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186328252"/>
              </p:ext>
            </p:extLst>
          </p:nvPr>
        </p:nvGraphicFramePr>
        <p:xfrm>
          <a:off x="304801" y="1487054"/>
          <a:ext cx="8624616" cy="4738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31293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Список использованной литературы: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www.geerthofstede.nl/</a:t>
            </a:r>
            <a:endParaRPr lang="ru-RU" dirty="0"/>
          </a:p>
          <a:p>
            <a:pPr marL="624078" indent="-514350">
              <a:buFont typeface="+mj-lt"/>
              <a:buAutoNum type="arabicPeriod"/>
            </a:pPr>
            <a:r>
              <a:rPr lang="ru-RU" dirty="0" err="1" smtClean="0"/>
              <a:t>Хофстеде</a:t>
            </a:r>
            <a:r>
              <a:rPr lang="ru-RU" dirty="0" smtClean="0"/>
              <a:t> Г. Модель </a:t>
            </a:r>
            <a:r>
              <a:rPr lang="ru-RU" dirty="0" err="1" smtClean="0"/>
              <a:t>Хофстеде</a:t>
            </a:r>
            <a:r>
              <a:rPr lang="ru-RU" dirty="0" smtClean="0"/>
              <a:t> в контексте: параметры количественной характеристики культур / </a:t>
            </a:r>
            <a:r>
              <a:rPr lang="ru-RU" dirty="0" err="1" smtClean="0"/>
              <a:t>Г.Хофстеде</a:t>
            </a:r>
            <a:r>
              <a:rPr lang="ru-RU" dirty="0" smtClean="0"/>
              <a:t> // Язык, коммуникация и социальная среда. – 2014. - № 12. – С. 9-49.</a:t>
            </a:r>
          </a:p>
          <a:p>
            <a:pPr marL="624078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3013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571</TotalTime>
  <Words>778</Words>
  <Application>Microsoft Office PowerPoint</Application>
  <PresentationFormat>Экран (4:3)</PresentationFormat>
  <Paragraphs>167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Городская</vt:lpstr>
      <vt:lpstr>Тема 7.1 Культурные размерности  Г. Хофстеде       </vt:lpstr>
      <vt:lpstr>Герт (Герард Хендрик) Хофстеде (1928)</vt:lpstr>
      <vt:lpstr>Эмпирическая база исследования</vt:lpstr>
      <vt:lpstr>Теория основана на идее о том, что ценность может быть распределена по шести измерениям культуры:</vt:lpstr>
      <vt:lpstr>Дистанция власти</vt:lpstr>
      <vt:lpstr>Слайд 6</vt:lpstr>
      <vt:lpstr>Индивидуализм и коллективизм</vt:lpstr>
      <vt:lpstr>Слайд 8</vt:lpstr>
      <vt:lpstr>Соотношение мужественности и женственности</vt:lpstr>
      <vt:lpstr>Слайд 10</vt:lpstr>
      <vt:lpstr>Избегание неопределенности</vt:lpstr>
      <vt:lpstr>Слайд 12</vt:lpstr>
      <vt:lpstr>Краткосрочная и долгосрочная ориентация на будущее</vt:lpstr>
      <vt:lpstr>Слайд 14</vt:lpstr>
      <vt:lpstr>Допущение (индульгенция) или сдержанность</vt:lpstr>
      <vt:lpstr>Слайд 16</vt:lpstr>
      <vt:lpstr>Выводы</vt:lpstr>
      <vt:lpstr>Список использованной литературы: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Вострецова</dc:creator>
  <cp:lastModifiedBy>Anna Anisimova</cp:lastModifiedBy>
  <cp:revision>82</cp:revision>
  <dcterms:created xsi:type="dcterms:W3CDTF">2015-02-10T11:54:04Z</dcterms:created>
  <dcterms:modified xsi:type="dcterms:W3CDTF">2024-01-22T14:59:23Z</dcterms:modified>
</cp:coreProperties>
</file>